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6"/>
  </p:notesMasterIdLst>
  <p:sldIdLst>
    <p:sldId id="256" r:id="rId2"/>
    <p:sldId id="314" r:id="rId3"/>
    <p:sldId id="288" r:id="rId4"/>
    <p:sldId id="260" r:id="rId5"/>
    <p:sldId id="330" r:id="rId6"/>
    <p:sldId id="258" r:id="rId7"/>
    <p:sldId id="331" r:id="rId8"/>
    <p:sldId id="259" r:id="rId9"/>
    <p:sldId id="262" r:id="rId10"/>
    <p:sldId id="261" r:id="rId11"/>
    <p:sldId id="340" r:id="rId12"/>
    <p:sldId id="266" r:id="rId13"/>
    <p:sldId id="269" r:id="rId14"/>
    <p:sldId id="333" r:id="rId15"/>
    <p:sldId id="273" r:id="rId16"/>
    <p:sldId id="276" r:id="rId17"/>
    <p:sldId id="274" r:id="rId18"/>
    <p:sldId id="275" r:id="rId19"/>
    <p:sldId id="280" r:id="rId20"/>
    <p:sldId id="271" r:id="rId21"/>
    <p:sldId id="272" r:id="rId22"/>
    <p:sldId id="341" r:id="rId23"/>
    <p:sldId id="284" r:id="rId24"/>
    <p:sldId id="334" r:id="rId25"/>
    <p:sldId id="286" r:id="rId26"/>
    <p:sldId id="324" r:id="rId27"/>
    <p:sldId id="337" r:id="rId28"/>
    <p:sldId id="339" r:id="rId29"/>
    <p:sldId id="287" r:id="rId30"/>
    <p:sldId id="342" r:id="rId31"/>
    <p:sldId id="325" r:id="rId32"/>
    <p:sldId id="327" r:id="rId33"/>
    <p:sldId id="326" r:id="rId34"/>
    <p:sldId id="289" r:id="rId35"/>
    <p:sldId id="291" r:id="rId36"/>
    <p:sldId id="293" r:id="rId37"/>
    <p:sldId id="296" r:id="rId38"/>
    <p:sldId id="295" r:id="rId39"/>
    <p:sldId id="308" r:id="rId40"/>
    <p:sldId id="297" r:id="rId41"/>
    <p:sldId id="298" r:id="rId42"/>
    <p:sldId id="299" r:id="rId43"/>
    <p:sldId id="265" r:id="rId44"/>
    <p:sldId id="300" r:id="rId45"/>
    <p:sldId id="310" r:id="rId46"/>
    <p:sldId id="301" r:id="rId47"/>
    <p:sldId id="302" r:id="rId48"/>
    <p:sldId id="305" r:id="rId49"/>
    <p:sldId id="304" r:id="rId50"/>
    <p:sldId id="294" r:id="rId51"/>
    <p:sldId id="313" r:id="rId52"/>
    <p:sldId id="315" r:id="rId53"/>
    <p:sldId id="328" r:id="rId54"/>
    <p:sldId id="329" r:id="rId5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park" initials="k" lastIdx="1" clrIdx="0">
    <p:extLst>
      <p:ext uri="{19B8F6BF-5375-455C-9EA6-DF929625EA0E}">
        <p15:presenceInfo xmlns:p15="http://schemas.microsoft.com/office/powerpoint/2012/main" userId="kpar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ommentAuthors" Target="commentAuthor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044CD-BA32-4833-AED1-F40EC7FB743F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F68D4-39A4-4224-B091-FD96E812B7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255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016AFF-E255-4C82-9E2D-F797B0D5B4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B928D1-6245-48F4-9F52-83775F746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CDC064-5F8F-4A27-8191-0955CEE98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575F-4AAE-4097-ABFE-D82ECFF7ABF6}" type="datetime1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5C9E41-D6B6-4A94-AB6B-320F97B6A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65B8C6-D5DB-4887-80AC-0EDE3A368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712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16B1C-D927-41DB-A36A-1B6AB0F14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A173D7-2DAD-493D-BABF-CECE8CE5F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C5F715-7F93-46D0-B1BD-6616F0F6E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10A2-EB1A-42F3-BB18-1F57540B4F04}" type="datetime1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92496D-72C1-42E4-9E19-B083C1011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3DAD4-7561-483A-B555-3F6FBCEA5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14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AC6F3B0-75D1-422A-88E5-C609E077C7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9021CB-F725-4511-BCBE-D98A0C325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95DD7F-80B0-48D5-8D78-3D1668BBE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8BF55-4E3E-4068-B926-C80E2D4518D7}" type="datetime1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34C6F7-1D9B-4E16-B169-F73CAC4A6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0077CD-5B9B-451F-8769-472EF2D66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432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CB21E3-8837-4411-95EE-88ED96D68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C6E6FD-F2DD-47DD-8FAD-907762DDF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91D4A9-48A1-4D53-AB59-F7F46709E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8B98E-5870-4266-BDEA-4D9D67F71568}" type="datetime1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D7A212-002E-4903-8883-914DAE70E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B527DB-E447-4819-BEB4-FF0F1D066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739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C42038-2D67-4A40-940B-C818BEA2E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9E2EF1-2F63-45CD-ADC9-7EF77A6D6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E4C87F-624E-45CD-97F5-9362E4F7E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E7690-A3BE-4440-943F-76B7ADB461F3}" type="datetime1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2B7CC9-E49D-4412-8AC9-48F82CD0B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2F576C-57CC-4623-AD1F-C677543ED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789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E299A3-8DAA-496D-8BD1-AE05C684D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B76926-5907-42C9-8689-DC2AF62D8F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8E27E2-B0D7-4D0F-BDCB-FBF942825F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C2CAEA-2315-41C0-A559-D0BACBEE9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8941D-98A1-4645-B9C4-3D0DF218920A}" type="datetime1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EAC32D-F435-40E8-AC6D-A632074DB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A7EB93-534A-4FC8-AE0B-ECCC1353A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576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2C5A3-14D2-427A-86D2-D703559D6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2FDBF5-9805-43B1-9160-48DA8DDFE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C1AE47-EAE9-442F-8A71-911CE25A8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402D946-5942-4CA8-BA51-FEBA1C0BE0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E746554-FF54-4A9D-8EC6-60D7658CFE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D24B99-D9B3-4C6D-8B89-35D32A5A5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667C-EEB0-4D0C-9C76-858DA7D99CED}" type="datetime1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76EE34-1C4A-44FE-8840-FC38DE2D3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CE8088-2C88-4B4C-B2FF-45E4AB933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346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B7BEBF-264C-422E-ADB8-A204E3725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367733-5169-46D6-9EA3-A1958B006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71B0-4B8B-4F21-8D0C-BA7FEA9DEE32}" type="datetime1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A877411-4A15-4E68-AA84-C748C575F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E97BEB-2966-43F5-9225-72EFEEA2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084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49D975-C6E2-4A9E-A888-80121AA72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B5EC-A47F-4996-9371-2A353BB23D22}" type="datetime1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AE0E8A-82C8-4C58-A0FD-18B5ECA17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827133-AF47-4358-A35B-65A2EECB9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045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61B4F1-87F7-455D-8C83-B9C38D272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1A4C03-78E4-48D4-9763-1086026FF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8ED071-E7F1-4CE4-8FE6-FF570F743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13DF7D-CA7A-48E4-B502-62ED61DDF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8A26-F278-4675-BAB3-3824A117D0E6}" type="datetime1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5A38DA-EF08-47FE-A68E-1EE037E16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1F75E0-0076-48E0-A44A-36B6B094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85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16A11E-EFA8-467A-A893-B15595542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54880E-5532-4B71-AD0E-D0CD7AD2FF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BC7401-8004-4BB6-8785-125A1B9B8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CA9BB6-E216-48B9-8940-6A769A2DB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07388-F78E-414E-9A5B-7ECAC50E3AF1}" type="datetime1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738818-6776-4BFF-B5A6-24C4AE78C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8067A2-E935-4680-9C77-66BC109B9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170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EB76B8-6E50-46E6-8D56-89D844138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D31A52-7C28-46D9-B887-8CABC6AB5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46ADCE-7596-4159-887C-B7457DC75C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9C037-0B77-44B9-A3DD-00D89006F667}" type="datetime1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B08724-4156-4547-B553-FB6CD64F18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인공 지능과 기계 학습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0C0CF6-EA28-47C2-A1D4-09D81D5EE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D1B3A-BB94-49A7-9F3A-A604B6F7A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008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9.png"/><Relationship Id="rId7" Type="http://schemas.openxmlformats.org/officeDocument/2006/relationships/image" Target="../media/image190.png"/><Relationship Id="rId12" Type="http://schemas.openxmlformats.org/officeDocument/2006/relationships/image" Target="../media/image2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11" Type="http://schemas.openxmlformats.org/officeDocument/2006/relationships/image" Target="../media/image23.png"/><Relationship Id="rId5" Type="http://schemas.openxmlformats.org/officeDocument/2006/relationships/image" Target="../media/image170.png"/><Relationship Id="rId10" Type="http://schemas.openxmlformats.org/officeDocument/2006/relationships/image" Target="../media/image22.png"/><Relationship Id="rId4" Type="http://schemas.openxmlformats.org/officeDocument/2006/relationships/image" Target="../media/image160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27.png"/><Relationship Id="rId3" Type="http://schemas.openxmlformats.org/officeDocument/2006/relationships/image" Target="../media/image19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0.png"/><Relationship Id="rId9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eg"/><Relationship Id="rId2" Type="http://schemas.openxmlformats.org/officeDocument/2006/relationships/hyperlink" Target="https://youtu.be/5Q14EjnOJZc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1.png"/><Relationship Id="rId7" Type="http://schemas.openxmlformats.org/officeDocument/2006/relationships/image" Target="../media/image96.png"/><Relationship Id="rId2" Type="http://schemas.openxmlformats.org/officeDocument/2006/relationships/image" Target="../media/image8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83.png"/><Relationship Id="rId4" Type="http://schemas.openxmlformats.org/officeDocument/2006/relationships/image" Target="../media/image940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2C4D3D-7891-44E9-B4D5-3CA8E5007E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인공 지능과</a:t>
            </a:r>
            <a:br>
              <a:rPr lang="en-US" altLang="ko-KR" dirty="0"/>
            </a:br>
            <a:r>
              <a:rPr lang="ko-KR" altLang="en-US" dirty="0"/>
              <a:t>기계 학습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4DB326-4F89-4869-9913-3D8EDBA844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/>
              <a:t>박 </a:t>
            </a:r>
            <a:r>
              <a:rPr lang="ko-KR" altLang="en-US" dirty="0"/>
              <a:t>경수</a:t>
            </a:r>
            <a:endParaRPr lang="en-US" altLang="ko-KR" dirty="0"/>
          </a:p>
          <a:p>
            <a:r>
              <a:rPr lang="ko-KR" altLang="en-US" dirty="0"/>
              <a:t>전주대학교 </a:t>
            </a:r>
            <a:r>
              <a:rPr lang="ko-KR" altLang="en-US" dirty="0" err="1"/>
              <a:t>게임콘텐츠학과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0113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28293-2AC5-4482-BF32-C8DC3960A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5C6D66D-A875-49B0-8AD9-E9B9ECAD14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050831" cy="4351338"/>
              </a:xfrm>
            </p:spPr>
            <p:txBody>
              <a:bodyPr>
                <a:normAutofit/>
              </a:bodyPr>
              <a:lstStyle/>
              <a:p>
                <a:endParaRPr lang="en-US" altLang="ko-KR" sz="1600" dirty="0"/>
              </a:p>
              <a:p>
                <a:endParaRPr lang="en-US" altLang="ko-KR" sz="1600" dirty="0"/>
              </a:p>
              <a:p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라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추정</a:t>
                </a:r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ko-KR" altLang="en-US" b="0" dirty="0"/>
                  <a:t>오차의 제곱의 합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	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0.16−0.08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+⋯+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0.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6−0.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99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ko-KR" altLang="en-US" b="0" dirty="0"/>
                  <a:t>을</a:t>
                </a:r>
                <a:r>
                  <a:rPr lang="en-US" altLang="ko-KR" b="0" dirty="0"/>
                  <a:t> </a:t>
                </a:r>
                <a:r>
                  <a:rPr lang="ko-KR" altLang="en-US" b="0" dirty="0"/>
                  <a:t>최소로 하는</a:t>
                </a:r>
                <a:r>
                  <a:rPr lang="en-US" altLang="ko-KR" b="0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ko-KR" altLang="en-US" dirty="0"/>
                  <a:t>와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ko-KR" altLang="en-US" dirty="0"/>
                  <a:t>를 구한다</a:t>
                </a: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5C6D66D-A875-49B0-8AD9-E9B9ECAD14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050831" cy="4351338"/>
              </a:xfrm>
              <a:blipFill>
                <a:blip r:embed="rId2"/>
                <a:stretch>
                  <a:fillRect l="-9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E23BA348-2F30-47EF-9803-909AB0774C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6091419"/>
                  </p:ext>
                </p:extLst>
              </p:nvPr>
            </p:nvGraphicFramePr>
            <p:xfrm>
              <a:off x="1189183" y="1886603"/>
              <a:ext cx="5710380" cy="10363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142076">
                      <a:extLst>
                        <a:ext uri="{9D8B030D-6E8A-4147-A177-3AD203B41FA5}">
                          <a16:colId xmlns:a16="http://schemas.microsoft.com/office/drawing/2014/main" val="1446921711"/>
                        </a:ext>
                      </a:extLst>
                    </a:gridCol>
                    <a:gridCol w="1142076">
                      <a:extLst>
                        <a:ext uri="{9D8B030D-6E8A-4147-A177-3AD203B41FA5}">
                          <a16:colId xmlns:a16="http://schemas.microsoft.com/office/drawing/2014/main" val="875023915"/>
                        </a:ext>
                      </a:extLst>
                    </a:gridCol>
                    <a:gridCol w="1142076">
                      <a:extLst>
                        <a:ext uri="{9D8B030D-6E8A-4147-A177-3AD203B41FA5}">
                          <a16:colId xmlns:a16="http://schemas.microsoft.com/office/drawing/2014/main" val="3664160713"/>
                        </a:ext>
                      </a:extLst>
                    </a:gridCol>
                    <a:gridCol w="1142076">
                      <a:extLst>
                        <a:ext uri="{9D8B030D-6E8A-4147-A177-3AD203B41FA5}">
                          <a16:colId xmlns:a16="http://schemas.microsoft.com/office/drawing/2014/main" val="2010936161"/>
                        </a:ext>
                      </a:extLst>
                    </a:gridCol>
                    <a:gridCol w="1142076">
                      <a:extLst>
                        <a:ext uri="{9D8B030D-6E8A-4147-A177-3AD203B41FA5}">
                          <a16:colId xmlns:a16="http://schemas.microsoft.com/office/drawing/2014/main" val="1891897070"/>
                        </a:ext>
                      </a:extLst>
                    </a:gridCol>
                  </a:tblGrid>
                  <a:tr h="423619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0.08</m:t>
                                </m:r>
                              </m:oMath>
                            </m:oMathPara>
                          </a14:m>
                          <a:endParaRPr lang="ko-KR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0.13</m:t>
                                </m:r>
                              </m:oMath>
                            </m:oMathPara>
                          </a14:m>
                          <a:endParaRPr lang="ko-KR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0.99</m:t>
                                </m:r>
                              </m:oMath>
                            </m:oMathPara>
                          </a14:m>
                          <a:endParaRPr lang="ko-KR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5307701"/>
                      </a:ext>
                    </a:extLst>
                  </a:tr>
                  <a:tr h="423619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ko-KR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0.16</m:t>
                                </m:r>
                              </m:oMath>
                            </m:oMathPara>
                          </a14:m>
                          <a:endParaRPr lang="ko-KR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0.17</m:t>
                                </m:r>
                              </m:oMath>
                            </m:oMathPara>
                          </a14:m>
                          <a:endParaRPr lang="ko-KR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0.66</m:t>
                                </m:r>
                              </m:oMath>
                            </m:oMathPara>
                          </a14:m>
                          <a:endParaRPr lang="ko-KR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85780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E23BA348-2F30-47EF-9803-909AB0774C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6091419"/>
                  </p:ext>
                </p:extLst>
              </p:nvPr>
            </p:nvGraphicFramePr>
            <p:xfrm>
              <a:off x="1189183" y="1886603"/>
              <a:ext cx="5710380" cy="10363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142076">
                      <a:extLst>
                        <a:ext uri="{9D8B030D-6E8A-4147-A177-3AD203B41FA5}">
                          <a16:colId xmlns:a16="http://schemas.microsoft.com/office/drawing/2014/main" val="1446921711"/>
                        </a:ext>
                      </a:extLst>
                    </a:gridCol>
                    <a:gridCol w="1142076">
                      <a:extLst>
                        <a:ext uri="{9D8B030D-6E8A-4147-A177-3AD203B41FA5}">
                          <a16:colId xmlns:a16="http://schemas.microsoft.com/office/drawing/2014/main" val="875023915"/>
                        </a:ext>
                      </a:extLst>
                    </a:gridCol>
                    <a:gridCol w="1142076">
                      <a:extLst>
                        <a:ext uri="{9D8B030D-6E8A-4147-A177-3AD203B41FA5}">
                          <a16:colId xmlns:a16="http://schemas.microsoft.com/office/drawing/2014/main" val="3664160713"/>
                        </a:ext>
                      </a:extLst>
                    </a:gridCol>
                    <a:gridCol w="1142076">
                      <a:extLst>
                        <a:ext uri="{9D8B030D-6E8A-4147-A177-3AD203B41FA5}">
                          <a16:colId xmlns:a16="http://schemas.microsoft.com/office/drawing/2014/main" val="2010936161"/>
                        </a:ext>
                      </a:extLst>
                    </a:gridCol>
                    <a:gridCol w="1142076">
                      <a:extLst>
                        <a:ext uri="{9D8B030D-6E8A-4147-A177-3AD203B41FA5}">
                          <a16:colId xmlns:a16="http://schemas.microsoft.com/office/drawing/2014/main" val="1891897070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535" t="-1163" r="-402139" b="-1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163" r="-300000" b="-1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1070" t="-1163" r="-201604" b="-1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99468" t="-1163" r="-100532" b="-1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01604" t="-1163" r="-1070" b="-1011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530770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535" t="-102353" r="-402139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02353" r="-300000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1070" t="-102353" r="-201604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99468" t="-102353" r="-100532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01604" t="-102353" r="-1070" b="-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8578051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B8CACB55-0096-4251-A953-2B3BDB639D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5450" y="1027906"/>
            <a:ext cx="4397693" cy="3368993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F350FD-4DA4-485B-8154-3716EA45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18307522-B3FC-41BD-A0E9-6101D0409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인공 지능과 기계 학습</a:t>
            </a:r>
          </a:p>
        </p:txBody>
      </p:sp>
    </p:spTree>
    <p:extLst>
      <p:ext uri="{BB962C8B-B14F-4D97-AF65-F5344CB8AC3E}">
        <p14:creationId xmlns:p14="http://schemas.microsoft.com/office/powerpoint/2010/main" val="859041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950EC3-E2C4-4FB3-B737-EE247ED1D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인공 신경망</a:t>
            </a:r>
            <a:r>
              <a:rPr lang="en-US" altLang="ko-KR" dirty="0"/>
              <a:t>(artificial neural network)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4826B-3881-4090-B9F7-20AFE65C3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신경망을</a:t>
            </a:r>
            <a:r>
              <a:rPr lang="en-US" altLang="ko-KR" dirty="0"/>
              <a:t> </a:t>
            </a:r>
            <a:r>
              <a:rPr lang="ko-KR" altLang="en-US" dirty="0"/>
              <a:t>구성하여 학습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9EDE45-F197-4801-9639-FB97AF456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9E4C38-B386-453E-90C4-835844B81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B201CD3-CF54-42FA-8443-02B8F7FC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6912" y="1870075"/>
            <a:ext cx="5667375" cy="4162425"/>
          </a:xfrm>
          <a:prstGeom prst="rect">
            <a:avLst/>
          </a:prstGeom>
        </p:spPr>
      </p:pic>
      <p:pic>
        <p:nvPicPr>
          <p:cNvPr id="7" name="Picture 8" descr="http://img.hani.co.kr/imgdb/resize/2016/0809/00503285_20160809.JPG">
            <a:extLst>
              <a:ext uri="{FF2B5EF4-FFF2-40B4-BE49-F238E27FC236}">
                <a16:creationId xmlns:a16="http://schemas.microsoft.com/office/drawing/2014/main" id="{669CA338-3326-4EAE-860B-159CD9DE3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425" y="2694781"/>
            <a:ext cx="34671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1446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F640B03-8B42-4A27-8982-B1E5127BC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681" y="2820578"/>
            <a:ext cx="3402624" cy="330388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9949D11-BFE1-4313-A716-7FF9DD8E1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최소 제곱법의</a:t>
            </a:r>
            <a:r>
              <a:rPr lang="en-US" altLang="ko-KR" dirty="0"/>
              <a:t> </a:t>
            </a:r>
            <a:r>
              <a:rPr lang="ko-KR" altLang="en-US" dirty="0"/>
              <a:t>인공 신경망 표현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FCA64FFA-CBC2-4BF2-99FE-2110DBF091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3248080"/>
                  </p:ext>
                </p:extLst>
              </p:nvPr>
            </p:nvGraphicFramePr>
            <p:xfrm>
              <a:off x="2904434" y="1690688"/>
              <a:ext cx="6615545" cy="1828800"/>
            </p:xfrm>
            <a:graphic>
              <a:graphicData uri="http://schemas.openxmlformats.org/drawingml/2006/table">
                <a:tbl>
                  <a:tblPr>
                    <a:tableStyleId>{93296810-A885-4BE3-A3E7-6D5BEEA58F35}</a:tableStyleId>
                  </a:tblPr>
                  <a:tblGrid>
                    <a:gridCol w="1840345">
                      <a:extLst>
                        <a:ext uri="{9D8B030D-6E8A-4147-A177-3AD203B41FA5}">
                          <a16:colId xmlns:a16="http://schemas.microsoft.com/office/drawing/2014/main" val="1446921711"/>
                        </a:ext>
                      </a:extLst>
                    </a:gridCol>
                    <a:gridCol w="1193800">
                      <a:extLst>
                        <a:ext uri="{9D8B030D-6E8A-4147-A177-3AD203B41FA5}">
                          <a16:colId xmlns:a16="http://schemas.microsoft.com/office/drawing/2014/main" val="875023915"/>
                        </a:ext>
                      </a:extLst>
                    </a:gridCol>
                    <a:gridCol w="1193800">
                      <a:extLst>
                        <a:ext uri="{9D8B030D-6E8A-4147-A177-3AD203B41FA5}">
                          <a16:colId xmlns:a16="http://schemas.microsoft.com/office/drawing/2014/main" val="3664160713"/>
                        </a:ext>
                      </a:extLst>
                    </a:gridCol>
                    <a:gridCol w="1193800">
                      <a:extLst>
                        <a:ext uri="{9D8B030D-6E8A-4147-A177-3AD203B41FA5}">
                          <a16:colId xmlns:a16="http://schemas.microsoft.com/office/drawing/2014/main" val="2010936161"/>
                        </a:ext>
                      </a:extLst>
                    </a:gridCol>
                    <a:gridCol w="1193800">
                      <a:extLst>
                        <a:ext uri="{9D8B030D-6E8A-4147-A177-3AD203B41FA5}">
                          <a16:colId xmlns:a16="http://schemas.microsoft.com/office/drawing/2014/main" val="1891897070"/>
                        </a:ext>
                      </a:extLst>
                    </a:gridCol>
                  </a:tblGrid>
                  <a:tr h="1668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dirty="0"/>
                            <a:t>아빠의 키</a:t>
                          </a:r>
                          <a:r>
                            <a:rPr lang="en-US" altLang="ko-KR" sz="180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8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800" dirty="0"/>
                            <a:t>)</a:t>
                          </a:r>
                          <a:endParaRPr lang="ko-KR" altLang="en-US" sz="18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0.17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0.16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0.18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5307701"/>
                      </a:ext>
                    </a:extLst>
                  </a:tr>
                  <a:tr h="1668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dirty="0"/>
                            <a:t>엄마의 키</a:t>
                          </a:r>
                          <a:r>
                            <a:rPr lang="en-US" altLang="ko-KR" sz="180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8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800" dirty="0"/>
                            <a:t>)</a:t>
                          </a:r>
                          <a:endParaRPr lang="ko-KR" altLang="en-US" sz="18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0.15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0.16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0.16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8578051"/>
                      </a:ext>
                    </a:extLst>
                  </a:tr>
                  <a:tr h="1668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dirty="0"/>
                            <a:t>가계 소득</a:t>
                          </a:r>
                          <a:r>
                            <a:rPr lang="en-US" altLang="ko-KR" sz="180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80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800" dirty="0"/>
                            <a:t>)</a:t>
                          </a:r>
                          <a:endParaRPr lang="ko-KR" altLang="en-US" sz="18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0.30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0.45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0.28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24592871"/>
                      </a:ext>
                    </a:extLst>
                  </a:tr>
                  <a:tr h="1668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dirty="0"/>
                            <a:t>아들의 키</a:t>
                          </a:r>
                          <a:r>
                            <a:rPr lang="en-US" altLang="ko-KR" sz="180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8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800" dirty="0"/>
                            <a:t>)</a:t>
                          </a:r>
                          <a:endParaRPr lang="ko-KR" altLang="en-US" sz="18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0.18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0.17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0.19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574120736"/>
                      </a:ext>
                    </a:extLst>
                  </a:tr>
                  <a:tr h="1668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dirty="0"/>
                            <a:t>딸의 키</a:t>
                          </a:r>
                          <a:r>
                            <a:rPr lang="en-US" altLang="ko-KR" sz="180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8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800" dirty="0"/>
                            <a:t>)</a:t>
                          </a:r>
                          <a:endParaRPr lang="ko-KR" altLang="en-US" sz="18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0.16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0.16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0.17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4378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FCA64FFA-CBC2-4BF2-99FE-2110DBF091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3248080"/>
                  </p:ext>
                </p:extLst>
              </p:nvPr>
            </p:nvGraphicFramePr>
            <p:xfrm>
              <a:off x="2904434" y="1690688"/>
              <a:ext cx="6615545" cy="1828800"/>
            </p:xfrm>
            <a:graphic>
              <a:graphicData uri="http://schemas.openxmlformats.org/drawingml/2006/table">
                <a:tbl>
                  <a:tblPr>
                    <a:tableStyleId>{93296810-A885-4BE3-A3E7-6D5BEEA58F35}</a:tableStyleId>
                  </a:tblPr>
                  <a:tblGrid>
                    <a:gridCol w="1840345">
                      <a:extLst>
                        <a:ext uri="{9D8B030D-6E8A-4147-A177-3AD203B41FA5}">
                          <a16:colId xmlns:a16="http://schemas.microsoft.com/office/drawing/2014/main" val="1446921711"/>
                        </a:ext>
                      </a:extLst>
                    </a:gridCol>
                    <a:gridCol w="1193800">
                      <a:extLst>
                        <a:ext uri="{9D8B030D-6E8A-4147-A177-3AD203B41FA5}">
                          <a16:colId xmlns:a16="http://schemas.microsoft.com/office/drawing/2014/main" val="875023915"/>
                        </a:ext>
                      </a:extLst>
                    </a:gridCol>
                    <a:gridCol w="1193800">
                      <a:extLst>
                        <a:ext uri="{9D8B030D-6E8A-4147-A177-3AD203B41FA5}">
                          <a16:colId xmlns:a16="http://schemas.microsoft.com/office/drawing/2014/main" val="3664160713"/>
                        </a:ext>
                      </a:extLst>
                    </a:gridCol>
                    <a:gridCol w="1193800">
                      <a:extLst>
                        <a:ext uri="{9D8B030D-6E8A-4147-A177-3AD203B41FA5}">
                          <a16:colId xmlns:a16="http://schemas.microsoft.com/office/drawing/2014/main" val="2010936161"/>
                        </a:ext>
                      </a:extLst>
                    </a:gridCol>
                    <a:gridCol w="1193800">
                      <a:extLst>
                        <a:ext uri="{9D8B030D-6E8A-4147-A177-3AD203B41FA5}">
                          <a16:colId xmlns:a16="http://schemas.microsoft.com/office/drawing/2014/main" val="189189707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31" t="-8333" r="-260265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154592" t="-8333" r="-30102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54592" t="-8333" r="-20102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54592" t="-8333" r="-10102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54592" t="-8333" r="-1020" b="-4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53077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31" t="-108333" r="-260265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154592" t="-108333" r="-301020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54592" t="-108333" r="-201020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54592" t="-108333" r="-101020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54592" t="-108333" r="-1020" b="-3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857805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31" t="-204918" r="-260265" b="-2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4592" t="-204918" r="-301020" b="-2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4592" t="-204918" r="-201020" b="-2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54592" t="-204918" r="-101020" b="-2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54592" t="-204918" r="-1020" b="-2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459287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331" t="-310000" r="-260265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54592" t="-310000" r="-30102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254592" t="-310000" r="-20102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354592" t="-310000" r="-10102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454592" t="-310000" r="-1020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412073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31" t="-410000" r="-260265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154592" t="-410000" r="-30102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54592" t="-410000" r="-20102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54592" t="-410000" r="-10102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54592" t="-410000" r="-1020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43786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73F2585-B4D1-41D1-A643-8357EA2B893E}"/>
                  </a:ext>
                </a:extLst>
              </p:cNvPr>
              <p:cNvSpPr txBox="1"/>
              <p:nvPr/>
            </p:nvSpPr>
            <p:spPr>
              <a:xfrm>
                <a:off x="6494850" y="4202022"/>
                <a:ext cx="4738788" cy="12860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ko-KR" altLang="en-US" b="0" dirty="0">
                    <a:latin typeface="Cambria Math" panose="02040503050406030204" pitchFamily="18" charset="0"/>
                  </a:rPr>
                  <a:t>아들의 키</a:t>
                </a:r>
                <a:endParaRPr lang="en-US" altLang="ko-KR" b="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=0.6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r>
                  <a:rPr lang="en-US" altLang="ko-KR" dirty="0"/>
                  <a:t>3,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r>
                  <a:rPr lang="en-US" altLang="ko-KR" dirty="0"/>
                  <a:t>1</a:t>
                </a:r>
                <a:r>
                  <a:rPr lang="ko-KR" altLang="en-US" dirty="0"/>
                  <a:t>이라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하면</a:t>
                </a:r>
                <a:endParaRPr lang="en-US" altLang="ko-KR" dirty="0"/>
              </a:p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0.17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+0.15⋅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+0.30⋅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=0.177</m:t>
                      </m:r>
                    </m:oMath>
                  </m:oMathPara>
                </a14:m>
                <a:endParaRPr lang="en-US" altLang="ko-KR" dirty="0"/>
              </a:p>
              <a:p>
                <a:pPr>
                  <a:lnSpc>
                    <a:spcPct val="110000"/>
                  </a:lnSpc>
                </a:pPr>
                <a:r>
                  <a:rPr lang="ko-KR" altLang="en-US" dirty="0"/>
                  <a:t>오차</a:t>
                </a:r>
                <a:r>
                  <a:rPr lang="en-US" altLang="ko-KR" dirty="0"/>
                  <a:t>: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0.003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73F2585-B4D1-41D1-A643-8357EA2B8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850" y="4202022"/>
                <a:ext cx="4738788" cy="1286058"/>
              </a:xfrm>
              <a:prstGeom prst="rect">
                <a:avLst/>
              </a:prstGeom>
              <a:blipFill>
                <a:blip r:embed="rId4"/>
                <a:stretch>
                  <a:fillRect l="-1028" t="-2370" r="-643" b="-66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69A0E5-C1E8-430A-892E-F879E0E48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78B49C-EC82-4B98-AD48-05F1548F8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67FCB7-E681-4537-BD76-46A6765815CD}"/>
                  </a:ext>
                </a:extLst>
              </p:cNvPr>
              <p:cNvSpPr txBox="1"/>
              <p:nvPr/>
            </p:nvSpPr>
            <p:spPr>
              <a:xfrm>
                <a:off x="2737176" y="5067019"/>
                <a:ext cx="291310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오차의 제곱의 합을 최소로 하는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ko-KR" dirty="0"/>
                  <a:t>,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dirty="0"/>
                  <a:t>는</a:t>
                </a:r>
                <a:r>
                  <a:rPr lang="en-US" altLang="ko-KR" dirty="0"/>
                  <a:t>?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67FCB7-E681-4537-BD76-46A676581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7176" y="5067019"/>
                <a:ext cx="2913103" cy="646331"/>
              </a:xfrm>
              <a:prstGeom prst="rect">
                <a:avLst/>
              </a:prstGeom>
              <a:blipFill>
                <a:blip r:embed="rId5"/>
                <a:stretch>
                  <a:fillRect l="-1674" t="-471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2238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2C492C4-A898-44C2-90A4-B65886FCC6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: </a:t>
                </a:r>
                <a:r>
                  <a:rPr lang="ko-KR" altLang="en-US" dirty="0"/>
                  <a:t>각 요소의 비중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ko-KR" dirty="0"/>
                  <a:t>: </a:t>
                </a:r>
                <a:r>
                  <a:rPr lang="ko-KR" altLang="en-US" dirty="0" err="1"/>
                  <a:t>상수항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ko-KR" dirty="0"/>
                  <a:t>: </a:t>
                </a:r>
                <a:r>
                  <a:rPr lang="ko-KR" altLang="en-US" dirty="0"/>
                  <a:t>활성 함수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비선형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증가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미분가능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2C492C4-A898-44C2-90A4-B65886FCC6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>
            <a:extLst>
              <a:ext uri="{FF2B5EF4-FFF2-40B4-BE49-F238E27FC236}">
                <a16:creationId xmlns:a16="http://schemas.microsoft.com/office/drawing/2014/main" id="{B44AE078-1FF0-40C3-97CE-388DE194C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단층</a:t>
            </a:r>
            <a:r>
              <a:rPr lang="en-US" altLang="ko-KR" dirty="0"/>
              <a:t> </a:t>
            </a:r>
            <a:r>
              <a:rPr lang="ko-KR" altLang="en-US" dirty="0" err="1"/>
              <a:t>퍼셉트론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초기</a:t>
            </a:r>
            <a:r>
              <a:rPr lang="en-US" altLang="ko-KR" dirty="0"/>
              <a:t> </a:t>
            </a:r>
            <a:r>
              <a:rPr lang="ko-KR" altLang="en-US" dirty="0"/>
              <a:t>모델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1698D3-F04D-4481-9A59-FA165BEEC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FCB5068D-33AD-45DF-8817-8F73EF7C2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C0AB5676-A47B-45A9-94B4-2B7FE6018DBF}"/>
              </a:ext>
            </a:extLst>
          </p:cNvPr>
          <p:cNvGrpSpPr/>
          <p:nvPr/>
        </p:nvGrpSpPr>
        <p:grpSpPr>
          <a:xfrm>
            <a:off x="5150644" y="1839741"/>
            <a:ext cx="5952759" cy="3215047"/>
            <a:chOff x="5538787" y="1998791"/>
            <a:chExt cx="5827375" cy="3114675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5F219080-B659-4B97-B409-D0E6F0C56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38787" y="1998791"/>
              <a:ext cx="5229225" cy="311467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5C03528-F391-420B-AC94-CA0A0672927C}"/>
                    </a:ext>
                  </a:extLst>
                </p:cNvPr>
                <p:cNvSpPr txBox="1"/>
                <p:nvPr/>
              </p:nvSpPr>
              <p:spPr>
                <a:xfrm>
                  <a:off x="7920410" y="3556129"/>
                  <a:ext cx="1142093" cy="337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+∑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5C03528-F391-420B-AC94-CA0A067292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0410" y="3556129"/>
                  <a:ext cx="1142093" cy="337774"/>
                </a:xfrm>
                <a:prstGeom prst="rect">
                  <a:avLst/>
                </a:prstGeom>
                <a:blipFill>
                  <a:blip r:embed="rId4"/>
                  <a:stretch>
                    <a:fillRect b="-2280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458C60F-118E-41B5-B1E2-27F8E96C6A31}"/>
                    </a:ext>
                  </a:extLst>
                </p:cNvPr>
                <p:cNvSpPr txBox="1"/>
                <p:nvPr/>
              </p:nvSpPr>
              <p:spPr>
                <a:xfrm>
                  <a:off x="9924546" y="3415424"/>
                  <a:ext cx="1441616" cy="337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+∑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458C60F-118E-41B5-B1E2-27F8E96C6A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24546" y="3415424"/>
                  <a:ext cx="1441616" cy="337774"/>
                </a:xfrm>
                <a:prstGeom prst="rect">
                  <a:avLst/>
                </a:prstGeom>
                <a:blipFill>
                  <a:blip r:embed="rId5"/>
                  <a:stretch>
                    <a:fillRect r="-3719" b="-2280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AA22CC5-73EE-469D-81BE-9AC328D79AA5}"/>
                    </a:ext>
                  </a:extLst>
                </p:cNvPr>
                <p:cNvSpPr txBox="1"/>
                <p:nvPr/>
              </p:nvSpPr>
              <p:spPr>
                <a:xfrm>
                  <a:off x="9062503" y="3186796"/>
                  <a:ext cx="4067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AA22CC5-73EE-469D-81BE-9AC328D79A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2503" y="3186796"/>
                  <a:ext cx="406713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66EB485D-BF25-439E-BDB0-5AEA4CC09BE7}"/>
                    </a:ext>
                  </a:extLst>
                </p:cNvPr>
                <p:cNvSpPr txBox="1"/>
                <p:nvPr/>
              </p:nvSpPr>
              <p:spPr>
                <a:xfrm>
                  <a:off x="5929644" y="4440115"/>
                  <a:ext cx="494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66EB485D-BF25-439E-BDB0-5AEA4CC09B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9644" y="4440115"/>
                  <a:ext cx="494943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9C71451-4516-400B-BE29-526015130A58}"/>
                    </a:ext>
                  </a:extLst>
                </p:cNvPr>
                <p:cNvSpPr txBox="1"/>
                <p:nvPr/>
              </p:nvSpPr>
              <p:spPr>
                <a:xfrm>
                  <a:off x="5929644" y="3355684"/>
                  <a:ext cx="494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9C71451-4516-400B-BE29-526015130A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9644" y="3355684"/>
                  <a:ext cx="494943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4F65ABB6-D5B6-4DAD-B41E-FB1FE2B48357}"/>
                    </a:ext>
                  </a:extLst>
                </p:cNvPr>
                <p:cNvSpPr txBox="1"/>
                <p:nvPr/>
              </p:nvSpPr>
              <p:spPr>
                <a:xfrm>
                  <a:off x="5929644" y="2353407"/>
                  <a:ext cx="48962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4F65ABB6-D5B6-4DAD-B41E-FB1FE2B483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9644" y="2353407"/>
                  <a:ext cx="489621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F4A4544F-C46D-4AC0-B9F2-6522FE1BB13B}"/>
                    </a:ext>
                  </a:extLst>
                </p:cNvPr>
                <p:cNvSpPr txBox="1"/>
                <p:nvPr/>
              </p:nvSpPr>
              <p:spPr>
                <a:xfrm>
                  <a:off x="7083434" y="3960221"/>
                  <a:ext cx="5359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F4A4544F-C46D-4AC0-B9F2-6522FE1BB1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3434" y="3960221"/>
                  <a:ext cx="535980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C3EAE1D7-E3E4-4432-BE1D-6C7459DF9DE4}"/>
                    </a:ext>
                  </a:extLst>
                </p:cNvPr>
                <p:cNvSpPr txBox="1"/>
                <p:nvPr/>
              </p:nvSpPr>
              <p:spPr>
                <a:xfrm>
                  <a:off x="6965496" y="2672040"/>
                  <a:ext cx="5306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C3EAE1D7-E3E4-4432-BE1D-6C7459DF9D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5496" y="2672040"/>
                  <a:ext cx="530658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D4FECD5-F75C-4BEF-B10D-A8AFABEF37E2}"/>
                    </a:ext>
                  </a:extLst>
                </p:cNvPr>
                <p:cNvSpPr txBox="1"/>
                <p:nvPr/>
              </p:nvSpPr>
              <p:spPr>
                <a:xfrm>
                  <a:off x="6815444" y="3176309"/>
                  <a:ext cx="5359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D4FECD5-F75C-4BEF-B10D-A8AFABEF37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5444" y="3176309"/>
                  <a:ext cx="535980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48D62DD0-2ECA-4D4B-B803-6A94B55E2FF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42572" y="3864379"/>
            <a:ext cx="2797052" cy="21532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07BD6D-5671-4371-944C-E2EC11B4B5D7}"/>
                  </a:ext>
                </a:extLst>
              </p:cNvPr>
              <p:cNvSpPr txBox="1"/>
              <p:nvPr/>
            </p:nvSpPr>
            <p:spPr>
              <a:xfrm>
                <a:off x="2418605" y="4661461"/>
                <a:ext cx="1617686" cy="5590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07BD6D-5671-4371-944C-E2EC11B4B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605" y="4661461"/>
                <a:ext cx="1617686" cy="55906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8555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767520-2EE7-487A-8D1D-26F3D4BD8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30A864-5106-4FE2-9E53-430145E3C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58A16DE-EB94-47CC-9AED-0E53FCE7F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284" y="3292475"/>
            <a:ext cx="4122420" cy="248412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7B423F8-B655-412E-A09C-2C55E14BA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617" y="3284855"/>
            <a:ext cx="4183380" cy="249174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335BD39-00AE-4FB7-B3EB-C3FA711C98F2}"/>
              </a:ext>
            </a:extLst>
          </p:cNvPr>
          <p:cNvSpPr txBox="1"/>
          <p:nvPr/>
        </p:nvSpPr>
        <p:spPr>
          <a:xfrm>
            <a:off x="2585210" y="569714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아들의 키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2BBA37-B543-4749-B03D-B68B6094F715}"/>
              </a:ext>
            </a:extLst>
          </p:cNvPr>
          <p:cNvSpPr txBox="1"/>
          <p:nvPr/>
        </p:nvSpPr>
        <p:spPr>
          <a:xfrm>
            <a:off x="7846414" y="5697140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아들의 키와 딸의 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>
                <a:extLst>
                  <a:ext uri="{FF2B5EF4-FFF2-40B4-BE49-F238E27FC236}">
                    <a16:creationId xmlns:a16="http://schemas.microsoft.com/office/drawing/2014/main" id="{8409B0FA-37C8-4211-A636-ECA9A05EE41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6041131"/>
                  </p:ext>
                </p:extLst>
              </p:nvPr>
            </p:nvGraphicFramePr>
            <p:xfrm>
              <a:off x="2585210" y="1081405"/>
              <a:ext cx="6615545" cy="1828800"/>
            </p:xfrm>
            <a:graphic>
              <a:graphicData uri="http://schemas.openxmlformats.org/drawingml/2006/table">
                <a:tbl>
                  <a:tblPr>
                    <a:tableStyleId>{93296810-A885-4BE3-A3E7-6D5BEEA58F35}</a:tableStyleId>
                  </a:tblPr>
                  <a:tblGrid>
                    <a:gridCol w="1840345">
                      <a:extLst>
                        <a:ext uri="{9D8B030D-6E8A-4147-A177-3AD203B41FA5}">
                          <a16:colId xmlns:a16="http://schemas.microsoft.com/office/drawing/2014/main" val="1446921711"/>
                        </a:ext>
                      </a:extLst>
                    </a:gridCol>
                    <a:gridCol w="1193800">
                      <a:extLst>
                        <a:ext uri="{9D8B030D-6E8A-4147-A177-3AD203B41FA5}">
                          <a16:colId xmlns:a16="http://schemas.microsoft.com/office/drawing/2014/main" val="875023915"/>
                        </a:ext>
                      </a:extLst>
                    </a:gridCol>
                    <a:gridCol w="1193800">
                      <a:extLst>
                        <a:ext uri="{9D8B030D-6E8A-4147-A177-3AD203B41FA5}">
                          <a16:colId xmlns:a16="http://schemas.microsoft.com/office/drawing/2014/main" val="3664160713"/>
                        </a:ext>
                      </a:extLst>
                    </a:gridCol>
                    <a:gridCol w="1193800">
                      <a:extLst>
                        <a:ext uri="{9D8B030D-6E8A-4147-A177-3AD203B41FA5}">
                          <a16:colId xmlns:a16="http://schemas.microsoft.com/office/drawing/2014/main" val="2010936161"/>
                        </a:ext>
                      </a:extLst>
                    </a:gridCol>
                    <a:gridCol w="1193800">
                      <a:extLst>
                        <a:ext uri="{9D8B030D-6E8A-4147-A177-3AD203B41FA5}">
                          <a16:colId xmlns:a16="http://schemas.microsoft.com/office/drawing/2014/main" val="1891897070"/>
                        </a:ext>
                      </a:extLst>
                    </a:gridCol>
                  </a:tblGrid>
                  <a:tr h="1668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dirty="0"/>
                            <a:t>아빠의 키</a:t>
                          </a:r>
                          <a:r>
                            <a:rPr lang="en-US" altLang="ko-KR" sz="180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8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800" dirty="0"/>
                            <a:t>)</a:t>
                          </a:r>
                          <a:endParaRPr lang="ko-KR" altLang="en-US" sz="18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0.17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0.16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0.18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5307701"/>
                      </a:ext>
                    </a:extLst>
                  </a:tr>
                  <a:tr h="1668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dirty="0"/>
                            <a:t>엄마의 키</a:t>
                          </a:r>
                          <a:r>
                            <a:rPr lang="en-US" altLang="ko-KR" sz="180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8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800" dirty="0"/>
                            <a:t>)</a:t>
                          </a:r>
                          <a:endParaRPr lang="ko-KR" altLang="en-US" sz="18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0.15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0.16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0.16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8578051"/>
                      </a:ext>
                    </a:extLst>
                  </a:tr>
                  <a:tr h="1668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dirty="0"/>
                            <a:t>가계 소득</a:t>
                          </a:r>
                          <a:r>
                            <a:rPr lang="en-US" altLang="ko-KR" sz="180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80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800" dirty="0"/>
                            <a:t>)</a:t>
                          </a:r>
                          <a:endParaRPr lang="ko-KR" altLang="en-US" sz="18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0.30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0.45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0.28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24592871"/>
                      </a:ext>
                    </a:extLst>
                  </a:tr>
                  <a:tr h="1668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dirty="0"/>
                            <a:t>아들의 키</a:t>
                          </a:r>
                          <a:r>
                            <a:rPr lang="en-US" altLang="ko-KR" sz="180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8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800" dirty="0"/>
                            <a:t>)</a:t>
                          </a:r>
                          <a:endParaRPr lang="ko-KR" altLang="en-US" sz="18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0.18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0.17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0.19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574120736"/>
                      </a:ext>
                    </a:extLst>
                  </a:tr>
                  <a:tr h="16688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dirty="0"/>
                            <a:t>딸의 키</a:t>
                          </a:r>
                          <a:r>
                            <a:rPr lang="en-US" altLang="ko-KR" sz="1800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8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800" dirty="0"/>
                            <a:t>)</a:t>
                          </a:r>
                          <a:endParaRPr lang="ko-KR" altLang="en-US" sz="18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0.16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0.16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0.17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4378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>
                <a:extLst>
                  <a:ext uri="{FF2B5EF4-FFF2-40B4-BE49-F238E27FC236}">
                    <a16:creationId xmlns:a16="http://schemas.microsoft.com/office/drawing/2014/main" id="{8409B0FA-37C8-4211-A636-ECA9A05EE41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6041131"/>
                  </p:ext>
                </p:extLst>
              </p:nvPr>
            </p:nvGraphicFramePr>
            <p:xfrm>
              <a:off x="2585210" y="1081405"/>
              <a:ext cx="6615545" cy="1828800"/>
            </p:xfrm>
            <a:graphic>
              <a:graphicData uri="http://schemas.openxmlformats.org/drawingml/2006/table">
                <a:tbl>
                  <a:tblPr>
                    <a:tableStyleId>{93296810-A885-4BE3-A3E7-6D5BEEA58F35}</a:tableStyleId>
                  </a:tblPr>
                  <a:tblGrid>
                    <a:gridCol w="1840345">
                      <a:extLst>
                        <a:ext uri="{9D8B030D-6E8A-4147-A177-3AD203B41FA5}">
                          <a16:colId xmlns:a16="http://schemas.microsoft.com/office/drawing/2014/main" val="1446921711"/>
                        </a:ext>
                      </a:extLst>
                    </a:gridCol>
                    <a:gridCol w="1193800">
                      <a:extLst>
                        <a:ext uri="{9D8B030D-6E8A-4147-A177-3AD203B41FA5}">
                          <a16:colId xmlns:a16="http://schemas.microsoft.com/office/drawing/2014/main" val="875023915"/>
                        </a:ext>
                      </a:extLst>
                    </a:gridCol>
                    <a:gridCol w="1193800">
                      <a:extLst>
                        <a:ext uri="{9D8B030D-6E8A-4147-A177-3AD203B41FA5}">
                          <a16:colId xmlns:a16="http://schemas.microsoft.com/office/drawing/2014/main" val="3664160713"/>
                        </a:ext>
                      </a:extLst>
                    </a:gridCol>
                    <a:gridCol w="1193800">
                      <a:extLst>
                        <a:ext uri="{9D8B030D-6E8A-4147-A177-3AD203B41FA5}">
                          <a16:colId xmlns:a16="http://schemas.microsoft.com/office/drawing/2014/main" val="2010936161"/>
                        </a:ext>
                      </a:extLst>
                    </a:gridCol>
                    <a:gridCol w="1193800">
                      <a:extLst>
                        <a:ext uri="{9D8B030D-6E8A-4147-A177-3AD203B41FA5}">
                          <a16:colId xmlns:a16="http://schemas.microsoft.com/office/drawing/2014/main" val="189189707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331" t="-8333" r="-260265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154592" t="-8333" r="-30102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254592" t="-8333" r="-20102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354592" t="-8333" r="-10102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54592" t="-8333" r="-1020" b="-4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53077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331" t="-108333" r="-260265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154592" t="-108333" r="-301020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254592" t="-108333" r="-201020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354592" t="-108333" r="-101020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54592" t="-108333" r="-1020" b="-3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857805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31" t="-204918" r="-260265" b="-2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54592" t="-204918" r="-301020" b="-2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54592" t="-204918" r="-201020" b="-2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54592" t="-204918" r="-101020" b="-2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54592" t="-204918" r="-1020" b="-2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459287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331" t="-310000" r="-260265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154592" t="-310000" r="-30102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254592" t="-310000" r="-20102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354592" t="-310000" r="-10102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454592" t="-310000" r="-1020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412073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331" t="-410000" r="-260265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154592" t="-410000" r="-30102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254592" t="-410000" r="-20102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354592" t="-410000" r="-10102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54592" t="-410000" r="-1020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43786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85786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B6FB1-07C3-4875-8839-A31BFAACD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2FBB86C-8AE5-4C1B-ABA6-F6950C414E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을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가장 잘 근사시키는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ko-KR" altLang="en-US" dirty="0"/>
                  <a:t>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/>
                  <a:t>는</a:t>
                </a:r>
                <a:r>
                  <a:rPr lang="en-US" altLang="ko-KR" dirty="0"/>
                  <a:t>?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r>
                  <a:rPr lang="ko-KR" altLang="en-US" dirty="0"/>
                  <a:t>오차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ko-KR" altLang="en-US" dirty="0"/>
                  <a:t>을 최소로 하는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ko-KR" altLang="en-US" dirty="0"/>
                  <a:t>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2FBB86C-8AE5-4C1B-ABA6-F6950C414E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BA65FE57-8401-4091-B2E4-AECB0285C6A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4987204"/>
                  </p:ext>
                </p:extLst>
              </p:nvPr>
            </p:nvGraphicFramePr>
            <p:xfrm>
              <a:off x="2145177" y="2538254"/>
              <a:ext cx="6615545" cy="1463040"/>
            </p:xfrm>
            <a:graphic>
              <a:graphicData uri="http://schemas.openxmlformats.org/drawingml/2006/table">
                <a:tbl>
                  <a:tblPr>
                    <a:tableStyleId>{93296810-A885-4BE3-A3E7-6D5BEEA58F35}</a:tableStyleId>
                  </a:tblPr>
                  <a:tblGrid>
                    <a:gridCol w="1323109">
                      <a:extLst>
                        <a:ext uri="{9D8B030D-6E8A-4147-A177-3AD203B41FA5}">
                          <a16:colId xmlns:a16="http://schemas.microsoft.com/office/drawing/2014/main" val="1446921711"/>
                        </a:ext>
                      </a:extLst>
                    </a:gridCol>
                    <a:gridCol w="1323109">
                      <a:extLst>
                        <a:ext uri="{9D8B030D-6E8A-4147-A177-3AD203B41FA5}">
                          <a16:colId xmlns:a16="http://schemas.microsoft.com/office/drawing/2014/main" val="875023915"/>
                        </a:ext>
                      </a:extLst>
                    </a:gridCol>
                    <a:gridCol w="1323109">
                      <a:extLst>
                        <a:ext uri="{9D8B030D-6E8A-4147-A177-3AD203B41FA5}">
                          <a16:colId xmlns:a16="http://schemas.microsoft.com/office/drawing/2014/main" val="3664160713"/>
                        </a:ext>
                      </a:extLst>
                    </a:gridCol>
                    <a:gridCol w="1323109">
                      <a:extLst>
                        <a:ext uri="{9D8B030D-6E8A-4147-A177-3AD203B41FA5}">
                          <a16:colId xmlns:a16="http://schemas.microsoft.com/office/drawing/2014/main" val="2010936161"/>
                        </a:ext>
                      </a:extLst>
                    </a:gridCol>
                    <a:gridCol w="1323109">
                      <a:extLst>
                        <a:ext uri="{9D8B030D-6E8A-4147-A177-3AD203B41FA5}">
                          <a16:colId xmlns:a16="http://schemas.microsoft.com/office/drawing/2014/main" val="1891897070"/>
                        </a:ext>
                      </a:extLst>
                    </a:gridCol>
                  </a:tblGrid>
                  <a:tr h="16688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175307701"/>
                      </a:ext>
                    </a:extLst>
                  </a:tr>
                  <a:tr h="16688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468578051"/>
                      </a:ext>
                    </a:extLst>
                  </a:tr>
                  <a:tr h="16688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24592871"/>
                      </a:ext>
                    </a:extLst>
                  </a:tr>
                  <a:tr h="16688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80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741207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BA65FE57-8401-4091-B2E4-AECB0285C6A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4987204"/>
                  </p:ext>
                </p:extLst>
              </p:nvPr>
            </p:nvGraphicFramePr>
            <p:xfrm>
              <a:off x="2145177" y="2538254"/>
              <a:ext cx="6615545" cy="1463040"/>
            </p:xfrm>
            <a:graphic>
              <a:graphicData uri="http://schemas.openxmlformats.org/drawingml/2006/table">
                <a:tbl>
                  <a:tblPr>
                    <a:tableStyleId>{93296810-A885-4BE3-A3E7-6D5BEEA58F35}</a:tableStyleId>
                  </a:tblPr>
                  <a:tblGrid>
                    <a:gridCol w="1323109">
                      <a:extLst>
                        <a:ext uri="{9D8B030D-6E8A-4147-A177-3AD203B41FA5}">
                          <a16:colId xmlns:a16="http://schemas.microsoft.com/office/drawing/2014/main" val="1446921711"/>
                        </a:ext>
                      </a:extLst>
                    </a:gridCol>
                    <a:gridCol w="1323109">
                      <a:extLst>
                        <a:ext uri="{9D8B030D-6E8A-4147-A177-3AD203B41FA5}">
                          <a16:colId xmlns:a16="http://schemas.microsoft.com/office/drawing/2014/main" val="875023915"/>
                        </a:ext>
                      </a:extLst>
                    </a:gridCol>
                    <a:gridCol w="1323109">
                      <a:extLst>
                        <a:ext uri="{9D8B030D-6E8A-4147-A177-3AD203B41FA5}">
                          <a16:colId xmlns:a16="http://schemas.microsoft.com/office/drawing/2014/main" val="3664160713"/>
                        </a:ext>
                      </a:extLst>
                    </a:gridCol>
                    <a:gridCol w="1323109">
                      <a:extLst>
                        <a:ext uri="{9D8B030D-6E8A-4147-A177-3AD203B41FA5}">
                          <a16:colId xmlns:a16="http://schemas.microsoft.com/office/drawing/2014/main" val="2010936161"/>
                        </a:ext>
                      </a:extLst>
                    </a:gridCol>
                    <a:gridCol w="1323109">
                      <a:extLst>
                        <a:ext uri="{9D8B030D-6E8A-4147-A177-3AD203B41FA5}">
                          <a16:colId xmlns:a16="http://schemas.microsoft.com/office/drawing/2014/main" val="189189707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461" t="-1667" r="-401843" b="-3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00000" t="-1667" r="-300000" b="-3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200922" t="-1667" r="-201382" b="-3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299541" t="-1667" r="-100459" b="-3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401382" t="-1667" r="-922" b="-31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53077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461" t="-100000" r="-401843" b="-2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100000" t="-100000" r="-300000" b="-2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0922" t="-100000" r="-201382" b="-2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99541" t="-100000" r="-100459" b="-2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401382" t="-100000" r="-922" b="-206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857805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61" t="-203333" r="-401843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203333" r="-300000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922" t="-203333" r="-201382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9541" t="-203333" r="-100459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382" t="-203333" r="-922" b="-1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459287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61" t="-303333" r="-401843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303333" r="-300000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922" t="-303333" r="-201382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9541" t="-303333" r="-100459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382" t="-303333" r="-922" b="-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412073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7DBFA2-6055-43ED-B94E-610347512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980E0B-D872-4703-ADFC-67C27C09E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</p:spTree>
    <p:extLst>
      <p:ext uri="{BB962C8B-B14F-4D97-AF65-F5344CB8AC3E}">
        <p14:creationId xmlns:p14="http://schemas.microsoft.com/office/powerpoint/2010/main" val="3170997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AFF471-4E34-4578-9688-31ADCA7E4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경사 </a:t>
            </a:r>
            <a:r>
              <a:rPr lang="ko-KR" altLang="en-US" dirty="0" err="1"/>
              <a:t>하강법</a:t>
            </a:r>
            <a:r>
              <a:rPr lang="en-US" altLang="ko-KR" dirty="0"/>
              <a:t>(gradient descent)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D0748AE-D2E6-422B-AB91-4056EC273B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440055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ko-KR" altLang="en-US" dirty="0"/>
                  <a:t>함수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의</a:t>
                </a:r>
                <a:r>
                  <a:rPr lang="en-US" altLang="ko-KR" dirty="0"/>
                  <a:t> </a:t>
                </a:r>
                <a:r>
                  <a:rPr lang="ko-KR" altLang="en-US" dirty="0" err="1"/>
                  <a:t>극소점</a:t>
                </a:r>
                <a:endParaRPr lang="en-US" altLang="ko-KR" dirty="0"/>
              </a:p>
              <a:p>
                <a:pPr>
                  <a:lnSpc>
                    <a:spcPct val="120000"/>
                  </a:lnSpc>
                </a:pPr>
                <a:r>
                  <a:rPr lang="ko-KR" altLang="en-US" dirty="0"/>
                  <a:t>알고리즘</a:t>
                </a:r>
                <a:endParaRPr lang="en-US" altLang="ko-KR" sz="2400" b="0" i="1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dirty="0"/>
                  <a:t>를</a:t>
                </a:r>
                <a:r>
                  <a:rPr lang="en-US" altLang="ko-KR" sz="2000" dirty="0"/>
                  <a:t> </a:t>
                </a:r>
                <a:r>
                  <a:rPr lang="ko-KR" altLang="en-US" sz="2000" dirty="0"/>
                  <a:t>반복</a:t>
                </a:r>
                <a:endParaRPr lang="en-US" altLang="ko-KR" sz="2000" dirty="0"/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dirty="0"/>
                  <a:t>는 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ko-KR" altLang="en-US" sz="2000" dirty="0"/>
                  <a:t>의</a:t>
                </a:r>
                <a:r>
                  <a:rPr lang="en-US" altLang="ko-KR" sz="2000" dirty="0"/>
                  <a:t> </a:t>
                </a:r>
                <a:r>
                  <a:rPr lang="ko-KR" altLang="en-US" sz="2000" dirty="0" err="1"/>
                  <a:t>그래디언트</a:t>
                </a:r>
                <a:endParaRPr lang="en-US" altLang="ko-KR" sz="20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D0748AE-D2E6-422B-AB91-4056EC273B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440055" cy="4351338"/>
              </a:xfrm>
              <a:blipFill>
                <a:blip r:embed="rId2"/>
                <a:stretch>
                  <a:fillRect l="-1705" t="-5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3440F8CA-B4B5-457C-80CB-728CD3C91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0172" y="2382673"/>
            <a:ext cx="3989708" cy="36861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BE8B9E-1E63-459F-9C5C-EC194F7C1129}"/>
              </a:ext>
            </a:extLst>
          </p:cNvPr>
          <p:cNvSpPr txBox="1"/>
          <p:nvPr/>
        </p:nvSpPr>
        <p:spPr>
          <a:xfrm>
            <a:off x="5441881" y="195173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등고선</a:t>
            </a: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0E48690B-4CEC-4E1E-AB0C-0B928E51705D}"/>
              </a:ext>
            </a:extLst>
          </p:cNvPr>
          <p:cNvCxnSpPr>
            <a:cxnSpLocks/>
            <a:stCxn id="5" idx="2"/>
          </p:cNvCxnSpPr>
          <p:nvPr/>
        </p:nvCxnSpPr>
        <p:spPr>
          <a:xfrm rot="16200000" flipH="1">
            <a:off x="6090602" y="2110931"/>
            <a:ext cx="877576" cy="1297855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8B62F9-9145-4C3A-89B0-338844BC1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E6DA0F-B279-4C73-9751-782A212B4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</p:spTree>
    <p:extLst>
      <p:ext uri="{BB962C8B-B14F-4D97-AF65-F5344CB8AC3E}">
        <p14:creationId xmlns:p14="http://schemas.microsoft.com/office/powerpoint/2010/main" val="2315335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08394C-3E21-469C-AE31-B1F552F3A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그래디언트</a:t>
            </a:r>
            <a:r>
              <a:rPr lang="en-US" altLang="ko-KR" dirty="0"/>
              <a:t>(gradient)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1AC458B-1957-469F-B940-4945277BFA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/>
                  <a:t>함수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ko-KR" altLang="en-US" dirty="0"/>
                  <a:t>점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에서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의 </a:t>
                </a:r>
                <a:r>
                  <a:rPr lang="ko-KR" altLang="en-US" dirty="0" err="1"/>
                  <a:t>그래디언트</a:t>
                </a:r>
                <a:r>
                  <a:rPr lang="ko-KR" altLang="en-US" dirty="0"/>
                  <a:t> 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altLang="ko-KR" dirty="0"/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/>
                  <a:t>함수가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가장 빨리 증가하는 방향</a:t>
                </a:r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ko-KR" altLang="en-US" dirty="0"/>
                  <a:t>보기</a:t>
                </a:r>
                <a:r>
                  <a:rPr lang="en-US" altLang="ko-KR" dirty="0"/>
                  <a:t>: </a:t>
                </a:r>
                <a:br>
                  <a:rPr lang="en-US" altLang="ko-KR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br>
                  <a:rPr lang="en-US" altLang="ko-KR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1AC458B-1957-469F-B940-4945277BFA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2ABBC0-3406-421C-857A-914D84D3E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D6C2D3-4878-4B7D-9434-D83CF39D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</p:spTree>
    <p:extLst>
      <p:ext uri="{BB962C8B-B14F-4D97-AF65-F5344CB8AC3E}">
        <p14:creationId xmlns:p14="http://schemas.microsoft.com/office/powerpoint/2010/main" val="2088059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DEE1842-8FE2-4393-A404-5F0B6F1F85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1791"/>
                <a:ext cx="10515600" cy="502517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ko-KR" altLang="en-US" b="0" dirty="0"/>
                  <a:t>그래디언트</a:t>
                </a:r>
                <a:r>
                  <a:rPr lang="en-US" altLang="ko-KR" b="0" dirty="0"/>
                  <a:t> </a:t>
                </a:r>
                <a:r>
                  <a:rPr lang="ko-KR" altLang="en-US" b="0" dirty="0"/>
                  <a:t>벡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터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altLang="ko-KR" b="0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경사 </a:t>
                </a:r>
                <a:r>
                  <a:rPr lang="ko-KR" altLang="en-US" dirty="0" err="1"/>
                  <a:t>하강법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DEE1842-8FE2-4393-A404-5F0B6F1F85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1791"/>
                <a:ext cx="10515600" cy="5025171"/>
              </a:xfrm>
              <a:blipFill>
                <a:blip r:embed="rId2"/>
                <a:stretch>
                  <a:fillRect l="-928" t="-25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2404DC1E-B4E7-496D-B2F7-390354BE6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9423" y="972403"/>
            <a:ext cx="6065669" cy="4242654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347A331-45F2-4F73-9156-D8693E6C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D2E6A-1D92-4004-9034-777F857A0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</p:spTree>
    <p:extLst>
      <p:ext uri="{BB962C8B-B14F-4D97-AF65-F5344CB8AC3E}">
        <p14:creationId xmlns:p14="http://schemas.microsoft.com/office/powerpoint/2010/main" val="2253264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4B72061-AADA-4831-8D1D-598EF2B37D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14355"/>
                <a:ext cx="5257800" cy="4662607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Cambria Math" panose="02040503050406030204" pitchFamily="18" charset="0"/>
                  </a:rPr>
                  <a:t>훈련 집합</a:t>
                </a:r>
                <a:br>
                  <a:rPr lang="en-US" altLang="ko-KR" dirty="0">
                    <a:latin typeface="Cambria Math" panose="02040503050406030204" pitchFamily="18" charset="0"/>
                  </a:rPr>
                </a:br>
                <a:r>
                  <a:rPr lang="en-US" altLang="ko-KR" dirty="0">
                    <a:latin typeface="Cambria Math" panose="02040503050406030204" pitchFamily="18" charset="0"/>
                  </a:rPr>
                  <a:t> 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Cambria Math" panose="02040503050406030204" pitchFamily="18" charset="0"/>
                  </a:rPr>
                  <a:t>변수</a:t>
                </a:r>
                <a:br>
                  <a:rPr lang="en-US" altLang="ko-KR" dirty="0">
                    <a:latin typeface="Cambria Math" panose="02040503050406030204" pitchFamily="18" charset="0"/>
                  </a:rPr>
                </a:br>
                <a:r>
                  <a:rPr lang="en-US" altLang="ko-KR" dirty="0">
                    <a:latin typeface="Cambria Math" panose="020405030504060302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ko-KR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dirty="0"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Cambria Math" panose="02040503050406030204" pitchFamily="18" charset="0"/>
                  </a:rPr>
                  <a:t>근사식</a:t>
                </a:r>
                <a:br>
                  <a:rPr lang="en-US" altLang="ko-KR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+∑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altLang="ko-KR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Cambria Math" panose="02040503050406030204" pitchFamily="18" charset="0"/>
                  </a:rPr>
                  <a:t>오차의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제곱의 합</a:t>
                </a:r>
                <a:br>
                  <a:rPr lang="en-US" altLang="ko-KR" dirty="0">
                    <a:latin typeface="Cambria Math" panose="02040503050406030204" pitchFamily="18" charset="0"/>
                  </a:rPr>
                </a:br>
                <a:r>
                  <a:rPr lang="en-US" altLang="ko-KR" dirty="0">
                    <a:latin typeface="Cambria Math" panose="02040503050406030204" pitchFamily="18" charset="0"/>
                  </a:rPr>
                  <a:t>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∥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ko-KR" altLang="en-US" dirty="0"/>
                  <a:t>경사 </a:t>
                </a:r>
                <a:r>
                  <a:rPr lang="ko-KR" altLang="en-US" dirty="0" err="1"/>
                  <a:t>하강법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4B72061-AADA-4831-8D1D-598EF2B37D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14355"/>
                <a:ext cx="5257800" cy="4662607"/>
              </a:xfrm>
              <a:blipFill>
                <a:blip r:embed="rId2"/>
                <a:stretch>
                  <a:fillRect l="-2088" t="-2222" b="-2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2956B5-1D72-4A47-92AB-07188A701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9309F1-9DC9-497A-AB21-DE6256DB6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99E6043-E8DB-471A-BBDC-61308122B901}"/>
              </a:ext>
            </a:extLst>
          </p:cNvPr>
          <p:cNvGrpSpPr/>
          <p:nvPr/>
        </p:nvGrpSpPr>
        <p:grpSpPr>
          <a:xfrm>
            <a:off x="6096000" y="767078"/>
            <a:ext cx="5952759" cy="3215047"/>
            <a:chOff x="5538787" y="1998791"/>
            <a:chExt cx="5827375" cy="3114675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0BC8E2F1-342B-4B36-BFF9-8D91AC897B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38787" y="1998791"/>
              <a:ext cx="5229225" cy="311467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2CED04C-3188-4A12-B5C7-BD826DD49326}"/>
                    </a:ext>
                  </a:extLst>
                </p:cNvPr>
                <p:cNvSpPr txBox="1"/>
                <p:nvPr/>
              </p:nvSpPr>
              <p:spPr>
                <a:xfrm>
                  <a:off x="7920410" y="3556129"/>
                  <a:ext cx="1142093" cy="337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+∑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2CED04C-3188-4A12-B5C7-BD826DD493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0410" y="3556129"/>
                  <a:ext cx="1142093" cy="337774"/>
                </a:xfrm>
                <a:prstGeom prst="rect">
                  <a:avLst/>
                </a:prstGeom>
                <a:blipFill>
                  <a:blip r:embed="rId4"/>
                  <a:stretch>
                    <a:fillRect b="-2280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EB20EF1-90D3-4686-9933-26ED8E4C0C20}"/>
                    </a:ext>
                  </a:extLst>
                </p:cNvPr>
                <p:cNvSpPr txBox="1"/>
                <p:nvPr/>
              </p:nvSpPr>
              <p:spPr>
                <a:xfrm>
                  <a:off x="9924546" y="3415424"/>
                  <a:ext cx="1441616" cy="337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+∑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EB20EF1-90D3-4686-9933-26ED8E4C0C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24546" y="3415424"/>
                  <a:ext cx="1441616" cy="337774"/>
                </a:xfrm>
                <a:prstGeom prst="rect">
                  <a:avLst/>
                </a:prstGeom>
                <a:blipFill>
                  <a:blip r:embed="rId5"/>
                  <a:stretch>
                    <a:fillRect r="-3719" b="-2280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576668C-7164-47F7-A0CA-436EA3CBC6BB}"/>
                    </a:ext>
                  </a:extLst>
                </p:cNvPr>
                <p:cNvSpPr txBox="1"/>
                <p:nvPr/>
              </p:nvSpPr>
              <p:spPr>
                <a:xfrm>
                  <a:off x="9062503" y="3186796"/>
                  <a:ext cx="4067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576668C-7164-47F7-A0CA-436EA3CBC6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2503" y="3186796"/>
                  <a:ext cx="406713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A21CB91-2631-4506-BFBF-0159B9710E15}"/>
                    </a:ext>
                  </a:extLst>
                </p:cNvPr>
                <p:cNvSpPr txBox="1"/>
                <p:nvPr/>
              </p:nvSpPr>
              <p:spPr>
                <a:xfrm>
                  <a:off x="5929644" y="4440115"/>
                  <a:ext cx="494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A21CB91-2631-4506-BFBF-0159B9710E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9644" y="4440115"/>
                  <a:ext cx="494943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E4BF36D-93F5-42D9-B544-42CCDC540C63}"/>
                    </a:ext>
                  </a:extLst>
                </p:cNvPr>
                <p:cNvSpPr txBox="1"/>
                <p:nvPr/>
              </p:nvSpPr>
              <p:spPr>
                <a:xfrm>
                  <a:off x="5929644" y="3355684"/>
                  <a:ext cx="494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E4BF36D-93F5-42D9-B544-42CCDC540C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9644" y="3355684"/>
                  <a:ext cx="494943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8EDB1A0-FC2D-4A66-9F61-823A1FAABCB1}"/>
                    </a:ext>
                  </a:extLst>
                </p:cNvPr>
                <p:cNvSpPr txBox="1"/>
                <p:nvPr/>
              </p:nvSpPr>
              <p:spPr>
                <a:xfrm>
                  <a:off x="5929644" y="2353407"/>
                  <a:ext cx="48962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8EDB1A0-FC2D-4A66-9F61-823A1FAABC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9644" y="2353407"/>
                  <a:ext cx="489621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6540B25-728B-444F-8145-302F6977E9E8}"/>
                    </a:ext>
                  </a:extLst>
                </p:cNvPr>
                <p:cNvSpPr txBox="1"/>
                <p:nvPr/>
              </p:nvSpPr>
              <p:spPr>
                <a:xfrm>
                  <a:off x="7083434" y="3960221"/>
                  <a:ext cx="5359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6540B25-728B-444F-8145-302F6977E9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3434" y="3960221"/>
                  <a:ext cx="535980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DA29E43-C493-4568-9AF4-9A25FFA1B901}"/>
                    </a:ext>
                  </a:extLst>
                </p:cNvPr>
                <p:cNvSpPr txBox="1"/>
                <p:nvPr/>
              </p:nvSpPr>
              <p:spPr>
                <a:xfrm>
                  <a:off x="6965496" y="2672040"/>
                  <a:ext cx="5306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DA29E43-C493-4568-9AF4-9A25FFA1B9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5496" y="2672040"/>
                  <a:ext cx="530658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C391E094-8FE6-4BFC-A4C0-154CF07BE4E2}"/>
                    </a:ext>
                  </a:extLst>
                </p:cNvPr>
                <p:cNvSpPr txBox="1"/>
                <p:nvPr/>
              </p:nvSpPr>
              <p:spPr>
                <a:xfrm>
                  <a:off x="6815444" y="3176309"/>
                  <a:ext cx="5359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C391E094-8FE6-4BFC-A4C0-154CF07BE4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5444" y="3176309"/>
                  <a:ext cx="535980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309CC36D-B3B7-473B-980A-EFD3A8E62A4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16782" y="3791344"/>
            <a:ext cx="3174822" cy="191310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B0DAAC8-4886-4921-AAAA-2D302108580D}"/>
              </a:ext>
            </a:extLst>
          </p:cNvPr>
          <p:cNvSpPr txBox="1"/>
          <p:nvPr/>
        </p:nvSpPr>
        <p:spPr>
          <a:xfrm>
            <a:off x="1000396" y="589085"/>
            <a:ext cx="37689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/>
              <a:t>단층 </a:t>
            </a:r>
            <a:r>
              <a:rPr lang="ko-KR" altLang="en-US" sz="4400" dirty="0" err="1"/>
              <a:t>퍼셉트론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665164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914762-382D-4C33-82EF-708CE450B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80C0AE-6208-4717-B241-8707CDDE1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지능</a:t>
            </a:r>
            <a:endParaRPr lang="en-US" altLang="ko-KR" dirty="0"/>
          </a:p>
          <a:p>
            <a:pPr lvl="1"/>
            <a:r>
              <a:rPr lang="ko-KR" altLang="en-US" dirty="0"/>
              <a:t>상황을 인식하고 판단하는 기능</a:t>
            </a:r>
            <a:endParaRPr lang="en-US" altLang="ko-KR" dirty="0"/>
          </a:p>
          <a:p>
            <a:pPr lvl="1"/>
            <a:r>
              <a:rPr lang="ko-KR" altLang="en-US" dirty="0"/>
              <a:t>자연 지능 </a:t>
            </a:r>
            <a:r>
              <a:rPr lang="en-US" altLang="ko-KR" dirty="0"/>
              <a:t>/ </a:t>
            </a:r>
            <a:r>
              <a:rPr lang="ko-KR" altLang="en-US" dirty="0"/>
              <a:t>인공 지능</a:t>
            </a:r>
            <a:endParaRPr lang="en-US" altLang="ko-KR" dirty="0"/>
          </a:p>
          <a:p>
            <a:r>
              <a:rPr lang="ko-KR" altLang="en-US" dirty="0"/>
              <a:t>인공 지능</a:t>
            </a:r>
            <a:endParaRPr lang="en-US" altLang="ko-KR" dirty="0"/>
          </a:p>
          <a:p>
            <a:pPr lvl="1"/>
            <a:r>
              <a:rPr lang="ko-KR" altLang="en-US" dirty="0"/>
              <a:t>지능을 구현한 컴퓨터 시스템</a:t>
            </a:r>
            <a:endParaRPr lang="en-US" altLang="ko-KR" dirty="0"/>
          </a:p>
          <a:p>
            <a:pPr lvl="1"/>
            <a:r>
              <a:rPr lang="ko-KR" altLang="en-US" dirty="0"/>
              <a:t>논리 기반 시스템 </a:t>
            </a:r>
            <a:r>
              <a:rPr lang="en-US" altLang="ko-KR" dirty="0"/>
              <a:t>/ </a:t>
            </a:r>
            <a:r>
              <a:rPr lang="ko-KR" altLang="en-US" dirty="0"/>
              <a:t>데이터</a:t>
            </a:r>
            <a:r>
              <a:rPr lang="en-US" altLang="ko-KR" dirty="0"/>
              <a:t>(</a:t>
            </a:r>
            <a:r>
              <a:rPr lang="ko-KR" altLang="en-US" dirty="0"/>
              <a:t>경험</a:t>
            </a:r>
            <a:r>
              <a:rPr lang="en-US" altLang="ko-KR" dirty="0"/>
              <a:t>)</a:t>
            </a:r>
            <a:r>
              <a:rPr lang="ko-KR" altLang="en-US" dirty="0"/>
              <a:t> 기반 시스템</a:t>
            </a:r>
            <a:endParaRPr lang="en-US" altLang="ko-KR" dirty="0"/>
          </a:p>
          <a:p>
            <a:r>
              <a:rPr lang="ko-KR" altLang="en-US" dirty="0"/>
              <a:t>기계 학습</a:t>
            </a:r>
            <a:endParaRPr lang="en-US" altLang="ko-KR" dirty="0"/>
          </a:p>
          <a:p>
            <a:pPr lvl="1"/>
            <a:r>
              <a:rPr lang="ko-KR" altLang="en-US" dirty="0"/>
              <a:t>기계가 경험을 통하여 스스로 배우는 알고리즘</a:t>
            </a:r>
            <a:endParaRPr lang="en-US" altLang="ko-KR" dirty="0"/>
          </a:p>
          <a:p>
            <a:pPr lvl="1"/>
            <a:r>
              <a:rPr lang="ko-KR" altLang="en-US" dirty="0"/>
              <a:t>인공 지능 구현의 한 방법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C87CB0-351F-4E91-8C3F-50C36F6C1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8674BB-40F1-43E9-903B-34B9ED7EE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</p:spTree>
    <p:extLst>
      <p:ext uri="{BB962C8B-B14F-4D97-AF65-F5344CB8AC3E}">
        <p14:creationId xmlns:p14="http://schemas.microsoft.com/office/powerpoint/2010/main" val="18058730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83ECB-6B07-4183-B691-5AE0FBE03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다층 </a:t>
            </a:r>
            <a:r>
              <a:rPr lang="ko-KR" altLang="en-US" dirty="0" err="1"/>
              <a:t>퍼셉트론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749B18-151D-4E69-9C1F-4BC8CA9F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8C9C9A-468D-46BF-AD47-D9D5F90E9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0DEE672-A98D-4129-A3B9-AB48DDF28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616" y="1564344"/>
            <a:ext cx="5686425" cy="277177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031A506-E1C3-4A5C-8CE7-621A82467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8275" y="3566541"/>
            <a:ext cx="5810250" cy="27241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031DB72-6E1A-41CC-951F-C4F52C97F8C2}"/>
              </a:ext>
            </a:extLst>
          </p:cNvPr>
          <p:cNvSpPr txBox="1"/>
          <p:nvPr/>
        </p:nvSpPr>
        <p:spPr>
          <a:xfrm>
            <a:off x="613791" y="404164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입력층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974828-5535-4787-B01F-9BB2234701C0}"/>
              </a:ext>
            </a:extLst>
          </p:cNvPr>
          <p:cNvSpPr txBox="1"/>
          <p:nvPr/>
        </p:nvSpPr>
        <p:spPr>
          <a:xfrm>
            <a:off x="2492451" y="422631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은닉층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3CB504-775E-439D-8544-457D6596846F}"/>
              </a:ext>
            </a:extLst>
          </p:cNvPr>
          <p:cNvSpPr txBox="1"/>
          <p:nvPr/>
        </p:nvSpPr>
        <p:spPr>
          <a:xfrm>
            <a:off x="4899279" y="1853184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</a:t>
            </a:r>
            <a:r>
              <a:rPr lang="ko-KR" altLang="en-US" dirty="0" err="1"/>
              <a:t>출력층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C715CA-74C9-481D-9A4B-0349F395043D}"/>
              </a:ext>
            </a:extLst>
          </p:cNvPr>
          <p:cNvSpPr txBox="1"/>
          <p:nvPr/>
        </p:nvSpPr>
        <p:spPr>
          <a:xfrm>
            <a:off x="4371112" y="54954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입력층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798D09-14B4-455C-8BB9-CFC3AF39DB63}"/>
              </a:ext>
            </a:extLst>
          </p:cNvPr>
          <p:cNvSpPr txBox="1"/>
          <p:nvPr/>
        </p:nvSpPr>
        <p:spPr>
          <a:xfrm>
            <a:off x="6424041" y="3467990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은닉층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A087A2-EE6D-46A5-AEBF-44EC8FDF8975}"/>
              </a:ext>
            </a:extLst>
          </p:cNvPr>
          <p:cNvSpPr txBox="1"/>
          <p:nvPr/>
        </p:nvSpPr>
        <p:spPr>
          <a:xfrm>
            <a:off x="8153400" y="3566541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은닉층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CC0846-F358-4747-9FA0-D29051F7A0D6}"/>
              </a:ext>
            </a:extLst>
          </p:cNvPr>
          <p:cNvSpPr txBox="1"/>
          <p:nvPr/>
        </p:nvSpPr>
        <p:spPr>
          <a:xfrm>
            <a:off x="9882759" y="3751207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</a:t>
            </a:r>
            <a:r>
              <a:rPr lang="ko-KR" altLang="en-US" dirty="0" err="1"/>
              <a:t>출력층</a:t>
            </a:r>
            <a:endParaRPr lang="ko-KR" altLang="en-US" dirty="0"/>
          </a:p>
        </p:txBody>
      </p:sp>
      <p:pic>
        <p:nvPicPr>
          <p:cNvPr id="25" name="Picture 8" descr="http://img.hani.co.kr/imgdb/resize/2016/0809/00503285_20160809.JPG">
            <a:extLst>
              <a:ext uri="{FF2B5EF4-FFF2-40B4-BE49-F238E27FC236}">
                <a16:creationId xmlns:a16="http://schemas.microsoft.com/office/drawing/2014/main" id="{271C095F-395C-4802-BD18-48AD8D4E3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0496" y="136525"/>
            <a:ext cx="3090416" cy="318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301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130621-ED4A-43A3-9565-D7D1C03BC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심층 학습</a:t>
            </a:r>
            <a:r>
              <a:rPr lang="en-US" altLang="ko-KR" dirty="0"/>
              <a:t>(deep learning)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A18ECE-1644-461B-A428-29B09E7A8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은닉층이 여럿인 신경망을 사용하는 기계 학습</a:t>
            </a:r>
            <a:endParaRPr lang="en-US" altLang="ko-KR" dirty="0"/>
          </a:p>
          <a:p>
            <a:r>
              <a:rPr lang="ko-KR" altLang="en-US" dirty="0"/>
              <a:t>다층</a:t>
            </a:r>
            <a:r>
              <a:rPr lang="en-US" altLang="ko-KR" dirty="0"/>
              <a:t> </a:t>
            </a:r>
            <a:r>
              <a:rPr lang="ko-KR" altLang="en-US" dirty="0" err="1"/>
              <a:t>퍼셉트론을</a:t>
            </a:r>
            <a:r>
              <a:rPr lang="ko-KR" altLang="en-US" dirty="0"/>
              <a:t> 포함한 다양한 층을 포함</a:t>
            </a:r>
            <a:endParaRPr lang="en-US" altLang="ko-KR" dirty="0"/>
          </a:p>
          <a:p>
            <a:r>
              <a:rPr lang="en-US" altLang="ko-KR" dirty="0"/>
              <a:t>CNN, RNN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12A528-78AB-4F1F-959D-05BE64851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90B62C-1378-4E61-B281-289B2EF10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</p:spTree>
    <p:extLst>
      <p:ext uri="{BB962C8B-B14F-4D97-AF65-F5344CB8AC3E}">
        <p14:creationId xmlns:p14="http://schemas.microsoft.com/office/powerpoint/2010/main" val="3337123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B86CC-3E0D-4F05-8B70-792BCBD21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이미지</a:t>
            </a:r>
            <a:r>
              <a:rPr lang="en-US" altLang="ko-KR" dirty="0"/>
              <a:t> </a:t>
            </a:r>
            <a:r>
              <a:rPr lang="ko-KR" altLang="en-US" dirty="0"/>
              <a:t>인식</a:t>
            </a:r>
            <a:r>
              <a:rPr lang="en-US" altLang="ko-KR" dirty="0"/>
              <a:t>(</a:t>
            </a:r>
            <a:r>
              <a:rPr lang="ko-KR" altLang="en-US" dirty="0"/>
              <a:t>분류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31074E-95B9-4B73-93FF-275001A2C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합성곱</a:t>
            </a:r>
            <a:r>
              <a:rPr lang="ko-KR" altLang="en-US" dirty="0"/>
              <a:t> 신경망</a:t>
            </a:r>
            <a:r>
              <a:rPr lang="en-US" altLang="ko-KR" dirty="0"/>
              <a:t>(CNN, convolutional neural network)</a:t>
            </a:r>
          </a:p>
          <a:p>
            <a:pPr lvl="1"/>
            <a:r>
              <a:rPr lang="ko-KR" altLang="en-US" dirty="0"/>
              <a:t>심층</a:t>
            </a:r>
            <a:r>
              <a:rPr lang="en-US" altLang="ko-KR" dirty="0"/>
              <a:t> </a:t>
            </a:r>
            <a:r>
              <a:rPr lang="ko-KR" altLang="en-US" dirty="0"/>
              <a:t>학습</a:t>
            </a:r>
            <a:endParaRPr lang="en-US" altLang="ko-KR" dirty="0"/>
          </a:p>
          <a:p>
            <a:pPr lvl="1"/>
            <a:r>
              <a:rPr lang="ko-KR" altLang="en-US" dirty="0" err="1"/>
              <a:t>합성곱</a:t>
            </a:r>
            <a:r>
              <a:rPr lang="en-US" altLang="ko-KR" dirty="0"/>
              <a:t>(convolution)</a:t>
            </a:r>
            <a:r>
              <a:rPr lang="ko-KR" altLang="en-US" dirty="0"/>
              <a:t>을 사용</a:t>
            </a:r>
            <a:endParaRPr lang="en-US" altLang="ko-KR" dirty="0"/>
          </a:p>
          <a:p>
            <a:pPr lvl="1"/>
            <a:r>
              <a:rPr lang="ko-KR" altLang="en-US" dirty="0"/>
              <a:t>낮은 </a:t>
            </a:r>
            <a:r>
              <a:rPr lang="ko-KR" altLang="en-US" dirty="0" err="1"/>
              <a:t>오류율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79AB1D6-1739-4A28-BA1D-9DAC60FFD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FAD3B0-81DD-41DC-852E-2BA1A849E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2960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EA8E85-9F3B-4E29-A26B-76F672A8F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err="1"/>
              <a:t>합성곱</a:t>
            </a:r>
            <a:r>
              <a:rPr lang="en-US" altLang="ko-KR" dirty="0"/>
              <a:t>(convolution)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내용 개체 틀 3">
                <a:extLst>
                  <a:ext uri="{FF2B5EF4-FFF2-40B4-BE49-F238E27FC236}">
                    <a16:creationId xmlns:a16="http://schemas.microsoft.com/office/drawing/2014/main" id="{02836796-27E1-4382-BFF8-86A688EDDAC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70845657"/>
                  </p:ext>
                </p:extLst>
              </p:nvPr>
            </p:nvGraphicFramePr>
            <p:xfrm>
              <a:off x="3467099" y="2212485"/>
              <a:ext cx="1468800" cy="1463040"/>
            </p:xfrm>
            <a:graphic>
              <a:graphicData uri="http://schemas.openxmlformats.org/drawingml/2006/table">
                <a:tbl>
                  <a:tblPr>
                    <a:tableStyleId>{93296810-A885-4BE3-A3E7-6D5BEEA58F35}</a:tableStyleId>
                  </a:tblPr>
                  <a:tblGrid>
                    <a:gridCol w="367200">
                      <a:extLst>
                        <a:ext uri="{9D8B030D-6E8A-4147-A177-3AD203B41FA5}">
                          <a16:colId xmlns:a16="http://schemas.microsoft.com/office/drawing/2014/main" val="2561378030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3361231037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69336321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3418781415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3661170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22219221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077926547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7939375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내용 개체 틀 3">
                <a:extLst>
                  <a:ext uri="{FF2B5EF4-FFF2-40B4-BE49-F238E27FC236}">
                    <a16:creationId xmlns:a16="http://schemas.microsoft.com/office/drawing/2014/main" id="{02836796-27E1-4382-BFF8-86A688EDDAC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70845657"/>
                  </p:ext>
                </p:extLst>
              </p:nvPr>
            </p:nvGraphicFramePr>
            <p:xfrm>
              <a:off x="3467099" y="2212485"/>
              <a:ext cx="1468800" cy="1463040"/>
            </p:xfrm>
            <a:graphic>
              <a:graphicData uri="http://schemas.openxmlformats.org/drawingml/2006/table">
                <a:tbl>
                  <a:tblPr>
                    <a:tableStyleId>{93296810-A885-4BE3-A3E7-6D5BEEA58F35}</a:tableStyleId>
                  </a:tblPr>
                  <a:tblGrid>
                    <a:gridCol w="367200">
                      <a:extLst>
                        <a:ext uri="{9D8B030D-6E8A-4147-A177-3AD203B41FA5}">
                          <a16:colId xmlns:a16="http://schemas.microsoft.com/office/drawing/2014/main" val="2561378030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3361231037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69336321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341878141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39" t="-1667" r="-300000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3333" t="-1667" r="-205000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1667" r="-101639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5000" t="-1667" r="-3333" b="-3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66117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639" t="-100000" r="-300000" b="-2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3333" t="-100000" r="-205000" b="-2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000" t="-100000" r="-101639" b="-2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305000" t="-100000" r="-3333" b="-2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221922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639" t="-203333" r="-300000" b="-1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3333" t="-203333" r="-205000" b="-1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000" t="-203333" r="-101639" b="-1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305000" t="-203333" r="-3333" b="-1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792654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639" t="-303333" r="-300000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3333" t="-303333" r="-205000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000" t="-303333" r="-101639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305000" t="-303333" r="-3333" b="-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393752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F1F0561A-516E-41FC-9213-97DA12DBED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8105748"/>
                  </p:ext>
                </p:extLst>
              </p:nvPr>
            </p:nvGraphicFramePr>
            <p:xfrm>
              <a:off x="5404174" y="2395365"/>
              <a:ext cx="1101600" cy="10972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67200">
                      <a:extLst>
                        <a:ext uri="{9D8B030D-6E8A-4147-A177-3AD203B41FA5}">
                          <a16:colId xmlns:a16="http://schemas.microsoft.com/office/drawing/2014/main" val="843772129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4107711893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339754108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236634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81076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74094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F1F0561A-516E-41FC-9213-97DA12DBED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8105748"/>
                  </p:ext>
                </p:extLst>
              </p:nvPr>
            </p:nvGraphicFramePr>
            <p:xfrm>
              <a:off x="5404174" y="2395365"/>
              <a:ext cx="1101600" cy="10972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67200">
                      <a:extLst>
                        <a:ext uri="{9D8B030D-6E8A-4147-A177-3AD203B41FA5}">
                          <a16:colId xmlns:a16="http://schemas.microsoft.com/office/drawing/2014/main" val="843772129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4107711893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339754108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639" t="-1667" r="-201639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3333" t="-1667" r="-105000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667" r="-3279" b="-2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236634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639" t="-100000" r="-20163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3333" t="-100000" r="-105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00000" r="-3279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81076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639" t="-203333" r="-201639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3333" t="-203333" r="-105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740943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F051A03-A43A-4DD8-BFE7-8CFD4FED8116}"/>
              </a:ext>
            </a:extLst>
          </p:cNvPr>
          <p:cNvSpPr txBox="1"/>
          <p:nvPr/>
        </p:nvSpPr>
        <p:spPr>
          <a:xfrm>
            <a:off x="3878333" y="39913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그림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701724-B579-41EE-A7B9-083470C2B56A}"/>
              </a:ext>
            </a:extLst>
          </p:cNvPr>
          <p:cNvSpPr txBox="1"/>
          <p:nvPr/>
        </p:nvSpPr>
        <p:spPr>
          <a:xfrm>
            <a:off x="5631808" y="376974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필터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90AAEF4-F9D2-4C29-9102-042F06415C3F}"/>
                  </a:ext>
                </a:extLst>
              </p:cNvPr>
              <p:cNvSpPr txBox="1"/>
              <p:nvPr/>
            </p:nvSpPr>
            <p:spPr>
              <a:xfrm>
                <a:off x="6505774" y="2759339"/>
                <a:ext cx="4395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90AAEF4-F9D2-4C29-9102-042F06415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5774" y="2759339"/>
                <a:ext cx="43954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D0F575-8CBD-4C16-B03A-9F05CC2C2F75}"/>
                  </a:ext>
                </a:extLst>
              </p:cNvPr>
              <p:cNvSpPr txBox="1"/>
              <p:nvPr/>
            </p:nvSpPr>
            <p:spPr>
              <a:xfrm>
                <a:off x="4981584" y="2759339"/>
                <a:ext cx="378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D0F575-8CBD-4C16-B03A-9F05CC2C2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1584" y="2759339"/>
                <a:ext cx="37863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>
                <a:extLst>
                  <a:ext uri="{FF2B5EF4-FFF2-40B4-BE49-F238E27FC236}">
                    <a16:creationId xmlns:a16="http://schemas.microsoft.com/office/drawing/2014/main" id="{F4EC71B6-9A65-4E66-87A1-148BCCB8DA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5671280"/>
                  </p:ext>
                </p:extLst>
              </p:nvPr>
            </p:nvGraphicFramePr>
            <p:xfrm>
              <a:off x="6930407" y="2578245"/>
              <a:ext cx="864000" cy="731520"/>
            </p:xfrm>
            <a:graphic>
              <a:graphicData uri="http://schemas.openxmlformats.org/drawingml/2006/table">
                <a:tbl>
                  <a:tblPr>
                    <a:tableStyleId>{93296810-A885-4BE3-A3E7-6D5BEEA58F35}</a:tableStyleId>
                  </a:tblPr>
                  <a:tblGrid>
                    <a:gridCol w="432000">
                      <a:extLst>
                        <a:ext uri="{9D8B030D-6E8A-4147-A177-3AD203B41FA5}">
                          <a16:colId xmlns:a16="http://schemas.microsoft.com/office/drawing/2014/main" val="843772129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41077118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dirty="0" smtClean="0">
                                    <a:latin typeface="Cambria Math" panose="02040503050406030204" pitchFamily="18" charset="0"/>
                                  </a:rPr>
                                  <m:t>36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236634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mtClean="0">
                                    <a:latin typeface="Cambria Math" panose="02040503050406030204" pitchFamily="18" charset="0"/>
                                  </a:rPr>
                                  <m:t>32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mtClean="0"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088107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>
                <a:extLst>
                  <a:ext uri="{FF2B5EF4-FFF2-40B4-BE49-F238E27FC236}">
                    <a16:creationId xmlns:a16="http://schemas.microsoft.com/office/drawing/2014/main" id="{F4EC71B6-9A65-4E66-87A1-148BCCB8DA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5671280"/>
                  </p:ext>
                </p:extLst>
              </p:nvPr>
            </p:nvGraphicFramePr>
            <p:xfrm>
              <a:off x="6930407" y="2578245"/>
              <a:ext cx="864000" cy="731520"/>
            </p:xfrm>
            <a:graphic>
              <a:graphicData uri="http://schemas.openxmlformats.org/drawingml/2006/table">
                <a:tbl>
                  <a:tblPr>
                    <a:tableStyleId>{93296810-A885-4BE3-A3E7-6D5BEEA58F35}</a:tableStyleId>
                  </a:tblPr>
                  <a:tblGrid>
                    <a:gridCol w="432000">
                      <a:extLst>
                        <a:ext uri="{9D8B030D-6E8A-4147-A177-3AD203B41FA5}">
                          <a16:colId xmlns:a16="http://schemas.microsoft.com/office/drawing/2014/main" val="843772129"/>
                        </a:ext>
                      </a:extLst>
                    </a:gridCol>
                    <a:gridCol w="432000">
                      <a:extLst>
                        <a:ext uri="{9D8B030D-6E8A-4147-A177-3AD203B41FA5}">
                          <a16:colId xmlns:a16="http://schemas.microsoft.com/office/drawing/2014/main" val="410771189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389" t="-1639" r="-101389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6"/>
                          <a:stretch>
                            <a:fillRect l="-102817" t="-1639" r="-2817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236634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389" t="-103333" r="-101389" b="-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6"/>
                          <a:stretch>
                            <a:fillRect l="-102817" t="-103333" r="-2817" b="-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81076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616EA0-5088-4A7C-BDEA-319F19A48272}"/>
                  </a:ext>
                </a:extLst>
              </p:cNvPr>
              <p:cNvSpPr txBox="1"/>
              <p:nvPr/>
            </p:nvSpPr>
            <p:spPr>
              <a:xfrm>
                <a:off x="6775238" y="3991367"/>
                <a:ext cx="237917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2⋅0+0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1+8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br>
                  <a:rPr lang="en-US" altLang="ko-KR" b="0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1+6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2+8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⋅ </m:t>
                    </m:r>
                  </m:oMath>
                </a14:m>
                <a:r>
                  <a:rPr lang="en-US" altLang="ko-KR" b="0" dirty="0"/>
                  <a:t>1</a:t>
                </a:r>
                <a:br>
                  <a:rPr lang="en-US" altLang="ko-KR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+8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0+7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1+7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616EA0-5088-4A7C-BDEA-319F19A48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5238" y="3991367"/>
                <a:ext cx="2379177" cy="9233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FCB0B5A-3BFE-45CB-8943-7B5555E5001A}"/>
              </a:ext>
            </a:extLst>
          </p:cNvPr>
          <p:cNvCxnSpPr/>
          <p:nvPr/>
        </p:nvCxnSpPr>
        <p:spPr>
          <a:xfrm>
            <a:off x="7139355" y="3309765"/>
            <a:ext cx="0" cy="6816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704E26A-81AC-4CDB-9801-67FCC751B28C}"/>
              </a:ext>
            </a:extLst>
          </p:cNvPr>
          <p:cNvSpPr txBox="1"/>
          <p:nvPr/>
        </p:nvSpPr>
        <p:spPr>
          <a:xfrm>
            <a:off x="4758304" y="476505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/>
              <a:t>합성곱</a:t>
            </a:r>
            <a:endParaRPr lang="ko-KR" altLang="en-US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2F85B7B-9A21-4DCF-B1A5-9DA753EB617D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170899" y="3128671"/>
            <a:ext cx="15521" cy="15400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272590-250E-4C10-B81E-1C3750F48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4436465D-746E-4A23-91AF-59C33584B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</p:spTree>
    <p:extLst>
      <p:ext uri="{BB962C8B-B14F-4D97-AF65-F5344CB8AC3E}">
        <p14:creationId xmlns:p14="http://schemas.microsoft.com/office/powerpoint/2010/main" val="10445841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EA8E85-9F3B-4E29-A26B-76F672A8F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표 15">
                <a:extLst>
                  <a:ext uri="{FF2B5EF4-FFF2-40B4-BE49-F238E27FC236}">
                    <a16:creationId xmlns:a16="http://schemas.microsoft.com/office/drawing/2014/main" id="{2944DD6B-C417-4CE3-8A7E-6170FDC6BE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2705088"/>
                  </p:ext>
                </p:extLst>
              </p:nvPr>
            </p:nvGraphicFramePr>
            <p:xfrm>
              <a:off x="997692" y="1830558"/>
              <a:ext cx="1101600" cy="10972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67200">
                      <a:extLst>
                        <a:ext uri="{9D8B030D-6E8A-4147-A177-3AD203B41FA5}">
                          <a16:colId xmlns:a16="http://schemas.microsoft.com/office/drawing/2014/main" val="843772129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4107711893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339754108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236634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81076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74094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표 15">
                <a:extLst>
                  <a:ext uri="{FF2B5EF4-FFF2-40B4-BE49-F238E27FC236}">
                    <a16:creationId xmlns:a16="http://schemas.microsoft.com/office/drawing/2014/main" id="{2944DD6B-C417-4CE3-8A7E-6170FDC6BE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2705088"/>
                  </p:ext>
                </p:extLst>
              </p:nvPr>
            </p:nvGraphicFramePr>
            <p:xfrm>
              <a:off x="997692" y="1830558"/>
              <a:ext cx="1101600" cy="10972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67200">
                      <a:extLst>
                        <a:ext uri="{9D8B030D-6E8A-4147-A177-3AD203B41FA5}">
                          <a16:colId xmlns:a16="http://schemas.microsoft.com/office/drawing/2014/main" val="843772129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4107711893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339754108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639" t="-1667" r="-201639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3333" t="-1667" r="-105000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667" r="-3279" b="-2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236634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639" t="-100000" r="-201639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3333" t="-100000" r="-105000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00000" r="-3279" b="-1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81076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639" t="-203333" r="-201639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3333" t="-203333" r="-10500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203333" r="-3279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40943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EAE7A9CA-5A83-45D3-AECF-DE49408EC583}"/>
              </a:ext>
            </a:extLst>
          </p:cNvPr>
          <p:cNvSpPr txBox="1"/>
          <p:nvPr/>
        </p:nvSpPr>
        <p:spPr>
          <a:xfrm>
            <a:off x="838200" y="299074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수평선 찾기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표 17">
                <a:extLst>
                  <a:ext uri="{FF2B5EF4-FFF2-40B4-BE49-F238E27FC236}">
                    <a16:creationId xmlns:a16="http://schemas.microsoft.com/office/drawing/2014/main" id="{2C398A9E-C594-49E3-89AB-D75EAAFDA5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80856712"/>
                  </p:ext>
                </p:extLst>
              </p:nvPr>
            </p:nvGraphicFramePr>
            <p:xfrm>
              <a:off x="2572843" y="1830558"/>
              <a:ext cx="1101600" cy="10972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67200">
                      <a:extLst>
                        <a:ext uri="{9D8B030D-6E8A-4147-A177-3AD203B41FA5}">
                          <a16:colId xmlns:a16="http://schemas.microsoft.com/office/drawing/2014/main" val="843772129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4107711893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339754108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236634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81076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74094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표 17">
                <a:extLst>
                  <a:ext uri="{FF2B5EF4-FFF2-40B4-BE49-F238E27FC236}">
                    <a16:creationId xmlns:a16="http://schemas.microsoft.com/office/drawing/2014/main" id="{2C398A9E-C594-49E3-89AB-D75EAAFDA5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80856712"/>
                  </p:ext>
                </p:extLst>
              </p:nvPr>
            </p:nvGraphicFramePr>
            <p:xfrm>
              <a:off x="2572843" y="1830558"/>
              <a:ext cx="1101600" cy="10972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67200">
                      <a:extLst>
                        <a:ext uri="{9D8B030D-6E8A-4147-A177-3AD203B41FA5}">
                          <a16:colId xmlns:a16="http://schemas.microsoft.com/office/drawing/2014/main" val="843772129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4107711893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339754108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667" t="-1667" r="-205000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667" r="-101639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3333" t="-1667" r="-3333" b="-2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236634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667" t="-100000" r="-205000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00000" r="-101639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3333" t="-100000" r="-3333" b="-1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81076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667" t="-203333" r="-20500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203333" r="-101639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3333" t="-203333" r="-3333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40943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CD9B2BEF-6899-442D-952C-E4CBF9531CDA}"/>
              </a:ext>
            </a:extLst>
          </p:cNvPr>
          <p:cNvSpPr txBox="1"/>
          <p:nvPr/>
        </p:nvSpPr>
        <p:spPr>
          <a:xfrm>
            <a:off x="2429707" y="298373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수직선 찾기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표 19">
                <a:extLst>
                  <a:ext uri="{FF2B5EF4-FFF2-40B4-BE49-F238E27FC236}">
                    <a16:creationId xmlns:a16="http://schemas.microsoft.com/office/drawing/2014/main" id="{01671E2F-F2A6-49AD-B8BC-2046E0C5020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8461789"/>
                  </p:ext>
                </p:extLst>
              </p:nvPr>
            </p:nvGraphicFramePr>
            <p:xfrm>
              <a:off x="997692" y="3679257"/>
              <a:ext cx="1101600" cy="10972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67200">
                      <a:extLst>
                        <a:ext uri="{9D8B030D-6E8A-4147-A177-3AD203B41FA5}">
                          <a16:colId xmlns:a16="http://schemas.microsoft.com/office/drawing/2014/main" val="843772129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4107711893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339754108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236634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81076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74094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표 19">
                <a:extLst>
                  <a:ext uri="{FF2B5EF4-FFF2-40B4-BE49-F238E27FC236}">
                    <a16:creationId xmlns:a16="http://schemas.microsoft.com/office/drawing/2014/main" id="{01671E2F-F2A6-49AD-B8BC-2046E0C5020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8461789"/>
                  </p:ext>
                </p:extLst>
              </p:nvPr>
            </p:nvGraphicFramePr>
            <p:xfrm>
              <a:off x="997692" y="3679257"/>
              <a:ext cx="1101600" cy="10972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67200">
                      <a:extLst>
                        <a:ext uri="{9D8B030D-6E8A-4147-A177-3AD203B41FA5}">
                          <a16:colId xmlns:a16="http://schemas.microsoft.com/office/drawing/2014/main" val="843772129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4107711893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339754108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1639" t="-1667" r="-201639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103333" t="-1667" r="-105000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1667" r="-3279" b="-2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236634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1639" t="-100000" r="-201639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103333" t="-100000" r="-105000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100000" r="-3279" b="-1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81076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1639" t="-203333" r="-201639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103333" t="-203333" r="-10500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203333" r="-3279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40943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BD468EA1-D478-47CB-8337-7ABA922BC005}"/>
              </a:ext>
            </a:extLst>
          </p:cNvPr>
          <p:cNvSpPr txBox="1"/>
          <p:nvPr/>
        </p:nvSpPr>
        <p:spPr>
          <a:xfrm>
            <a:off x="838200" y="483516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대각선 찾기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표 21">
                <a:extLst>
                  <a:ext uri="{FF2B5EF4-FFF2-40B4-BE49-F238E27FC236}">
                    <a16:creationId xmlns:a16="http://schemas.microsoft.com/office/drawing/2014/main" id="{78184058-4818-49D2-B6A2-97920FEA0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0617394"/>
                  </p:ext>
                </p:extLst>
              </p:nvPr>
            </p:nvGraphicFramePr>
            <p:xfrm>
              <a:off x="2572843" y="3679257"/>
              <a:ext cx="1101600" cy="10972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67200">
                      <a:extLst>
                        <a:ext uri="{9D8B030D-6E8A-4147-A177-3AD203B41FA5}">
                          <a16:colId xmlns:a16="http://schemas.microsoft.com/office/drawing/2014/main" val="843772129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4107711893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339754108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236634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81076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74094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표 21">
                <a:extLst>
                  <a:ext uri="{FF2B5EF4-FFF2-40B4-BE49-F238E27FC236}">
                    <a16:creationId xmlns:a16="http://schemas.microsoft.com/office/drawing/2014/main" id="{78184058-4818-49D2-B6A2-97920FEA0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0617394"/>
                  </p:ext>
                </p:extLst>
              </p:nvPr>
            </p:nvGraphicFramePr>
            <p:xfrm>
              <a:off x="2572843" y="3679257"/>
              <a:ext cx="1101600" cy="10972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67200">
                      <a:extLst>
                        <a:ext uri="{9D8B030D-6E8A-4147-A177-3AD203B41FA5}">
                          <a16:colId xmlns:a16="http://schemas.microsoft.com/office/drawing/2014/main" val="843772129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4107711893"/>
                        </a:ext>
                      </a:extLst>
                    </a:gridCol>
                    <a:gridCol w="367200">
                      <a:extLst>
                        <a:ext uri="{9D8B030D-6E8A-4147-A177-3AD203B41FA5}">
                          <a16:colId xmlns:a16="http://schemas.microsoft.com/office/drawing/2014/main" val="339754108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1667" t="-1667" r="-205000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1667" r="-101639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203333" t="-1667" r="-3333" b="-2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236634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1667" t="-100000" r="-205000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100000" r="-101639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203333" t="-100000" r="-3333" b="-1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81076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1667" t="-203333" r="-20500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203333" r="-101639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203333" t="-203333" r="-3333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40943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5CBBCEE2-9E4C-4772-AA4B-C153902848D3}"/>
              </a:ext>
            </a:extLst>
          </p:cNvPr>
          <p:cNvSpPr txBox="1"/>
          <p:nvPr/>
        </p:nvSpPr>
        <p:spPr>
          <a:xfrm>
            <a:off x="2413352" y="483516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대각선 찾기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272590-250E-4C10-B81E-1C3750F48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4436465D-746E-4A23-91AF-59C33584B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A919154C-F16C-4B9E-9709-C2C0A15A52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4539" y="2412973"/>
            <a:ext cx="2286000" cy="23050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표 27">
                <a:extLst>
                  <a:ext uri="{FF2B5EF4-FFF2-40B4-BE49-F238E27FC236}">
                    <a16:creationId xmlns:a16="http://schemas.microsoft.com/office/drawing/2014/main" id="{1986A028-2A3E-416C-9A95-74222B1EE5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8130662"/>
                  </p:ext>
                </p:extLst>
              </p:nvPr>
            </p:nvGraphicFramePr>
            <p:xfrm>
              <a:off x="7160470" y="1358656"/>
              <a:ext cx="1980000" cy="18288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96000">
                      <a:extLst>
                        <a:ext uri="{9D8B030D-6E8A-4147-A177-3AD203B41FA5}">
                          <a16:colId xmlns:a16="http://schemas.microsoft.com/office/drawing/2014/main" val="843772129"/>
                        </a:ext>
                      </a:extLst>
                    </a:gridCol>
                    <a:gridCol w="396000">
                      <a:extLst>
                        <a:ext uri="{9D8B030D-6E8A-4147-A177-3AD203B41FA5}">
                          <a16:colId xmlns:a16="http://schemas.microsoft.com/office/drawing/2014/main" val="4107711893"/>
                        </a:ext>
                      </a:extLst>
                    </a:gridCol>
                    <a:gridCol w="396000">
                      <a:extLst>
                        <a:ext uri="{9D8B030D-6E8A-4147-A177-3AD203B41FA5}">
                          <a16:colId xmlns:a16="http://schemas.microsoft.com/office/drawing/2014/main" val="3397541089"/>
                        </a:ext>
                      </a:extLst>
                    </a:gridCol>
                    <a:gridCol w="396000">
                      <a:extLst>
                        <a:ext uri="{9D8B030D-6E8A-4147-A177-3AD203B41FA5}">
                          <a16:colId xmlns:a16="http://schemas.microsoft.com/office/drawing/2014/main" val="1026232533"/>
                        </a:ext>
                      </a:extLst>
                    </a:gridCol>
                    <a:gridCol w="396000">
                      <a:extLst>
                        <a:ext uri="{9D8B030D-6E8A-4147-A177-3AD203B41FA5}">
                          <a16:colId xmlns:a16="http://schemas.microsoft.com/office/drawing/2014/main" val="3150261648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.2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2366346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810762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7409438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6171415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77722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표 27">
                <a:extLst>
                  <a:ext uri="{FF2B5EF4-FFF2-40B4-BE49-F238E27FC236}">
                    <a16:creationId xmlns:a16="http://schemas.microsoft.com/office/drawing/2014/main" id="{1986A028-2A3E-416C-9A95-74222B1EE5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8130662"/>
                  </p:ext>
                </p:extLst>
              </p:nvPr>
            </p:nvGraphicFramePr>
            <p:xfrm>
              <a:off x="7160470" y="1358656"/>
              <a:ext cx="1980000" cy="18288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96000">
                      <a:extLst>
                        <a:ext uri="{9D8B030D-6E8A-4147-A177-3AD203B41FA5}">
                          <a16:colId xmlns:a16="http://schemas.microsoft.com/office/drawing/2014/main" val="843772129"/>
                        </a:ext>
                      </a:extLst>
                    </a:gridCol>
                    <a:gridCol w="396000">
                      <a:extLst>
                        <a:ext uri="{9D8B030D-6E8A-4147-A177-3AD203B41FA5}">
                          <a16:colId xmlns:a16="http://schemas.microsoft.com/office/drawing/2014/main" val="4107711893"/>
                        </a:ext>
                      </a:extLst>
                    </a:gridCol>
                    <a:gridCol w="396000">
                      <a:extLst>
                        <a:ext uri="{9D8B030D-6E8A-4147-A177-3AD203B41FA5}">
                          <a16:colId xmlns:a16="http://schemas.microsoft.com/office/drawing/2014/main" val="3397541089"/>
                        </a:ext>
                      </a:extLst>
                    </a:gridCol>
                    <a:gridCol w="396000">
                      <a:extLst>
                        <a:ext uri="{9D8B030D-6E8A-4147-A177-3AD203B41FA5}">
                          <a16:colId xmlns:a16="http://schemas.microsoft.com/office/drawing/2014/main" val="1026232533"/>
                        </a:ext>
                      </a:extLst>
                    </a:gridCol>
                    <a:gridCol w="396000">
                      <a:extLst>
                        <a:ext uri="{9D8B030D-6E8A-4147-A177-3AD203B41FA5}">
                          <a16:colId xmlns:a16="http://schemas.microsoft.com/office/drawing/2014/main" val="315026164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7"/>
                          <a:stretch>
                            <a:fillRect l="-1538" t="-1667" r="-404615" b="-4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7"/>
                          <a:stretch>
                            <a:fillRect l="-101538" t="-1667" r="-304615" b="-4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7"/>
                          <a:stretch>
                            <a:fillRect l="-198485" t="-1667" r="-200000" b="-4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7"/>
                          <a:stretch>
                            <a:fillRect l="-303077" t="-1667" r="-103077" b="-4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7"/>
                          <a:stretch>
                            <a:fillRect l="-403077" t="-1667" r="-3077" b="-4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236634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7"/>
                          <a:stretch>
                            <a:fillRect l="-1538" t="-101667" r="-404615" b="-3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7"/>
                          <a:stretch>
                            <a:fillRect l="-101538" t="-101667" r="-304615" b="-3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7"/>
                          <a:stretch>
                            <a:fillRect l="-198485" t="-101667" r="-200000" b="-3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7"/>
                          <a:stretch>
                            <a:fillRect l="-303077" t="-101667" r="-103077" b="-3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7"/>
                          <a:stretch>
                            <a:fillRect l="-403077" t="-101667" r="-3077" b="-3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81076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7"/>
                          <a:stretch>
                            <a:fillRect l="-1538" t="-198361" r="-404615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7"/>
                          <a:stretch>
                            <a:fillRect l="-101538" t="-198361" r="-304615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7"/>
                          <a:stretch>
                            <a:fillRect l="-198485" t="-198361" r="-2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7"/>
                          <a:stretch>
                            <a:fillRect l="-303077" t="-198361" r="-103077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7"/>
                          <a:stretch>
                            <a:fillRect l="-403077" t="-198361" r="-3077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4094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7"/>
                          <a:stretch>
                            <a:fillRect l="-1538" t="-303333" r="-404615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7"/>
                          <a:stretch>
                            <a:fillRect l="-101538" t="-303333" r="-304615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7"/>
                          <a:stretch>
                            <a:fillRect l="-198485" t="-303333" r="-200000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7"/>
                          <a:stretch>
                            <a:fillRect l="-303077" t="-303333" r="-103077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7"/>
                          <a:stretch>
                            <a:fillRect l="-403077" t="-303333" r="-3077" b="-1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617141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7"/>
                          <a:stretch>
                            <a:fillRect l="-1538" t="-403333" r="-404615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7"/>
                          <a:stretch>
                            <a:fillRect l="-101538" t="-403333" r="-304615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7"/>
                          <a:stretch>
                            <a:fillRect l="-198485" t="-403333" r="-20000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7"/>
                          <a:stretch>
                            <a:fillRect l="-303077" t="-403333" r="-103077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7"/>
                          <a:stretch>
                            <a:fillRect l="-403077" t="-403333" r="-3077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777228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1DEC526-D74C-4093-9572-DF8A6B644D2B}"/>
                  </a:ext>
                </a:extLst>
              </p:cNvPr>
              <p:cNvSpPr txBox="1"/>
              <p:nvPr/>
            </p:nvSpPr>
            <p:spPr>
              <a:xfrm>
                <a:off x="9120857" y="2026426"/>
                <a:ext cx="4395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1DEC526-D74C-4093-9572-DF8A6B644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0857" y="2026426"/>
                <a:ext cx="43954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BF953D8-6E7B-422A-92A7-A3A5DEE03324}"/>
                  </a:ext>
                </a:extLst>
              </p:cNvPr>
              <p:cNvSpPr txBox="1"/>
              <p:nvPr/>
            </p:nvSpPr>
            <p:spPr>
              <a:xfrm>
                <a:off x="6740539" y="3434661"/>
                <a:ext cx="378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BF953D8-6E7B-422A-92A7-A3A5DEE03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0539" y="3434661"/>
                <a:ext cx="37863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그림 30">
            <a:extLst>
              <a:ext uri="{FF2B5EF4-FFF2-40B4-BE49-F238E27FC236}">
                <a16:creationId xmlns:a16="http://schemas.microsoft.com/office/drawing/2014/main" id="{CA06DAC2-09B6-47D7-A644-1302BD5326A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60401" y="1260448"/>
            <a:ext cx="2266950" cy="230505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A8B2051F-92A4-47CC-BE11-A69F5C9CBA8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41351" y="4032250"/>
            <a:ext cx="2286000" cy="2324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표 32">
                <a:extLst>
                  <a:ext uri="{FF2B5EF4-FFF2-40B4-BE49-F238E27FC236}">
                    <a16:creationId xmlns:a16="http://schemas.microsoft.com/office/drawing/2014/main" id="{A72A004E-F302-4ED1-A0E7-D3F888A1C4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5682200"/>
                  </p:ext>
                </p:extLst>
              </p:nvPr>
            </p:nvGraphicFramePr>
            <p:xfrm>
              <a:off x="7160470" y="4177284"/>
              <a:ext cx="1980000" cy="18288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96000">
                      <a:extLst>
                        <a:ext uri="{9D8B030D-6E8A-4147-A177-3AD203B41FA5}">
                          <a16:colId xmlns:a16="http://schemas.microsoft.com/office/drawing/2014/main" val="843772129"/>
                        </a:ext>
                      </a:extLst>
                    </a:gridCol>
                    <a:gridCol w="396000">
                      <a:extLst>
                        <a:ext uri="{9D8B030D-6E8A-4147-A177-3AD203B41FA5}">
                          <a16:colId xmlns:a16="http://schemas.microsoft.com/office/drawing/2014/main" val="4107711893"/>
                        </a:ext>
                      </a:extLst>
                    </a:gridCol>
                    <a:gridCol w="396000">
                      <a:extLst>
                        <a:ext uri="{9D8B030D-6E8A-4147-A177-3AD203B41FA5}">
                          <a16:colId xmlns:a16="http://schemas.microsoft.com/office/drawing/2014/main" val="3397541089"/>
                        </a:ext>
                      </a:extLst>
                    </a:gridCol>
                    <a:gridCol w="396000">
                      <a:extLst>
                        <a:ext uri="{9D8B030D-6E8A-4147-A177-3AD203B41FA5}">
                          <a16:colId xmlns:a16="http://schemas.microsoft.com/office/drawing/2014/main" val="1026232533"/>
                        </a:ext>
                      </a:extLst>
                    </a:gridCol>
                    <a:gridCol w="396000">
                      <a:extLst>
                        <a:ext uri="{9D8B030D-6E8A-4147-A177-3AD203B41FA5}">
                          <a16:colId xmlns:a16="http://schemas.microsoft.com/office/drawing/2014/main" val="3150261648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2366346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810762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7409438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6171415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77722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표 32">
                <a:extLst>
                  <a:ext uri="{FF2B5EF4-FFF2-40B4-BE49-F238E27FC236}">
                    <a16:creationId xmlns:a16="http://schemas.microsoft.com/office/drawing/2014/main" id="{A72A004E-F302-4ED1-A0E7-D3F888A1C4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5682200"/>
                  </p:ext>
                </p:extLst>
              </p:nvPr>
            </p:nvGraphicFramePr>
            <p:xfrm>
              <a:off x="7160470" y="4177284"/>
              <a:ext cx="1980000" cy="18288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96000">
                      <a:extLst>
                        <a:ext uri="{9D8B030D-6E8A-4147-A177-3AD203B41FA5}">
                          <a16:colId xmlns:a16="http://schemas.microsoft.com/office/drawing/2014/main" val="843772129"/>
                        </a:ext>
                      </a:extLst>
                    </a:gridCol>
                    <a:gridCol w="396000">
                      <a:extLst>
                        <a:ext uri="{9D8B030D-6E8A-4147-A177-3AD203B41FA5}">
                          <a16:colId xmlns:a16="http://schemas.microsoft.com/office/drawing/2014/main" val="4107711893"/>
                        </a:ext>
                      </a:extLst>
                    </a:gridCol>
                    <a:gridCol w="396000">
                      <a:extLst>
                        <a:ext uri="{9D8B030D-6E8A-4147-A177-3AD203B41FA5}">
                          <a16:colId xmlns:a16="http://schemas.microsoft.com/office/drawing/2014/main" val="3397541089"/>
                        </a:ext>
                      </a:extLst>
                    </a:gridCol>
                    <a:gridCol w="396000">
                      <a:extLst>
                        <a:ext uri="{9D8B030D-6E8A-4147-A177-3AD203B41FA5}">
                          <a16:colId xmlns:a16="http://schemas.microsoft.com/office/drawing/2014/main" val="1026232533"/>
                        </a:ext>
                      </a:extLst>
                    </a:gridCol>
                    <a:gridCol w="396000">
                      <a:extLst>
                        <a:ext uri="{9D8B030D-6E8A-4147-A177-3AD203B41FA5}">
                          <a16:colId xmlns:a16="http://schemas.microsoft.com/office/drawing/2014/main" val="315026164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2"/>
                          <a:stretch>
                            <a:fillRect l="-1538" t="-1667" r="-404615" b="-4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2"/>
                          <a:stretch>
                            <a:fillRect l="-101538" t="-1667" r="-304615" b="-4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2"/>
                          <a:stretch>
                            <a:fillRect l="-198485" t="-1667" r="-200000" b="-4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2"/>
                          <a:stretch>
                            <a:fillRect l="-303077" t="-1667" r="-103077" b="-4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2"/>
                          <a:stretch>
                            <a:fillRect l="-403077" t="-1667" r="-3077" b="-4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236634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2"/>
                          <a:stretch>
                            <a:fillRect l="-1538" t="-101667" r="-404615" b="-3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2"/>
                          <a:stretch>
                            <a:fillRect l="-101538" t="-101667" r="-304615" b="-3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2"/>
                          <a:stretch>
                            <a:fillRect l="-198485" t="-101667" r="-200000" b="-3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2"/>
                          <a:stretch>
                            <a:fillRect l="-303077" t="-101667" r="-103077" b="-3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2"/>
                          <a:stretch>
                            <a:fillRect l="-403077" t="-101667" r="-3077" b="-3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81076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2"/>
                          <a:stretch>
                            <a:fillRect l="-1538" t="-198361" r="-404615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2"/>
                          <a:stretch>
                            <a:fillRect l="-101538" t="-198361" r="-304615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2"/>
                          <a:stretch>
                            <a:fillRect l="-198485" t="-198361" r="-2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2"/>
                          <a:stretch>
                            <a:fillRect l="-303077" t="-198361" r="-103077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2"/>
                          <a:stretch>
                            <a:fillRect l="-403077" t="-198361" r="-3077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4094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2"/>
                          <a:stretch>
                            <a:fillRect l="-1538" t="-303333" r="-404615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2"/>
                          <a:stretch>
                            <a:fillRect l="-101538" t="-303333" r="-304615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2"/>
                          <a:stretch>
                            <a:fillRect l="-198485" t="-303333" r="-200000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2"/>
                          <a:stretch>
                            <a:fillRect l="-303077" t="-303333" r="-103077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2"/>
                          <a:stretch>
                            <a:fillRect l="-403077" t="-303333" r="-3077" b="-1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617141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2"/>
                          <a:stretch>
                            <a:fillRect l="-1538" t="-403333" r="-404615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2"/>
                          <a:stretch>
                            <a:fillRect l="-101538" t="-403333" r="-304615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2"/>
                          <a:stretch>
                            <a:fillRect l="-198485" t="-403333" r="-20000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2"/>
                          <a:stretch>
                            <a:fillRect l="-303077" t="-403333" r="-103077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12"/>
                          <a:stretch>
                            <a:fillRect l="-403077" t="-403333" r="-3077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777228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77A4457-E477-4E3A-B860-DE8EDB4D2A4F}"/>
                  </a:ext>
                </a:extLst>
              </p:cNvPr>
              <p:cNvSpPr txBox="1"/>
              <p:nvPr/>
            </p:nvSpPr>
            <p:spPr>
              <a:xfrm>
                <a:off x="9120857" y="4845054"/>
                <a:ext cx="4395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77A4457-E477-4E3A-B860-DE8EDB4D2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0857" y="4845054"/>
                <a:ext cx="43954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0484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D2CBF7-73EB-47F9-A0FC-315079C47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합성곱</a:t>
            </a:r>
            <a:r>
              <a:rPr lang="ko-KR" altLang="en-US" dirty="0"/>
              <a:t> 신경망</a:t>
            </a:r>
            <a:br>
              <a:rPr lang="en-US" altLang="ko-KR" dirty="0"/>
            </a:br>
            <a:r>
              <a:rPr lang="en-US" altLang="ko-KR" dirty="0"/>
              <a:t>(CNN, convolutional neural network)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01C5A-CA63-47CB-A27E-DD9AA94F2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합성곱에</a:t>
            </a:r>
            <a:r>
              <a:rPr lang="ko-KR" altLang="en-US" dirty="0"/>
              <a:t> 의한 정보 추출 과정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4AEB08-86F5-487A-861F-7638698F2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44D091-B0A6-4147-AD3D-425F53F43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645636F-C485-465B-91A2-139D655AB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51625"/>
            <a:ext cx="10021913" cy="1749669"/>
          </a:xfrm>
          <a:prstGeom prst="rect">
            <a:avLst/>
          </a:prstGeom>
        </p:spPr>
      </p:pic>
      <p:pic>
        <p:nvPicPr>
          <p:cNvPr id="1026" name="Picture 2" descr="합성곱 신경망 - 한빛출판네트워크">
            <a:extLst>
              <a:ext uri="{FF2B5EF4-FFF2-40B4-BE49-F238E27FC236}">
                <a16:creationId xmlns:a16="http://schemas.microsoft.com/office/drawing/2014/main" id="{E5F8FEF9-5B99-4A82-941A-94FFCA616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531" y="3968750"/>
            <a:ext cx="6953250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3979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D2CBF7-73EB-47F9-A0FC-315079C47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MNIST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2101C5A-CA63-47CB-A27E-DD9AA94F20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NIST(National Institute of Standards and Technology)</a:t>
                </a:r>
                <a:r>
                  <a:rPr lang="ko-KR" altLang="en-US" dirty="0"/>
                  <a:t>가 미국 우편번호에서 수집한 </a:t>
                </a:r>
                <a:r>
                  <a:rPr lang="ko-KR" altLang="en-US" dirty="0" err="1"/>
                  <a:t>손글씨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28×28</m:t>
                    </m:r>
                  </m:oMath>
                </a14:m>
                <a:r>
                  <a:rPr lang="en-US" altLang="ko-KR" dirty="0"/>
                  <a:t> pixel</a:t>
                </a:r>
              </a:p>
              <a:p>
                <a:pPr lvl="1"/>
                <a:r>
                  <a:rPr lang="ko-KR" altLang="en-US" dirty="0"/>
                  <a:t>훈련용 </a:t>
                </a:r>
                <a:r>
                  <a:rPr lang="en-US" altLang="ko-KR" dirty="0"/>
                  <a:t>– 6</a:t>
                </a:r>
                <a:r>
                  <a:rPr lang="ko-KR" altLang="en-US" dirty="0"/>
                  <a:t>만개 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검증용 </a:t>
                </a:r>
                <a:r>
                  <a:rPr lang="en-US" altLang="ko-KR" dirty="0"/>
                  <a:t>– 1</a:t>
                </a:r>
                <a:r>
                  <a:rPr lang="ko-KR" altLang="en-US" dirty="0"/>
                  <a:t>만개</a:t>
                </a:r>
                <a:endParaRPr lang="en-US" altLang="ko-KR" dirty="0"/>
              </a:p>
              <a:p>
                <a:r>
                  <a:rPr lang="ko-KR" altLang="en-US" dirty="0"/>
                  <a:t>분석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역사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통계적 방법 </a:t>
                </a:r>
                <a:r>
                  <a:rPr lang="en-US" altLang="ko-KR" dirty="0"/>
                  <a:t>- 99.48%(2007)</a:t>
                </a:r>
              </a:p>
              <a:p>
                <a:pPr lvl="1"/>
                <a:r>
                  <a:rPr lang="ko-KR" altLang="en-US" dirty="0"/>
                  <a:t>인공 신경망 </a:t>
                </a:r>
                <a:r>
                  <a:rPr lang="en-US" altLang="ko-KR" dirty="0"/>
                  <a:t>– 99.65%(2010)</a:t>
                </a:r>
              </a:p>
              <a:p>
                <a:pPr lvl="1"/>
                <a:r>
                  <a:rPr lang="ko-KR" altLang="en-US" dirty="0" err="1"/>
                  <a:t>합섭곱</a:t>
                </a:r>
                <a:r>
                  <a:rPr lang="ko-KR" altLang="en-US" dirty="0"/>
                  <a:t> 신경망 </a:t>
                </a:r>
                <a:r>
                  <a:rPr lang="en-US" altLang="ko-KR" dirty="0"/>
                  <a:t>– 99.77%(2012)</a:t>
                </a:r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2101C5A-CA63-47CB-A27E-DD9AA94F20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4AEB08-86F5-487A-861F-7638698F2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3C8687-2B90-4D25-B538-CA203502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9DDD08C-E2E5-49CF-98BA-7BE92D4AB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1083" y="2576127"/>
            <a:ext cx="3399034" cy="335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1846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7C95A7-AEA6-4EA4-9D2C-59E2B9F82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MCDNN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C7FF839-A726-4182-B050-AF05AA6040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합성곱 신경망</a:t>
                </a:r>
                <a:endParaRPr lang="en-US" altLang="ko-KR" dirty="0"/>
              </a:p>
              <a:p>
                <a:r>
                  <a:rPr lang="en-US" altLang="ko-KR" dirty="0"/>
                  <a:t>1x29x29-20C4-MP2-40C5-MP3-150N-10N DNN</a:t>
                </a:r>
              </a:p>
              <a:p>
                <a:pPr lvl="1"/>
                <a:r>
                  <a:rPr lang="ko-KR" altLang="en-US" dirty="0"/>
                  <a:t>변수 개수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altLang="ko-KR" dirty="0"/>
                  <a:t> 18</a:t>
                </a:r>
                <a:r>
                  <a:rPr lang="ko-KR" altLang="en-US" dirty="0"/>
                  <a:t>만</a:t>
                </a:r>
                <a:endParaRPr lang="en-US" altLang="ko-KR" dirty="0"/>
              </a:p>
              <a:p>
                <a:r>
                  <a:rPr lang="en-US" altLang="ko-KR" dirty="0"/>
                  <a:t>15</a:t>
                </a:r>
                <a:r>
                  <a:rPr lang="ko-KR" altLang="en-US" dirty="0"/>
                  <a:t>시간 훈련</a:t>
                </a:r>
                <a:endParaRPr lang="en-US" altLang="ko-KR" dirty="0"/>
              </a:p>
              <a:p>
                <a:r>
                  <a:rPr lang="ko-KR" altLang="en-US" dirty="0" err="1"/>
                  <a:t>오류율</a:t>
                </a:r>
                <a:r>
                  <a:rPr lang="en-US" altLang="ko-KR" dirty="0"/>
                  <a:t>(0.23%)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C7FF839-A726-4182-B050-AF05AA6040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5FE38E-4CAF-4E0B-8D4F-19CAE5778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AA2604-D863-4CD0-A159-C8F315940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D0047CE-5EEF-4F8E-B4F1-3E943E003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9555" y="4080602"/>
            <a:ext cx="7480251" cy="23465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AB0A25-FE75-41E2-BADB-E4009C54D079}"/>
              </a:ext>
            </a:extLst>
          </p:cNvPr>
          <p:cNvSpPr txBox="1"/>
          <p:nvPr/>
        </p:nvSpPr>
        <p:spPr>
          <a:xfrm>
            <a:off x="4574926" y="3419195"/>
            <a:ext cx="119282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바른 분류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FC25128-0DF2-46F8-A1A0-F94173B1C03D}"/>
              </a:ext>
            </a:extLst>
          </p:cNvPr>
          <p:cNvCxnSpPr>
            <a:cxnSpLocks/>
          </p:cNvCxnSpPr>
          <p:nvPr/>
        </p:nvCxnSpPr>
        <p:spPr>
          <a:xfrm flipV="1">
            <a:off x="4985234" y="4199891"/>
            <a:ext cx="0" cy="380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7BDB06B-D91B-49D5-AEE5-4359CD84DB64}"/>
              </a:ext>
            </a:extLst>
          </p:cNvPr>
          <p:cNvSpPr txBox="1"/>
          <p:nvPr/>
        </p:nvSpPr>
        <p:spPr>
          <a:xfrm>
            <a:off x="2842414" y="4476282"/>
            <a:ext cx="118371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첫째 분류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0827A4-DA3F-419A-8F09-03C369708D9C}"/>
              </a:ext>
            </a:extLst>
          </p:cNvPr>
          <p:cNvSpPr txBox="1"/>
          <p:nvPr/>
        </p:nvSpPr>
        <p:spPr>
          <a:xfrm>
            <a:off x="2842413" y="4982575"/>
            <a:ext cx="118975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둘째 분류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A87BBC1-3B2A-45BD-B859-7E7714B6D72E}"/>
              </a:ext>
            </a:extLst>
          </p:cNvPr>
          <p:cNvCxnSpPr>
            <a:cxnSpLocks/>
          </p:cNvCxnSpPr>
          <p:nvPr/>
        </p:nvCxnSpPr>
        <p:spPr>
          <a:xfrm flipH="1" flipV="1">
            <a:off x="4495621" y="4702322"/>
            <a:ext cx="6037" cy="25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7447BED-7EFB-4DA0-A366-AAB6B2F9C1FE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4032163" y="4702322"/>
            <a:ext cx="654133" cy="46491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F0AE948-E02D-4111-8B12-E78F890BFCA6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4026126" y="4624540"/>
            <a:ext cx="413985" cy="364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36D8DEF-1857-4E71-9C92-98CFDDD4E67E}"/>
              </a:ext>
            </a:extLst>
          </p:cNvPr>
          <p:cNvCxnSpPr>
            <a:cxnSpLocks/>
          </p:cNvCxnSpPr>
          <p:nvPr/>
        </p:nvCxnSpPr>
        <p:spPr>
          <a:xfrm flipH="1">
            <a:off x="4941271" y="3788527"/>
            <a:ext cx="175848" cy="4113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7017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B7AAD7-B7C8-4353-97BB-F8054C087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이미지 인식률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BD0B0F-185F-4EDD-AFD6-79A3BBAD4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6B061F-0017-464A-AAFD-2F45E164F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6116C8-69A3-4F68-9B59-FC8815A85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2E8C9B1-9F6D-41ED-856B-A8CEAA309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662" y="1819495"/>
            <a:ext cx="7262446" cy="435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4525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64F955-9489-4995-8065-DD902D0A4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RNN(recurrent neural network)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37AF44-05E7-49EA-BAE7-58EF0F8D1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작곡</a:t>
            </a:r>
            <a:r>
              <a:rPr lang="en-US" altLang="ko-KR" dirty="0"/>
              <a:t>, </a:t>
            </a:r>
            <a:r>
              <a:rPr lang="ko-KR" altLang="en-US" dirty="0"/>
              <a:t>소설</a:t>
            </a:r>
          </a:p>
        </p:txBody>
      </p:sp>
      <p:pic>
        <p:nvPicPr>
          <p:cNvPr id="2050" name="Picture 2" descr="Deep Learning: Recurrent Neural Networks | by Pedro Torres Perez ...">
            <a:extLst>
              <a:ext uri="{FF2B5EF4-FFF2-40B4-BE49-F238E27FC236}">
                <a16:creationId xmlns:a16="http://schemas.microsoft.com/office/drawing/2014/main" id="{9EBE279B-E795-422E-8A7B-88BB0E833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187" y="2804746"/>
            <a:ext cx="8672610" cy="2574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536105-D4D5-44EB-8853-F588981FD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62C1F9-EC26-4F2A-85B8-2AC341F56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</p:spTree>
    <p:extLst>
      <p:ext uri="{BB962C8B-B14F-4D97-AF65-F5344CB8AC3E}">
        <p14:creationId xmlns:p14="http://schemas.microsoft.com/office/powerpoint/2010/main" val="1041711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D04898-6B7C-43B7-9697-3FC4E7D79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119D8F-0FDC-453E-B7DD-62610325E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지도 학습</a:t>
            </a:r>
            <a:endParaRPr lang="en-US" altLang="ko-KR" dirty="0"/>
          </a:p>
          <a:p>
            <a:r>
              <a:rPr lang="ko-KR" altLang="en-US" dirty="0"/>
              <a:t>비지도 학습</a:t>
            </a:r>
            <a:endParaRPr lang="en-US" altLang="ko-KR" dirty="0"/>
          </a:p>
          <a:p>
            <a:r>
              <a:rPr lang="ko-KR" altLang="en-US" dirty="0"/>
              <a:t>강화 학습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C184DB-E45A-42E2-8A0D-F66318D32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88AB77-297B-4A74-ACC1-9D93A283B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8FDC7FA-4F76-47F6-A280-DA603A3D3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245" y="1455363"/>
            <a:ext cx="4574715" cy="255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0695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B3CF54-7C20-4B3D-B266-BF1D66793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지능이란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D4DD67-935E-41C4-B865-95BBF0882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상황 인식</a:t>
            </a:r>
            <a:r>
              <a:rPr lang="en-US" altLang="ko-KR"/>
              <a:t>/</a:t>
            </a:r>
            <a:r>
              <a:rPr lang="ko-KR" altLang="en-US"/>
              <a:t>판단 </a:t>
            </a:r>
            <a:r>
              <a:rPr lang="ko-KR" altLang="en-US" dirty="0"/>
              <a:t>능력</a:t>
            </a:r>
            <a:endParaRPr lang="en-US" altLang="ko-KR" dirty="0"/>
          </a:p>
          <a:p>
            <a:r>
              <a:rPr lang="ko-KR" altLang="en-US" dirty="0"/>
              <a:t>논리적일 필요가 있는가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7EC5BED-7829-4B0C-AE49-91983C3C9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EB3518-775E-4447-8A8F-1327619A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8970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E40211-D8A5-4CE5-8B0D-94E2230CE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인공 신경망의 장단점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C1DF52-5AC2-4133-B260-55BD7BCE9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장점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정확도가 높다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스스로 학습한다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단점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너무 복잡하여 인간이 이해하기 어렵다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r>
              <a:rPr lang="en-US" altLang="ko-KR" dirty="0" err="1"/>
              <a:t>ResNet</a:t>
            </a:r>
            <a:r>
              <a:rPr lang="ko-KR" altLang="en-US" dirty="0"/>
              <a:t>은 변수가 </a:t>
            </a:r>
            <a:r>
              <a:rPr lang="en-US" altLang="ko-KR" dirty="0"/>
              <a:t>6</a:t>
            </a:r>
            <a:r>
              <a:rPr lang="ko-KR" altLang="en-US" dirty="0"/>
              <a:t>천만개인 함수의 극소점을 찾는다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오류가 있어도 이유를 알기 어렵다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비용</a:t>
            </a:r>
            <a:r>
              <a:rPr lang="en-US" altLang="ko-KR" dirty="0"/>
              <a:t>(</a:t>
            </a:r>
            <a:r>
              <a:rPr lang="ko-KR" altLang="en-US" dirty="0"/>
              <a:t>하드웨어</a:t>
            </a:r>
            <a:r>
              <a:rPr lang="en-US" altLang="ko-KR" dirty="0"/>
              <a:t>, </a:t>
            </a:r>
            <a:r>
              <a:rPr lang="ko-KR" altLang="en-US" dirty="0"/>
              <a:t>시간</a:t>
            </a:r>
            <a:r>
              <a:rPr lang="en-US" altLang="ko-KR" dirty="0"/>
              <a:t>)</a:t>
            </a:r>
            <a:r>
              <a:rPr lang="ko-KR" altLang="en-US" dirty="0"/>
              <a:t>이 너무 커서 접근이 어렵다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r>
              <a:rPr lang="ko-KR" altLang="en-US" dirty="0"/>
              <a:t>이미 발표된 네트워크는 따라해 볼 수 있으나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r>
              <a:rPr lang="ko-KR" altLang="en-US" dirty="0"/>
              <a:t>새로운 네트워크 개발에는 시간의 제약이 따른다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B3BFC9-0C41-40AA-AA67-329EEFAA2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4C3D7F-EF73-437A-93DD-22994C322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</p:spTree>
    <p:extLst>
      <p:ext uri="{BB962C8B-B14F-4D97-AF65-F5344CB8AC3E}">
        <p14:creationId xmlns:p14="http://schemas.microsoft.com/office/powerpoint/2010/main" val="21616294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03D35E-6BE6-4B06-9D82-5437B2D6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관련 분야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C458E-F124-49B8-91C5-78250B041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인공 신경망의 이해 및 설계</a:t>
            </a:r>
            <a:endParaRPr lang="en-US" altLang="ko-KR" dirty="0"/>
          </a:p>
          <a:p>
            <a:pPr lvl="1"/>
            <a:r>
              <a:rPr lang="ko-KR" altLang="en-US" dirty="0"/>
              <a:t>미분</a:t>
            </a:r>
            <a:r>
              <a:rPr lang="en-US" altLang="ko-KR" dirty="0"/>
              <a:t>, </a:t>
            </a:r>
            <a:r>
              <a:rPr lang="ko-KR" altLang="en-US" dirty="0"/>
              <a:t>벡터</a:t>
            </a:r>
            <a:r>
              <a:rPr lang="en-US" altLang="ko-KR" dirty="0"/>
              <a:t>, </a:t>
            </a:r>
            <a:r>
              <a:rPr lang="ko-KR" altLang="en-US" dirty="0"/>
              <a:t>행렬</a:t>
            </a:r>
            <a:r>
              <a:rPr lang="en-US" altLang="ko-KR" dirty="0"/>
              <a:t>, </a:t>
            </a:r>
            <a:r>
              <a:rPr lang="ko-KR" altLang="en-US" dirty="0"/>
              <a:t>확률</a:t>
            </a:r>
            <a:r>
              <a:rPr lang="en-US" altLang="ko-KR" dirty="0"/>
              <a:t>, </a:t>
            </a:r>
            <a:r>
              <a:rPr lang="ko-KR" altLang="en-US" dirty="0"/>
              <a:t>통계</a:t>
            </a:r>
            <a:endParaRPr lang="en-US" altLang="ko-KR" dirty="0"/>
          </a:p>
          <a:p>
            <a:pPr lvl="1"/>
            <a:r>
              <a:rPr lang="ko-KR" altLang="en-US" dirty="0"/>
              <a:t>컴퓨터 프로그래밍</a:t>
            </a:r>
            <a:endParaRPr lang="en-US" altLang="ko-KR" dirty="0"/>
          </a:p>
          <a:p>
            <a:r>
              <a:rPr lang="ko-KR" altLang="en-US" dirty="0"/>
              <a:t>인공 신경망을 이용한 자료 분석</a:t>
            </a:r>
            <a:endParaRPr lang="en-US" altLang="ko-KR" dirty="0"/>
          </a:p>
          <a:p>
            <a:pPr lvl="1"/>
            <a:r>
              <a:rPr lang="ko-KR" altLang="en-US" dirty="0"/>
              <a:t>컴퓨터 프로그래밍</a:t>
            </a:r>
            <a:endParaRPr lang="en-US" altLang="ko-KR" dirty="0"/>
          </a:p>
          <a:p>
            <a:pPr lvl="1"/>
            <a:r>
              <a:rPr lang="ko-KR" altLang="en-US" dirty="0"/>
              <a:t>약간의 수학적인 지식</a:t>
            </a:r>
            <a:endParaRPr lang="en-US" altLang="ko-KR" dirty="0"/>
          </a:p>
          <a:p>
            <a:pPr lvl="1"/>
            <a:r>
              <a:rPr lang="ko-KR" altLang="en-US" dirty="0"/>
              <a:t>다양한 분야에서 이용되고 있음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088DC4-DDD0-40B0-BC94-EBB67D184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669501-B7D1-4302-B766-9DEB91999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</p:spTree>
    <p:extLst>
      <p:ext uri="{BB962C8B-B14F-4D97-AF65-F5344CB8AC3E}">
        <p14:creationId xmlns:p14="http://schemas.microsoft.com/office/powerpoint/2010/main" val="16301284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F61B0-18F5-45A7-9792-4303111F0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인공 신경망의 문제들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153B2C-5907-4B72-B484-8CDE07BF0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네트워크의 이해</a:t>
            </a:r>
            <a:endParaRPr lang="en-US" altLang="ko-KR" dirty="0"/>
          </a:p>
          <a:p>
            <a:pPr lvl="1"/>
            <a:r>
              <a:rPr lang="ko-KR" altLang="en-US" dirty="0"/>
              <a:t>구조 및 동작</a:t>
            </a:r>
            <a:endParaRPr lang="en-US" altLang="ko-KR" dirty="0"/>
          </a:p>
          <a:p>
            <a:r>
              <a:rPr lang="ko-KR" altLang="en-US" dirty="0"/>
              <a:t>인간의 개입을 최소화하는 자동화 알고리즘</a:t>
            </a:r>
            <a:endParaRPr lang="en-US" altLang="ko-KR" dirty="0"/>
          </a:p>
          <a:p>
            <a:pPr lvl="1"/>
            <a:r>
              <a:rPr lang="ko-KR" altLang="en-US" dirty="0"/>
              <a:t>현재는 인간이 구조를 설계하고 컴퓨터는 계산만 한다</a:t>
            </a:r>
            <a:endParaRPr lang="en-US" altLang="ko-KR" dirty="0"/>
          </a:p>
          <a:p>
            <a:r>
              <a:rPr lang="ko-KR" altLang="en-US" dirty="0"/>
              <a:t>알고리즘의 진화</a:t>
            </a:r>
            <a:endParaRPr lang="en-US" altLang="ko-KR" dirty="0"/>
          </a:p>
          <a:p>
            <a:pPr lvl="1"/>
            <a:r>
              <a:rPr lang="ko-KR" altLang="en-US" dirty="0"/>
              <a:t>성능이 좋은 알고리즘으로 스스로 진화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3F0108-E339-4AD7-ABDB-06A9050A3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091B72-853B-4818-95F0-B554852A8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</p:spTree>
    <p:extLst>
      <p:ext uri="{BB962C8B-B14F-4D97-AF65-F5344CB8AC3E}">
        <p14:creationId xmlns:p14="http://schemas.microsoft.com/office/powerpoint/2010/main" val="10174787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F6CD2-27C8-48BA-9930-E848C3DC4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비지도 학습</a:t>
            </a:r>
            <a:r>
              <a:rPr lang="en-US" altLang="ko-KR" dirty="0"/>
              <a:t>(unsupervised learning)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2E52E0-ECF0-4281-8544-86F4E710A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미지의 자료를 그룹으로 분류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AE0D04-4878-4FBD-B1F1-B46ACF01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5E914B-6638-4FC6-8423-D5786914F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6BF1D98-DBB4-42EF-A41A-E4F4FBFAE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8676" y="2408097"/>
            <a:ext cx="4923809" cy="3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6975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B24988-0927-44C0-9689-2BD447295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강화</a:t>
            </a:r>
            <a:r>
              <a:rPr lang="en-US" altLang="ko-KR" dirty="0"/>
              <a:t> </a:t>
            </a:r>
            <a:r>
              <a:rPr lang="ko-KR" altLang="en-US" dirty="0"/>
              <a:t>학습</a:t>
            </a:r>
            <a:r>
              <a:rPr lang="en-US" altLang="ko-KR" dirty="0"/>
              <a:t>(reinforcement</a:t>
            </a:r>
            <a:r>
              <a:rPr lang="ko-KR" altLang="en-US" dirty="0"/>
              <a:t> </a:t>
            </a:r>
            <a:r>
              <a:rPr lang="en-US" altLang="ko-KR" dirty="0"/>
              <a:t>learning)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93CA92-1E28-4E34-A252-886461ECB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최적의 보상을 얻는 행동을 찾아가는 기계 학습 방법</a:t>
            </a:r>
          </a:p>
          <a:p>
            <a:pPr lvl="1"/>
            <a:r>
              <a:rPr lang="en-US" altLang="ko-KR" dirty="0">
                <a:hlinkClick r:id="rId2"/>
              </a:rPr>
              <a:t>Cart Pole</a:t>
            </a:r>
            <a:endParaRPr lang="ko-KR" altLang="en-US" dirty="0"/>
          </a:p>
          <a:p>
            <a:r>
              <a:rPr lang="ko-KR" altLang="en-US" dirty="0"/>
              <a:t>실제 경험이나 모의 실험으로 획득한 자료로 반복 학습</a:t>
            </a:r>
            <a:endParaRPr lang="en-US" altLang="ko-KR" dirty="0"/>
          </a:p>
          <a:p>
            <a:pPr lvl="1"/>
            <a:r>
              <a:rPr lang="ko-KR" altLang="en-US" dirty="0"/>
              <a:t>올해는 밭에 무엇을 심을까</a:t>
            </a:r>
            <a:r>
              <a:rPr lang="en-US" altLang="ko-KR" dirty="0"/>
              <a:t>? </a:t>
            </a:r>
          </a:p>
          <a:p>
            <a:pPr lvl="1"/>
            <a:r>
              <a:rPr lang="ko-KR" altLang="en-US" dirty="0"/>
              <a:t>우산을 가지고 갈까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자동차는 어느 방향으로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어디에 돌을 놓을까</a:t>
            </a:r>
            <a:r>
              <a:rPr lang="en-US" altLang="ko-KR" dirty="0"/>
              <a:t>?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9EE98C-DBBE-4F8E-A93A-AFFC9658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A56581-C8D2-4F86-BA87-0AA2B4365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pic>
        <p:nvPicPr>
          <p:cNvPr id="1026" name="Picture 2" descr="성능의 알파고와 불굴의 이세돌&quot;, 세기의 바둑 대결 4대국서 인간의 승리 - ITWorld Korea">
            <a:extLst>
              <a:ext uri="{FF2B5EF4-FFF2-40B4-BE49-F238E27FC236}">
                <a16:creationId xmlns:a16="http://schemas.microsoft.com/office/drawing/2014/main" id="{A75CCF2E-9458-4606-B90F-46208579B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3429000"/>
            <a:ext cx="3352800" cy="2750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92748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D8A7D6-0A78-44C8-B014-98E5148F2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격자 세계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FB892DDA-4356-467D-951A-558C7D577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이득이 가장 큰 방향은 어디인가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AE38058-295B-4CEB-A99F-8A7212D1DE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233" y="2622674"/>
            <a:ext cx="3471700" cy="328094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01ECCFA-6507-4B2A-93D7-A07C5E5C0A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683" y="2622674"/>
            <a:ext cx="3471700" cy="3280947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4EA16C-78F9-4971-A1E6-FE9457AB3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C3FEC6-5652-4E91-BF65-8372B2D23474}"/>
              </a:ext>
            </a:extLst>
          </p:cNvPr>
          <p:cNvSpPr txBox="1"/>
          <p:nvPr/>
        </p:nvSpPr>
        <p:spPr>
          <a:xfrm>
            <a:off x="433754" y="52578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목적지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A75BD7B-F0D0-4EBF-9F1D-D5B4FAE510E0}"/>
              </a:ext>
            </a:extLst>
          </p:cNvPr>
          <p:cNvCxnSpPr>
            <a:stCxn id="3" idx="0"/>
          </p:cNvCxnSpPr>
          <p:nvPr/>
        </p:nvCxnSpPr>
        <p:spPr>
          <a:xfrm flipV="1">
            <a:off x="872336" y="3138854"/>
            <a:ext cx="1167479" cy="2118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098DA5D-8EB8-4292-8B52-CD094912EA92}"/>
              </a:ext>
            </a:extLst>
          </p:cNvPr>
          <p:cNvCxnSpPr>
            <a:stCxn id="3" idx="3"/>
          </p:cNvCxnSpPr>
          <p:nvPr/>
        </p:nvCxnSpPr>
        <p:spPr>
          <a:xfrm>
            <a:off x="1310917" y="5442466"/>
            <a:ext cx="3261083" cy="8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177267-D5F1-4EEA-872E-02B240048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</p:spTree>
    <p:extLst>
      <p:ext uri="{BB962C8B-B14F-4D97-AF65-F5344CB8AC3E}">
        <p14:creationId xmlns:p14="http://schemas.microsoft.com/office/powerpoint/2010/main" val="4175741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4EF181-D2ED-4AD1-91A6-DD0EFF270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행위자와 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0134EB-371C-44FC-B81D-ECEA268C3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행위자</a:t>
            </a:r>
            <a:r>
              <a:rPr lang="en-US" altLang="ko-KR" dirty="0"/>
              <a:t>(agent)</a:t>
            </a:r>
          </a:p>
          <a:p>
            <a:pPr lvl="1"/>
            <a:r>
              <a:rPr lang="ko-KR" altLang="en-US" dirty="0"/>
              <a:t>행동 주체</a:t>
            </a:r>
            <a:endParaRPr lang="en-US" altLang="ko-KR" dirty="0"/>
          </a:p>
          <a:p>
            <a:pPr lvl="1"/>
            <a:r>
              <a:rPr lang="ko-KR" altLang="en-US" dirty="0"/>
              <a:t>각 상태에서 행동 선택</a:t>
            </a:r>
            <a:endParaRPr lang="en-US" altLang="ko-KR" dirty="0"/>
          </a:p>
          <a:p>
            <a:r>
              <a:rPr lang="ko-KR" altLang="en-US" dirty="0"/>
              <a:t>환경</a:t>
            </a:r>
            <a:r>
              <a:rPr lang="en-US" altLang="ko-KR" dirty="0"/>
              <a:t>(environment) </a:t>
            </a:r>
          </a:p>
          <a:p>
            <a:pPr lvl="1"/>
            <a:r>
              <a:rPr lang="ko-KR" altLang="en-US" dirty="0"/>
              <a:t>행위자의 행동에 대한 보상 제공</a:t>
            </a:r>
            <a:endParaRPr lang="en-US" altLang="ko-KR" dirty="0"/>
          </a:p>
          <a:p>
            <a:pPr lvl="1"/>
            <a:r>
              <a:rPr lang="ko-KR" altLang="en-US" dirty="0"/>
              <a:t>행위자의 행동에 대하여 다음</a:t>
            </a:r>
            <a:r>
              <a:rPr lang="en-US" altLang="ko-KR" dirty="0"/>
              <a:t> </a:t>
            </a:r>
            <a:r>
              <a:rPr lang="ko-KR" altLang="en-US" dirty="0"/>
              <a:t>상태 결정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1C6FF94-0C2E-4742-8765-C06E7E248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DA391D-052F-4926-B9E9-4D0C3E1C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</p:spTree>
    <p:extLst>
      <p:ext uri="{BB962C8B-B14F-4D97-AF65-F5344CB8AC3E}">
        <p14:creationId xmlns:p14="http://schemas.microsoft.com/office/powerpoint/2010/main" val="7382004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4EF181-D2ED-4AD1-91A6-DD0EFF270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0134EB-371C-44FC-B81D-ECEA268C3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상태</a:t>
            </a:r>
            <a:r>
              <a:rPr lang="en-US" altLang="ko-KR" dirty="0"/>
              <a:t>(state)</a:t>
            </a:r>
          </a:p>
          <a:p>
            <a:r>
              <a:rPr lang="ko-KR" altLang="en-US" dirty="0"/>
              <a:t>행동</a:t>
            </a:r>
            <a:r>
              <a:rPr lang="en-US" altLang="ko-KR" dirty="0"/>
              <a:t>(action)</a:t>
            </a:r>
          </a:p>
          <a:p>
            <a:r>
              <a:rPr lang="ko-KR" altLang="en-US" dirty="0"/>
              <a:t>보상</a:t>
            </a:r>
            <a:r>
              <a:rPr lang="en-US" altLang="ko-KR" dirty="0"/>
              <a:t>(reward)</a:t>
            </a:r>
          </a:p>
          <a:p>
            <a:pPr lvl="1"/>
            <a:r>
              <a:rPr lang="ko-KR" altLang="en-US" dirty="0"/>
              <a:t>행동에 대한 보상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C25BC0-30F0-4549-B558-156DB52A9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38</a:t>
            </a:fld>
            <a:endParaRPr lang="ko-KR" altLang="en-US"/>
          </a:p>
        </p:txBody>
      </p:sp>
      <p:pic>
        <p:nvPicPr>
          <p:cNvPr id="1025" name="_x377115920" descr="EMB00001c6444e6">
            <a:extLst>
              <a:ext uri="{FF2B5EF4-FFF2-40B4-BE49-F238E27FC236}">
                <a16:creationId xmlns:a16="http://schemas.microsoft.com/office/drawing/2014/main" id="{97E469DB-AC77-4AD8-89A4-415A6278D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344" y="1646238"/>
            <a:ext cx="3451225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4645DBE-935B-4699-903E-D6E013335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</p:spTree>
    <p:extLst>
      <p:ext uri="{BB962C8B-B14F-4D97-AF65-F5344CB8AC3E}">
        <p14:creationId xmlns:p14="http://schemas.microsoft.com/office/powerpoint/2010/main" val="12718327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C51045-7617-4704-BC16-39BA9E3EC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F99F50-7C1C-48EE-B6C1-967B71ECA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올해는 밭에 무엇을 심을까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상태 </a:t>
            </a:r>
            <a:r>
              <a:rPr lang="en-US" altLang="ko-KR" dirty="0"/>
              <a:t>– </a:t>
            </a:r>
            <a:r>
              <a:rPr lang="ko-KR" altLang="en-US" dirty="0"/>
              <a:t>예상 강수량</a:t>
            </a:r>
            <a:r>
              <a:rPr lang="en-US" altLang="ko-KR" dirty="0"/>
              <a:t>, </a:t>
            </a:r>
            <a:r>
              <a:rPr lang="ko-KR" altLang="en-US" dirty="0"/>
              <a:t>예상 기온</a:t>
            </a:r>
            <a:r>
              <a:rPr lang="en-US" altLang="ko-KR" dirty="0"/>
              <a:t>, </a:t>
            </a:r>
            <a:r>
              <a:rPr lang="ko-KR" altLang="en-US" dirty="0"/>
              <a:t>가격</a:t>
            </a:r>
            <a:endParaRPr lang="en-US" altLang="ko-KR" dirty="0"/>
          </a:p>
          <a:p>
            <a:pPr lvl="1"/>
            <a:r>
              <a:rPr lang="ko-KR" altLang="en-US" dirty="0"/>
              <a:t>행동</a:t>
            </a:r>
            <a:r>
              <a:rPr lang="en-US" altLang="ko-KR" dirty="0"/>
              <a:t> – </a:t>
            </a:r>
            <a:r>
              <a:rPr lang="ko-KR" altLang="en-US" dirty="0"/>
              <a:t>작물 선택</a:t>
            </a:r>
            <a:endParaRPr lang="en-US" altLang="ko-KR" dirty="0"/>
          </a:p>
          <a:p>
            <a:pPr lvl="1"/>
            <a:r>
              <a:rPr lang="ko-KR" altLang="en-US" dirty="0"/>
              <a:t>보상 </a:t>
            </a:r>
            <a:r>
              <a:rPr lang="en-US" altLang="ko-KR" dirty="0"/>
              <a:t>– </a:t>
            </a:r>
            <a:r>
              <a:rPr lang="ko-KR" altLang="en-US" dirty="0"/>
              <a:t>수확</a:t>
            </a:r>
            <a:r>
              <a:rPr lang="en-US" altLang="ko-KR" dirty="0"/>
              <a:t>(</a:t>
            </a:r>
            <a:r>
              <a:rPr lang="ko-KR" altLang="en-US" dirty="0"/>
              <a:t>소득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비용</a:t>
            </a:r>
            <a:r>
              <a:rPr lang="en-US" altLang="ko-KR" dirty="0"/>
              <a:t>(</a:t>
            </a:r>
            <a:r>
              <a:rPr lang="ko-KR" altLang="en-US" dirty="0"/>
              <a:t>손해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어디에 돌을 놓을까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상태 </a:t>
            </a:r>
            <a:r>
              <a:rPr lang="en-US" altLang="ko-KR" dirty="0"/>
              <a:t>– </a:t>
            </a:r>
            <a:r>
              <a:rPr lang="ko-KR" altLang="en-US" dirty="0"/>
              <a:t>돌이 놓인 위치</a:t>
            </a:r>
            <a:endParaRPr lang="en-US" altLang="ko-KR" dirty="0"/>
          </a:p>
          <a:p>
            <a:pPr lvl="1"/>
            <a:r>
              <a:rPr lang="ko-KR" altLang="en-US" dirty="0"/>
              <a:t>행동 </a:t>
            </a:r>
            <a:r>
              <a:rPr lang="en-US" altLang="ko-KR" dirty="0"/>
              <a:t>– </a:t>
            </a:r>
          </a:p>
          <a:p>
            <a:pPr lvl="1"/>
            <a:r>
              <a:rPr lang="ko-KR" altLang="en-US" dirty="0"/>
              <a:t>보상 </a:t>
            </a:r>
            <a:r>
              <a:rPr lang="en-US" altLang="ko-KR" dirty="0"/>
              <a:t>– </a:t>
            </a:r>
            <a:r>
              <a:rPr lang="ko-KR" altLang="en-US" dirty="0"/>
              <a:t>종료 후 승패</a:t>
            </a:r>
            <a:endParaRPr lang="en-US" altLang="ko-KR" dirty="0"/>
          </a:p>
          <a:p>
            <a:r>
              <a:rPr lang="ko-KR" altLang="en-US" dirty="0"/>
              <a:t>자동차는 어느 방향으로</a:t>
            </a:r>
            <a:r>
              <a:rPr lang="en-US" altLang="ko-KR" dirty="0"/>
              <a:t>?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94615F-5CF3-4D93-8229-21CA52821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7FE47A-76E1-42DC-940A-5FFE3B42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</p:spTree>
    <p:extLst>
      <p:ext uri="{BB962C8B-B14F-4D97-AF65-F5344CB8AC3E}">
        <p14:creationId xmlns:p14="http://schemas.microsoft.com/office/powerpoint/2010/main" val="2289579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26AAB-5C4E-4236-95F1-7D840073A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지도 학습</a:t>
            </a:r>
            <a:r>
              <a:rPr lang="en-US" altLang="ko-KR" dirty="0"/>
              <a:t>(supervised</a:t>
            </a:r>
            <a:r>
              <a:rPr lang="ko-KR" altLang="en-US" dirty="0"/>
              <a:t> </a:t>
            </a:r>
            <a:r>
              <a:rPr lang="en-US" altLang="ko-KR" dirty="0"/>
              <a:t>learning)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D69C05-DAC4-45F2-874A-B6789BEC3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훈련 데이터로부터 함수를 유추</a:t>
            </a:r>
            <a:endParaRPr lang="en-US" altLang="ko-KR" dirty="0"/>
          </a:p>
          <a:p>
            <a:pPr lvl="1"/>
            <a:r>
              <a:rPr lang="ko-KR" altLang="en-US" dirty="0"/>
              <a:t>출력을 알고 있는 데이터로 학습</a:t>
            </a:r>
            <a:endParaRPr lang="en-US" altLang="ko-KR" dirty="0"/>
          </a:p>
          <a:p>
            <a:pPr lvl="1"/>
            <a:r>
              <a:rPr lang="ko-KR" altLang="en-US" dirty="0"/>
              <a:t>출력을 모르는 데이터의 출력을 유추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B18BAB-658B-4D14-8C40-C3DF0427C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D2F526-72F7-46DC-851B-48809BAE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</p:spTree>
    <p:extLst>
      <p:ext uri="{BB962C8B-B14F-4D97-AF65-F5344CB8AC3E}">
        <p14:creationId xmlns:p14="http://schemas.microsoft.com/office/powerpoint/2010/main" val="28908559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DAB082-0C0D-49CE-A87C-430FD4D3F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마르코프</a:t>
            </a:r>
            <a:r>
              <a:rPr lang="ko-KR" altLang="en-US" dirty="0"/>
              <a:t> 결정 과정</a:t>
            </a:r>
            <a:br>
              <a:rPr lang="en-US" altLang="ko-KR" dirty="0"/>
            </a:br>
            <a:r>
              <a:rPr lang="en-US" altLang="ko-KR" dirty="0"/>
              <a:t>(MDP, Markov decision process)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055AA3F-5054-44F3-BACE-AD5AA10390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ko-KR" altLang="en-US" dirty="0"/>
                  <a:t>의사결정을 위한 수학적 모델</a:t>
                </a:r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ko-KR" altLang="en-US" dirty="0"/>
                  <a:t>현 상태와 행동이 다음 상태와 보상을 결정</a:t>
                </a:r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groupCh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brk m:alnAt="2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        </m:t>
                        </m:r>
                      </m:e>
                    </m:groupChr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- </a:t>
                </a:r>
                <a:r>
                  <a:rPr lang="ko-KR" altLang="en-US" dirty="0"/>
                  <a:t>상태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- </a:t>
                </a:r>
                <a:r>
                  <a:rPr lang="ko-KR" altLang="en-US" dirty="0"/>
                  <a:t>행동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- </a:t>
                </a:r>
                <a:r>
                  <a:rPr lang="ko-KR" altLang="en-US" dirty="0"/>
                  <a:t>보상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055AA3F-5054-44F3-BACE-AD5AA10390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A494F0-7131-4C20-AE2D-E593148A9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40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F5968A-56FE-4D3D-B13B-62E3BD24A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9194" y="4001294"/>
            <a:ext cx="5467350" cy="2124075"/>
          </a:xfrm>
          <a:prstGeom prst="rect">
            <a:avLst/>
          </a:prstGeom>
        </p:spPr>
      </p:pic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9621FD-E000-45EB-889B-CBF082454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</p:spTree>
    <p:extLst>
      <p:ext uri="{BB962C8B-B14F-4D97-AF65-F5344CB8AC3E}">
        <p14:creationId xmlns:p14="http://schemas.microsoft.com/office/powerpoint/2010/main" val="26093296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DAB082-0C0D-49CE-A87C-430FD4D3F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MDP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055AA3F-5054-44F3-BACE-AD5AA10390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altLang="ko-KR" dirty="0"/>
                  <a:t> – </a:t>
                </a:r>
                <a:r>
                  <a:rPr lang="ko-KR" altLang="en-US" dirty="0"/>
                  <a:t>상태의 집합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– </a:t>
                </a:r>
                <a:r>
                  <a:rPr lang="ko-KR" altLang="en-US" dirty="0"/>
                  <a:t>행동의 집합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– </a:t>
                </a:r>
                <a:r>
                  <a:rPr lang="ko-KR" altLang="en-US" dirty="0"/>
                  <a:t>상태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ko-KR" altLang="en-US" dirty="0"/>
                  <a:t>에서 취할 수 있는 행동의 집합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</m:oMath>
                </a14:m>
                <a:r>
                  <a:rPr lang="en-US" altLang="ko-KR" dirty="0"/>
                  <a:t> – </a:t>
                </a:r>
                <a:r>
                  <a:rPr lang="ko-KR" altLang="en-US" dirty="0"/>
                  <a:t>보상의 집합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– </a:t>
                </a:r>
                <a:r>
                  <a:rPr lang="ko-KR" altLang="en-US" dirty="0"/>
                  <a:t>상태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ko-KR" altLang="en-US" dirty="0"/>
                  <a:t>에서 행동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ko-KR" altLang="en-US" dirty="0"/>
                  <a:t>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취했을 때 얻는 보상의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집합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ko-KR" altLang="en-US" sz="2300" dirty="0"/>
                  <a:t>상태 </a:t>
                </a:r>
                <a14:m>
                  <m:oMath xmlns:m="http://schemas.openxmlformats.org/officeDocument/2006/math">
                    <m:r>
                      <a:rPr lang="en-US" altLang="ko-KR" sz="23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ko-KR" altLang="en-US" sz="2300" dirty="0"/>
                  <a:t>에서 행동</a:t>
                </a:r>
                <a:r>
                  <a:rPr lang="en-US" altLang="ko-KR" sz="23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3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ko-KR" altLang="en-US" sz="2300" dirty="0"/>
                  <a:t>를 취했을 때 상태</a:t>
                </a:r>
                <a:r>
                  <a:rPr lang="en-US" altLang="ko-KR" sz="23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3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23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ko-KR" altLang="en-US" sz="2300" dirty="0"/>
                  <a:t>이 되고</a:t>
                </a:r>
                <a:r>
                  <a:rPr lang="en-US" altLang="ko-KR" sz="2300" dirty="0"/>
                  <a:t> </a:t>
                </a:r>
                <a:r>
                  <a:rPr lang="ko-KR" altLang="en-US" sz="2300" dirty="0"/>
                  <a:t>보상</a:t>
                </a:r>
                <a:r>
                  <a:rPr lang="en-US" altLang="ko-KR" sz="23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3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ko-KR" altLang="en-US" sz="2300" dirty="0"/>
                  <a:t>을</a:t>
                </a:r>
                <a:r>
                  <a:rPr lang="en-US" altLang="ko-KR" sz="2300" dirty="0"/>
                  <a:t> </a:t>
                </a:r>
                <a:r>
                  <a:rPr lang="ko-KR" altLang="en-US" sz="2300" dirty="0"/>
                  <a:t>얻을 확률</a:t>
                </a:r>
                <a:endParaRPr lang="en-US" altLang="ko-KR" sz="23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055AA3F-5054-44F3-BACE-AD5AA10390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B036821-27FD-4653-8AC6-9691A5FBDAB1}"/>
              </a:ext>
            </a:extLst>
          </p:cNvPr>
          <p:cNvSpPr txBox="1"/>
          <p:nvPr/>
        </p:nvSpPr>
        <p:spPr>
          <a:xfrm>
            <a:off x="9683261" y="5388570"/>
            <a:ext cx="1556239" cy="9233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참고</a:t>
            </a:r>
            <a:endParaRPr lang="en-US" altLang="ko-KR" dirty="0"/>
          </a:p>
          <a:p>
            <a:r>
              <a:rPr lang="ko-KR" altLang="en-US" dirty="0"/>
              <a:t>대문자</a:t>
            </a:r>
            <a:r>
              <a:rPr lang="en-US" altLang="ko-KR" dirty="0"/>
              <a:t>:</a:t>
            </a:r>
            <a:r>
              <a:rPr lang="ko-KR" altLang="en-US" dirty="0"/>
              <a:t> 변수</a:t>
            </a:r>
            <a:endParaRPr lang="en-US" altLang="ko-KR" dirty="0"/>
          </a:p>
          <a:p>
            <a:r>
              <a:rPr lang="ko-KR" altLang="en-US" dirty="0"/>
              <a:t>소문자</a:t>
            </a:r>
            <a:r>
              <a:rPr lang="en-US" altLang="ko-KR" dirty="0"/>
              <a:t>:</a:t>
            </a:r>
            <a:r>
              <a:rPr lang="ko-KR" altLang="en-US" dirty="0"/>
              <a:t> 값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2806EEB-0B42-4353-8BD6-E6A4B3E4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267F01-FD1A-4B15-8169-C4B8FB9D0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</p:spTree>
    <p:extLst>
      <p:ext uri="{BB962C8B-B14F-4D97-AF65-F5344CB8AC3E}">
        <p14:creationId xmlns:p14="http://schemas.microsoft.com/office/powerpoint/2010/main" val="3655565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FAD227-36EE-4357-8C87-71516FCD8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에피소드</a:t>
            </a:r>
            <a:r>
              <a:rPr lang="en-US" altLang="ko-KR" dirty="0"/>
              <a:t>(episode)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084D48A-872B-441B-91B5-9098ECB648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ko-KR" dirty="0"/>
              </a:p>
              <a:p>
                <a:r>
                  <a:rPr lang="ko-KR" altLang="en-US" dirty="0"/>
                  <a:t>행위자와 환경의 상호작용이 완료되는 과정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groupCh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brk m:alnAt="2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2  </m:t>
                            </m:r>
                          </m:sub>
                        </m:sSub>
                      </m:e>
                    </m:groupCh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groupChr>
                      <m:groupChrPr>
                        <m:chr m:val="→"/>
                        <m:vertJc m:val="bot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m:rPr>
                                <m:brk m:alnAt="2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m:rPr>
                            <m:brk m:alnAt="2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endParaRPr lang="en-US" altLang="ko-KR" dirty="0"/>
              </a:p>
              <a:p>
                <a:endParaRPr lang="en-US" altLang="ko-KR" b="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084D48A-872B-441B-91B5-9098ECB648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4D0A37-F78A-44B2-83FB-43B7DEC41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EB218E-F7D0-464B-A5B5-781E1A162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</p:spTree>
    <p:extLst>
      <p:ext uri="{BB962C8B-B14F-4D97-AF65-F5344CB8AC3E}">
        <p14:creationId xmlns:p14="http://schemas.microsoft.com/office/powerpoint/2010/main" val="7726375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FAD227-36EE-4357-8C87-71516FCD8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반환</a:t>
            </a:r>
            <a:r>
              <a:rPr lang="en-US" altLang="ko-KR" dirty="0"/>
              <a:t>(return)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084D48A-872B-441B-91B5-9098ECB648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/>
                  <a:t>각 타임 스텝에서 에피소드가 종료될 때까지 얻는 보상의 총합</a:t>
                </a:r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b="0" i="1" dirty="0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b="0" i="1" dirty="0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altLang="ko-KR" b="0" dirty="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– </a:t>
                </a:r>
                <a:r>
                  <a:rPr lang="ko-KR" altLang="en-US" dirty="0"/>
                  <a:t>할인율</a:t>
                </a:r>
                <a:r>
                  <a:rPr lang="en-US" altLang="ko-KR" dirty="0"/>
                  <a:t>(discount rate)</a:t>
                </a:r>
              </a:p>
              <a:p>
                <a:pPr lvl="2">
                  <a:lnSpc>
                    <a:spcPct val="100000"/>
                  </a:lnSpc>
                </a:pPr>
                <a:r>
                  <a:rPr lang="ko-KR" altLang="en-US" dirty="0"/>
                  <a:t>미래에 얻을 이익을 현재 가치로 환산하기 위한 비율</a:t>
                </a:r>
                <a:endParaRPr lang="en-US" altLang="ko-KR" dirty="0"/>
              </a:p>
              <a:p>
                <a:pPr lvl="2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ko-KR" altLang="en-US" dirty="0"/>
              </a:p>
              <a:p>
                <a:pPr lvl="1">
                  <a:lnSpc>
                    <a:spcPct val="100000"/>
                  </a:lnSpc>
                </a:pPr>
                <a:endParaRPr lang="en-US" altLang="ko-KR" b="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084D48A-872B-441B-91B5-9098ECB648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4D0A37-F78A-44B2-83FB-43B7DEC41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74EAA7-7322-42A6-B278-FA1DDBD0E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</p:spTree>
    <p:extLst>
      <p:ext uri="{BB962C8B-B14F-4D97-AF65-F5344CB8AC3E}">
        <p14:creationId xmlns:p14="http://schemas.microsoft.com/office/powerpoint/2010/main" val="1660134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3ACB33-DAA0-48A0-B292-0B43FFADC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격자 세계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4DA8C85-2C22-4599-95C3-9A6B61A7D7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r>
                  <a:rPr lang="ko-KR" altLang="en-US" dirty="0"/>
                  <a:t>에피소드</a:t>
                </a: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groupCh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brk m:alnAt="2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brk m:alnAt="2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m:rPr>
                            <m:brk m:alnAt="2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r>
                  <a:rPr lang="ko-KR" altLang="en-US" dirty="0"/>
                  <a:t>할인율</a:t>
                </a:r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=0.9</m:t>
                    </m:r>
                  </m:oMath>
                </a14:m>
                <a:endParaRPr lang="en-US" altLang="ko-KR" b="0" dirty="0"/>
              </a:p>
              <a:p>
                <a:r>
                  <a:rPr lang="ko-KR" altLang="en-US" dirty="0"/>
                  <a:t>반환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br>
                  <a:rPr lang="en-US" altLang="ko-KR" b="0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=−5+0.9⋅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+0.81⋅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+0.729⋅30                            </m:t>
                    </m:r>
                  </m:oMath>
                </a14:m>
                <a:br>
                  <a:rPr lang="en-US" altLang="ko-KR" b="0" dirty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=8.32</m:t>
                    </m:r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4DA8C85-2C22-4599-95C3-9A6B61A7D7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1C5C2E-42AE-424B-B63C-15A103804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44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DF90FD8-162C-4303-9759-F867F77036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908" y="1825625"/>
            <a:ext cx="2600000" cy="2457143"/>
          </a:xfrm>
          <a:prstGeom prst="rect">
            <a:avLst/>
          </a:prstGeom>
        </p:spPr>
      </p:pic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239E43-BAD4-4C78-B310-531BF8059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</p:spTree>
    <p:extLst>
      <p:ext uri="{BB962C8B-B14F-4D97-AF65-F5344CB8AC3E}">
        <p14:creationId xmlns:p14="http://schemas.microsoft.com/office/powerpoint/2010/main" val="25565995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C51045-7617-4704-BC16-39BA9E3EC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F99F50-7C1C-48EE-B6C1-967B71ECA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상태</a:t>
            </a:r>
            <a:r>
              <a:rPr lang="en-US" altLang="ko-KR" dirty="0"/>
              <a:t>, </a:t>
            </a:r>
            <a:r>
              <a:rPr lang="ko-KR" altLang="en-US" dirty="0"/>
              <a:t>행동</a:t>
            </a:r>
            <a:r>
              <a:rPr lang="en-US" altLang="ko-KR" dirty="0"/>
              <a:t>, </a:t>
            </a:r>
            <a:r>
              <a:rPr lang="ko-KR" altLang="en-US" dirty="0"/>
              <a:t>보상</a:t>
            </a:r>
            <a:r>
              <a:rPr lang="en-US" altLang="ko-KR" dirty="0"/>
              <a:t>, </a:t>
            </a:r>
            <a:r>
              <a:rPr lang="ko-KR" altLang="en-US" dirty="0"/>
              <a:t>에피소드</a:t>
            </a:r>
            <a:r>
              <a:rPr lang="en-US" altLang="ko-KR" dirty="0"/>
              <a:t>, </a:t>
            </a:r>
            <a:r>
              <a:rPr lang="ko-KR" altLang="en-US" dirty="0"/>
              <a:t>반환</a:t>
            </a:r>
            <a:r>
              <a:rPr lang="en-US" altLang="ko-KR" dirty="0"/>
              <a:t>, </a:t>
            </a:r>
            <a:r>
              <a:rPr lang="ko-KR" altLang="en-US" dirty="0"/>
              <a:t>할인율</a:t>
            </a:r>
            <a:endParaRPr lang="en-US" altLang="ko-KR" dirty="0"/>
          </a:p>
          <a:p>
            <a:r>
              <a:rPr lang="ko-KR" altLang="en-US" dirty="0"/>
              <a:t>확률적으로 결정되는 것들은 무엇인가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올해는 밭에 무엇을 심을까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콩을 </a:t>
            </a:r>
            <a:r>
              <a:rPr lang="en-US" altLang="ko-KR" dirty="0"/>
              <a:t>10</a:t>
            </a:r>
            <a:r>
              <a:rPr lang="ko-KR" altLang="en-US" dirty="0"/>
              <a:t>개 심으면 몇 개의 싹이 틀까</a:t>
            </a:r>
            <a:r>
              <a:rPr lang="en-US" altLang="ko-KR" dirty="0"/>
              <a:t>? </a:t>
            </a:r>
          </a:p>
          <a:p>
            <a:r>
              <a:rPr lang="ko-KR" altLang="en-US" dirty="0"/>
              <a:t>어디에 돌을 놓을까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전에 비슷한 상황이 있었는데 이번에도 결과가 같을까</a:t>
            </a:r>
            <a:r>
              <a:rPr lang="en-US" altLang="ko-KR" dirty="0"/>
              <a:t>?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678498-4C68-47AA-B5A0-5B0A1DB46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FBF7E5-D482-4EBA-93AC-C5C497896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</p:spTree>
    <p:extLst>
      <p:ext uri="{BB962C8B-B14F-4D97-AF65-F5344CB8AC3E}">
        <p14:creationId xmlns:p14="http://schemas.microsoft.com/office/powerpoint/2010/main" val="39596728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BEE00-D169-4441-B6CA-D06DCEADF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정책</a:t>
            </a:r>
            <a:r>
              <a:rPr lang="en-US" altLang="ko-KR" dirty="0"/>
              <a:t>(policy)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FBA131B-9D0D-4F28-9BC7-47214CF023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ko-KR" dirty="0"/>
              </a:p>
              <a:p>
                <a:r>
                  <a:rPr lang="ko-KR" altLang="en-US" dirty="0"/>
                  <a:t>행위자가 행동을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선택하는 방법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상태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ko-KR" altLang="en-US" dirty="0"/>
                  <a:t>에서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정책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ko-KR" altLang="en-US" dirty="0"/>
                  <a:t>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취할 확률</a:t>
                </a:r>
                <a:endParaRPr lang="en-US" altLang="ko-KR" dirty="0"/>
              </a:p>
              <a:p>
                <a:r>
                  <a:rPr lang="ko-KR" altLang="en-US" dirty="0"/>
                  <a:t>예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결정적 정책</a:t>
                </a:r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or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ko-KR" altLang="en-US" dirty="0"/>
                  <a:t>랜덤 정책</a:t>
                </a:r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ko-KR" altLang="en-US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균일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FBA131B-9D0D-4F28-9BC7-47214CF023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EAACB2-2900-495B-86B5-2009D168C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46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2493AF-C51D-4B29-8805-61932E734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</p:spTree>
    <p:extLst>
      <p:ext uri="{BB962C8B-B14F-4D97-AF65-F5344CB8AC3E}">
        <p14:creationId xmlns:p14="http://schemas.microsoft.com/office/powerpoint/2010/main" val="36847714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719A7-DEC8-4A15-B694-166B98AA7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상태 가치 함수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689D1AA-393A-463C-B165-6E4C127037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/>
                  <a:t>상태 가치</a:t>
                </a:r>
                <a:endParaRPr lang="en-US" altLang="ko-KR" dirty="0"/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/>
                  <a:t>정책에 의하여 행동을 선택할 경우 각 상태의 가치</a:t>
                </a:r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ko-KR" altLang="en-US" b="0" dirty="0">
                    <a:latin typeface="Cambria Math" panose="02040503050406030204" pitchFamily="18" charset="0"/>
                  </a:rPr>
                  <a:t>정책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ko-KR" altLang="en-US" dirty="0"/>
                  <a:t>에 대한 상태 가치 함수</a:t>
                </a:r>
                <a:endParaRPr lang="en-US" altLang="ko-KR" b="0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dirty="0"/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/>
                  <a:t>에피소드의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반환의 </a:t>
                </a:r>
                <a:r>
                  <a:rPr lang="ko-KR" altLang="en-US" dirty="0" err="1"/>
                  <a:t>기댓값</a:t>
                </a:r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689D1AA-393A-463C-B165-6E4C127037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2F9C3E-1173-46E8-903D-1EFCEBCA9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47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ADD338-B8DF-4F5C-8404-759101580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</p:spTree>
    <p:extLst>
      <p:ext uri="{BB962C8B-B14F-4D97-AF65-F5344CB8AC3E}">
        <p14:creationId xmlns:p14="http://schemas.microsoft.com/office/powerpoint/2010/main" val="2789700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719A7-DEC8-4A15-B694-166B98AA7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격자 세계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89D1AA-393A-463C-B165-6E4C12703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0364"/>
            <a:ext cx="4278745" cy="305882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랜덤 정책을 취할 때 각 상태의 가치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2F9C3E-1173-46E8-903D-1EFCEBCA9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48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D88FB705-60EE-434D-8333-9343EC076847}"/>
              </a:ext>
            </a:extLst>
          </p:cNvPr>
          <p:cNvSpPr txBox="1">
            <a:spLocks/>
          </p:cNvSpPr>
          <p:nvPr/>
        </p:nvSpPr>
        <p:spPr>
          <a:xfrm>
            <a:off x="6101540" y="3140364"/>
            <a:ext cx="4278745" cy="3058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dirty="0"/>
              <a:t>최적의 정책을 취할 때 각 상태의 가치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8764008A-3B53-492F-A118-10F6D7ED01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4822454"/>
                  </p:ext>
                </p:extLst>
              </p:nvPr>
            </p:nvGraphicFramePr>
            <p:xfrm>
              <a:off x="1811715" y="4274572"/>
              <a:ext cx="2448000" cy="148336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12000">
                      <a:extLst>
                        <a:ext uri="{9D8B030D-6E8A-4147-A177-3AD203B41FA5}">
                          <a16:colId xmlns:a16="http://schemas.microsoft.com/office/drawing/2014/main" val="1378977567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1219815569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2596215513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26173700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67000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66196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00944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01623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8764008A-3B53-492F-A118-10F6D7ED01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4822454"/>
                  </p:ext>
                </p:extLst>
              </p:nvPr>
            </p:nvGraphicFramePr>
            <p:xfrm>
              <a:off x="1811715" y="4274572"/>
              <a:ext cx="2448000" cy="148336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12000">
                      <a:extLst>
                        <a:ext uri="{9D8B030D-6E8A-4147-A177-3AD203B41FA5}">
                          <a16:colId xmlns:a16="http://schemas.microsoft.com/office/drawing/2014/main" val="1378977567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1219815569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2596215513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26173700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990" t="-1639" r="-30000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2000" t="-1639" r="-20300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639" r="-10099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3000" t="-1639" r="-2000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67000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990" t="-101639" r="-300000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2000" t="-101639" r="-203000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01639" r="-100990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3000" t="-101639" r="-2000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66196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990" t="-201639" r="-30000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2000" t="-201639" r="-20300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201639" r="-10099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3000" t="-201639" r="-2000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00944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990" t="-301639" r="-3000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2000" t="-301639" r="-2030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301639" r="-10099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3000" t="-301639" r="-2000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016232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표 10">
                <a:extLst>
                  <a:ext uri="{FF2B5EF4-FFF2-40B4-BE49-F238E27FC236}">
                    <a16:creationId xmlns:a16="http://schemas.microsoft.com/office/drawing/2014/main" id="{5DEA15CD-99B0-4E1E-BB4A-CAD7FEDE63A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4969856"/>
                  </p:ext>
                </p:extLst>
              </p:nvPr>
            </p:nvGraphicFramePr>
            <p:xfrm>
              <a:off x="6762171" y="4192263"/>
              <a:ext cx="2448000" cy="148336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12000">
                      <a:extLst>
                        <a:ext uri="{9D8B030D-6E8A-4147-A177-3AD203B41FA5}">
                          <a16:colId xmlns:a16="http://schemas.microsoft.com/office/drawing/2014/main" val="1378977567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1219815569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2596215513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26173700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67000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66196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00944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01623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표 10">
                <a:extLst>
                  <a:ext uri="{FF2B5EF4-FFF2-40B4-BE49-F238E27FC236}">
                    <a16:creationId xmlns:a16="http://schemas.microsoft.com/office/drawing/2014/main" id="{5DEA15CD-99B0-4E1E-BB4A-CAD7FEDE63A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4969856"/>
                  </p:ext>
                </p:extLst>
              </p:nvPr>
            </p:nvGraphicFramePr>
            <p:xfrm>
              <a:off x="6762171" y="4192263"/>
              <a:ext cx="2448000" cy="148336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12000">
                      <a:extLst>
                        <a:ext uri="{9D8B030D-6E8A-4147-A177-3AD203B41FA5}">
                          <a16:colId xmlns:a16="http://schemas.microsoft.com/office/drawing/2014/main" val="1378977567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1219815569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2596215513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26173700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990" t="-1639" r="-300000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2000" t="-1639" r="-203000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639" r="-100990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3000" t="-1639" r="-2000" b="-3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67000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990" t="-100000" r="-3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2000" t="-100000" r="-203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00000" r="-10099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3000" t="-100000" r="-2000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66196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990" t="-203279" r="-30000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2000" t="-203279" r="-20300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203279" r="-10099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3000" t="-203279" r="-2000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00944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990" t="-303279" r="-3000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2000" t="-303279" r="-2030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303279" r="-10099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3000" t="-303279" r="-2000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016232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6EEDC93-5750-4B67-BFBB-B5FB947AE0CA}"/>
                  </a:ext>
                </a:extLst>
              </p:cNvPr>
              <p:cNvSpPr txBox="1"/>
              <p:nvPr/>
            </p:nvSpPr>
            <p:spPr>
              <a:xfrm>
                <a:off x="6924308" y="1767165"/>
                <a:ext cx="824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6EEDC93-5750-4B67-BFBB-B5FB947AE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308" y="1767165"/>
                <a:ext cx="824072" cy="369332"/>
              </a:xfrm>
              <a:prstGeom prst="rect">
                <a:avLst/>
              </a:prstGeom>
              <a:blipFill>
                <a:blip r:embed="rId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109BFEAF-964E-436E-ADCE-6960966866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5008" y="1065058"/>
            <a:ext cx="2019300" cy="1866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58A116D-3FD1-4730-9BAC-38CA5B0CD094}"/>
                  </a:ext>
                </a:extLst>
              </p:cNvPr>
              <p:cNvSpPr txBox="1"/>
              <p:nvPr/>
            </p:nvSpPr>
            <p:spPr>
              <a:xfrm>
                <a:off x="4998743" y="1130969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58A116D-3FD1-4730-9BAC-38CA5B0CD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743" y="1130969"/>
                <a:ext cx="39466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E957143-19AC-4B23-A34A-29E1BC2D53DB}"/>
                  </a:ext>
                </a:extLst>
              </p:cNvPr>
              <p:cNvSpPr txBox="1"/>
              <p:nvPr/>
            </p:nvSpPr>
            <p:spPr>
              <a:xfrm>
                <a:off x="6417236" y="2464917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E957143-19AC-4B23-A34A-29E1BC2D53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7236" y="2464917"/>
                <a:ext cx="39466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761964-458D-4D4D-8FEE-55BDB6988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</p:spTree>
    <p:extLst>
      <p:ext uri="{BB962C8B-B14F-4D97-AF65-F5344CB8AC3E}">
        <p14:creationId xmlns:p14="http://schemas.microsoft.com/office/powerpoint/2010/main" val="29182678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EBB95-3C09-4730-B08D-C529F766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벨만</a:t>
            </a:r>
            <a:r>
              <a:rPr lang="ko-KR" altLang="en-US" dirty="0"/>
              <a:t> 방정식</a:t>
            </a:r>
            <a:r>
              <a:rPr lang="en-US" altLang="ko-KR" dirty="0"/>
              <a:t>(Bellman equation)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F9E1E66-B4A1-4F7D-87FE-37229587AF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ko-KR" altLang="en-US" dirty="0" err="1"/>
                  <a:t>벨만</a:t>
                </a:r>
                <a:r>
                  <a:rPr lang="ko-KR" altLang="en-US" dirty="0"/>
                  <a:t> 방정식</a:t>
                </a:r>
                <a:endParaRPr lang="en-US" altLang="ko-KR" dirty="0"/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en-US" altLang="ko-KR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nary>
                          <m:naryPr>
                            <m:chr m:val="∑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nary>
                      </m:e>
                    </m:nary>
                  </m:oMath>
                </a14:m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F9E1E66-B4A1-4F7D-87FE-37229587AF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D59416-B16A-4011-8BE9-EA56A5D85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49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EED5B8-5E67-4D19-805C-ECF5B105E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CAF9FB1-66B0-441C-A707-51A047D1C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520" y="3744250"/>
            <a:ext cx="20193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024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D69C05-DAC4-45F2-874A-B6789BEC3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5764823" cy="5811838"/>
          </a:xfrm>
        </p:spPr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회귀</a:t>
            </a:r>
            <a:r>
              <a:rPr lang="en-US" altLang="ko-KR" dirty="0"/>
              <a:t>(regression)</a:t>
            </a:r>
          </a:p>
          <a:p>
            <a:pPr lvl="1"/>
            <a:r>
              <a:rPr lang="ko-KR" altLang="en-US" dirty="0"/>
              <a:t>우리 아이의 키는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투자의 손익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분류</a:t>
            </a:r>
            <a:r>
              <a:rPr lang="en-US" altLang="ko-KR" dirty="0"/>
              <a:t>(classification)</a:t>
            </a:r>
          </a:p>
          <a:p>
            <a:pPr lvl="1"/>
            <a:r>
              <a:rPr lang="ko-KR" altLang="en-US" dirty="0"/>
              <a:t>개</a:t>
            </a:r>
            <a:r>
              <a:rPr lang="en-US" altLang="ko-KR" dirty="0"/>
              <a:t>,</a:t>
            </a:r>
            <a:r>
              <a:rPr lang="ko-KR" altLang="en-US" dirty="0"/>
              <a:t> 고양이 판별</a:t>
            </a:r>
            <a:endParaRPr lang="en-US" altLang="ko-KR" dirty="0"/>
          </a:p>
          <a:p>
            <a:pPr lvl="1"/>
            <a:r>
              <a:rPr lang="ko-KR" altLang="en-US" dirty="0"/>
              <a:t>글자 인식</a:t>
            </a:r>
            <a:endParaRPr lang="en-US" altLang="ko-KR" dirty="0"/>
          </a:p>
          <a:p>
            <a:pPr lvl="1"/>
            <a:r>
              <a:rPr lang="ko-KR" altLang="en-US" dirty="0"/>
              <a:t>확률로 이해하고 회귀 문제로 접근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B18BAB-658B-4D14-8C40-C3DF0427C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D2F526-72F7-46DC-851B-48809BAE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37002D5-605C-45CF-BD5A-0CCE5C37E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742" y="3429000"/>
            <a:ext cx="2527789" cy="249587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434AC55-E431-4246-82A5-F1143717D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093" y="583733"/>
            <a:ext cx="3547014" cy="274735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015A9C4-D6BC-4AA9-B96F-9389C3399E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1169" y="3986467"/>
            <a:ext cx="1477108" cy="147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1393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7F9153-8737-4262-9C1D-8986F604E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최적 가치 함수와 최적 정책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BF6F6E6-CC6A-42DB-95B9-5917496B25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최적 가치 함수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상태의 최대 가치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func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최적 정책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가장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우수한 정책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BF6F6E6-CC6A-42DB-95B9-5917496B25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BA4F3F-DB1B-4C62-8A11-8FCEA3A0B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50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CC532EA1-02D0-4E07-9C1B-30D7191B412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1513656"/>
                  </p:ext>
                </p:extLst>
              </p:nvPr>
            </p:nvGraphicFramePr>
            <p:xfrm>
              <a:off x="7265091" y="4240784"/>
              <a:ext cx="2019300" cy="148336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04825">
                      <a:extLst>
                        <a:ext uri="{9D8B030D-6E8A-4147-A177-3AD203B41FA5}">
                          <a16:colId xmlns:a16="http://schemas.microsoft.com/office/drawing/2014/main" val="1378977567"/>
                        </a:ext>
                      </a:extLst>
                    </a:gridCol>
                    <a:gridCol w="504825">
                      <a:extLst>
                        <a:ext uri="{9D8B030D-6E8A-4147-A177-3AD203B41FA5}">
                          <a16:colId xmlns:a16="http://schemas.microsoft.com/office/drawing/2014/main" val="1219815569"/>
                        </a:ext>
                      </a:extLst>
                    </a:gridCol>
                    <a:gridCol w="504825">
                      <a:extLst>
                        <a:ext uri="{9D8B030D-6E8A-4147-A177-3AD203B41FA5}">
                          <a16:colId xmlns:a16="http://schemas.microsoft.com/office/drawing/2014/main" val="2596215513"/>
                        </a:ext>
                      </a:extLst>
                    </a:gridCol>
                    <a:gridCol w="504825">
                      <a:extLst>
                        <a:ext uri="{9D8B030D-6E8A-4147-A177-3AD203B41FA5}">
                          <a16:colId xmlns:a16="http://schemas.microsoft.com/office/drawing/2014/main" val="26173700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67000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66196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00944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01623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CC532EA1-02D0-4E07-9C1B-30D7191B412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1513656"/>
                  </p:ext>
                </p:extLst>
              </p:nvPr>
            </p:nvGraphicFramePr>
            <p:xfrm>
              <a:off x="7265091" y="4240784"/>
              <a:ext cx="2019300" cy="148336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04825">
                      <a:extLst>
                        <a:ext uri="{9D8B030D-6E8A-4147-A177-3AD203B41FA5}">
                          <a16:colId xmlns:a16="http://schemas.microsoft.com/office/drawing/2014/main" val="1378977567"/>
                        </a:ext>
                      </a:extLst>
                    </a:gridCol>
                    <a:gridCol w="504825">
                      <a:extLst>
                        <a:ext uri="{9D8B030D-6E8A-4147-A177-3AD203B41FA5}">
                          <a16:colId xmlns:a16="http://schemas.microsoft.com/office/drawing/2014/main" val="1219815569"/>
                        </a:ext>
                      </a:extLst>
                    </a:gridCol>
                    <a:gridCol w="504825">
                      <a:extLst>
                        <a:ext uri="{9D8B030D-6E8A-4147-A177-3AD203B41FA5}">
                          <a16:colId xmlns:a16="http://schemas.microsoft.com/office/drawing/2014/main" val="2596215513"/>
                        </a:ext>
                      </a:extLst>
                    </a:gridCol>
                    <a:gridCol w="504825">
                      <a:extLst>
                        <a:ext uri="{9D8B030D-6E8A-4147-A177-3AD203B41FA5}">
                          <a16:colId xmlns:a16="http://schemas.microsoft.com/office/drawing/2014/main" val="26173700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205" t="-1639" r="-303614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639" r="-200000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2410" t="-1639" r="-102410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2410" t="-1639" r="-2410" b="-3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67000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205" t="-101639" r="-303614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01639" r="-20000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2410" t="-101639" r="-10241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2410" t="-101639" r="-2410" b="-2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66196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205" t="-201639" r="-303614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201639" r="-20000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2410" t="-201639" r="-10241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2410" t="-201639" r="-2410" b="-1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00944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205" t="-301639" r="-303614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301639" r="-20000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2410" t="-301639" r="-10241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2410" t="-301639" r="-2410" b="-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016232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718A8B8-C5C0-4DAF-B49B-0DE26DD9E693}"/>
              </a:ext>
            </a:extLst>
          </p:cNvPr>
          <p:cNvSpPr txBox="1"/>
          <p:nvPr/>
        </p:nvSpPr>
        <p:spPr>
          <a:xfrm>
            <a:off x="5637276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062C36-A72D-4243-8A82-05F74EAA0AB0}"/>
              </a:ext>
            </a:extLst>
          </p:cNvPr>
          <p:cNvSpPr txBox="1"/>
          <p:nvPr/>
        </p:nvSpPr>
        <p:spPr>
          <a:xfrm>
            <a:off x="7265091" y="3859886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최적 가치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7522A3D-0B4F-479C-B89F-8418F88C147A}"/>
                  </a:ext>
                </a:extLst>
              </p:cNvPr>
              <p:cNvSpPr txBox="1"/>
              <p:nvPr/>
            </p:nvSpPr>
            <p:spPr>
              <a:xfrm>
                <a:off x="9284391" y="2482029"/>
                <a:ext cx="824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7522A3D-0B4F-479C-B89F-8418F88C1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4391" y="2482029"/>
                <a:ext cx="824072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8A76894A-CE5C-4E75-ACF1-974DCF10B4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5091" y="1779922"/>
            <a:ext cx="2019300" cy="1866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6E8DD07-818D-4BDB-8586-C5D45522D379}"/>
                  </a:ext>
                </a:extLst>
              </p:cNvPr>
              <p:cNvSpPr txBox="1"/>
              <p:nvPr/>
            </p:nvSpPr>
            <p:spPr>
              <a:xfrm>
                <a:off x="7358826" y="1845833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6E8DD07-818D-4BDB-8586-C5D45522D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8826" y="1845833"/>
                <a:ext cx="39466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A5FF05-72A2-4334-A4E4-BF102D320DBE}"/>
                  </a:ext>
                </a:extLst>
              </p:cNvPr>
              <p:cNvSpPr txBox="1"/>
              <p:nvPr/>
            </p:nvSpPr>
            <p:spPr>
              <a:xfrm>
                <a:off x="8777319" y="3179781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A5FF05-72A2-4334-A4E4-BF102D320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319" y="3179781"/>
                <a:ext cx="39466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FC1E503-225F-4BF0-851C-56B95E789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</p:spTree>
    <p:extLst>
      <p:ext uri="{BB962C8B-B14F-4D97-AF65-F5344CB8AC3E}">
        <p14:creationId xmlns:p14="http://schemas.microsoft.com/office/powerpoint/2010/main" val="29231383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0033FA-7887-49A2-B3B1-C7D36819D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Dynamic Programming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611BDB7-39AF-494C-9B67-9A0891AF9A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dirty="0"/>
                  <a:t>최적화 문제를 해결하는 것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가장 우수한 정책 찾기</a:t>
                </a:r>
                <a:endParaRPr lang="en-US" altLang="ko-KR" dirty="0"/>
              </a:p>
              <a:p>
                <a:r>
                  <a:rPr lang="ko-KR" altLang="en-US" dirty="0"/>
                  <a:t>장점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거의 정확한 값을 계산할 수 있다</a:t>
                </a:r>
                <a:endParaRPr lang="en-US" altLang="ko-KR" dirty="0"/>
              </a:p>
              <a:p>
                <a:r>
                  <a:rPr lang="ko-KR" altLang="en-US" dirty="0"/>
                  <a:t>단점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모든 경우의 수를 생각해야 한다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시간의 한계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컴퓨터 메모리의 한계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바둑에서 상태의 개수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altLang="ko-KR" dirty="0"/>
                  <a:t> 361!</a:t>
                </a:r>
              </a:p>
              <a:p>
                <a:pPr lvl="2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611BDB7-39AF-494C-9B67-9A0891AF9A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76A6FB-1198-4223-9A07-E4841E32A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16E4-0DB1-4A9A-AD84-044892F3C724}" type="slidenum">
              <a:rPr lang="ko-KR" altLang="en-US" smtClean="0"/>
              <a:t>51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4FC067-5D82-407B-B0BA-D0152577B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</p:spTree>
    <p:extLst>
      <p:ext uri="{BB962C8B-B14F-4D97-AF65-F5344CB8AC3E}">
        <p14:creationId xmlns:p14="http://schemas.microsoft.com/office/powerpoint/2010/main" val="15601826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2E483-A05A-485F-8BDC-17096CB79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몬테</a:t>
            </a:r>
            <a:r>
              <a:rPr lang="ko-KR" altLang="en-US" dirty="0"/>
              <a:t> 카를로 방법</a:t>
            </a:r>
            <a:br>
              <a:rPr lang="en-US" altLang="ko-KR" dirty="0"/>
            </a:br>
            <a:r>
              <a:rPr lang="en-US" altLang="ko-KR" dirty="0"/>
              <a:t>Monte Carlo Methods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7B4A5C5-6C5A-427E-8A1D-90C7219F8C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ko-KR" altLang="en-US" dirty="0"/>
                  <a:t>의 근삿값</a:t>
                </a:r>
                <a:endParaRPr lang="en-US" altLang="ko-KR" dirty="0"/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/>
                  <a:t>표본을 추출하여 평균으로 계산</a:t>
                </a: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7B4A5C5-6C5A-427E-8A1D-90C7219F8C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75EE9F-CF0C-48D9-BF43-868E03F14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52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E8FC7C2-CC73-404B-B893-6934D321B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1024" y="2058952"/>
            <a:ext cx="2009775" cy="18859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14E83F-C24E-4F8D-9496-F35ADB0C4665}"/>
                  </a:ext>
                </a:extLst>
              </p:cNvPr>
              <p:cNvSpPr txBox="1"/>
              <p:nvPr/>
            </p:nvSpPr>
            <p:spPr>
              <a:xfrm>
                <a:off x="6537961" y="4355973"/>
                <a:ext cx="49011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dirty="0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|"/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ko-KR" altLang="en-US" dirty="0"/>
                  <a:t> 모든 에피소드에 대한 반환의 평균을 계산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14E83F-C24E-4F8D-9496-F35ADB0C4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7961" y="4355973"/>
                <a:ext cx="4901184" cy="646331"/>
              </a:xfrm>
              <a:prstGeom prst="rect">
                <a:avLst/>
              </a:prstGeom>
              <a:blipFill>
                <a:blip r:embed="rId4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06BA767A-82CF-4157-91ED-FEA064F22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</p:spTree>
    <p:extLst>
      <p:ext uri="{BB962C8B-B14F-4D97-AF65-F5344CB8AC3E}">
        <p14:creationId xmlns:p14="http://schemas.microsoft.com/office/powerpoint/2010/main" val="22750155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C9485D-6C0B-4BB7-9E7A-B99C568A1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알파고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D6701C-27E9-4CFF-A04E-47590DA53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/>
              <a:t>가치가 큰 수</a:t>
            </a:r>
            <a:r>
              <a:rPr lang="en-US" altLang="ko-KR" dirty="0"/>
              <a:t>(</a:t>
            </a:r>
            <a:r>
              <a:rPr lang="ko-KR" altLang="en-US" dirty="0"/>
              <a:t>행동</a:t>
            </a:r>
            <a:r>
              <a:rPr lang="en-US" altLang="ko-KR" dirty="0"/>
              <a:t>)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선택</a:t>
            </a:r>
            <a:endParaRPr lang="en-US" altLang="ko-KR" dirty="0"/>
          </a:p>
          <a:p>
            <a:r>
              <a:rPr lang="ko-KR" altLang="en-US" dirty="0"/>
              <a:t>모든 수를 시도해 볼 수는 없다</a:t>
            </a:r>
            <a:endParaRPr lang="en-US" altLang="ko-KR" dirty="0"/>
          </a:p>
          <a:p>
            <a:r>
              <a:rPr lang="ko-KR" altLang="en-US" dirty="0"/>
              <a:t>이길 확률이 높은 그림과 유사한 그림을 만드는 수들을 시도해 본다</a:t>
            </a:r>
            <a:endParaRPr lang="en-US" altLang="ko-KR" dirty="0"/>
          </a:p>
          <a:p>
            <a:pPr lvl="1"/>
            <a:r>
              <a:rPr lang="ko-KR" altLang="en-US" dirty="0" err="1"/>
              <a:t>합성곱</a:t>
            </a:r>
            <a:r>
              <a:rPr lang="ko-KR" altLang="en-US" dirty="0"/>
              <a:t> 신경망</a:t>
            </a:r>
            <a:endParaRPr lang="en-US" altLang="ko-KR" dirty="0"/>
          </a:p>
          <a:p>
            <a:r>
              <a:rPr lang="ko-KR" altLang="en-US" dirty="0"/>
              <a:t>역사</a:t>
            </a:r>
            <a:endParaRPr lang="en-US" altLang="ko-KR" dirty="0"/>
          </a:p>
          <a:p>
            <a:pPr lvl="1"/>
            <a:r>
              <a:rPr lang="ko-KR" altLang="en-US" dirty="0" err="1"/>
              <a:t>알파고</a:t>
            </a:r>
            <a:r>
              <a:rPr lang="ko-KR" altLang="en-US" dirty="0"/>
              <a:t> 리</a:t>
            </a:r>
            <a:r>
              <a:rPr lang="en-US" altLang="ko-KR" dirty="0"/>
              <a:t>(2016)</a:t>
            </a:r>
          </a:p>
          <a:p>
            <a:pPr lvl="2"/>
            <a:r>
              <a:rPr lang="ko-KR" altLang="en-US" dirty="0" err="1"/>
              <a:t>이세돌과</a:t>
            </a:r>
            <a:r>
              <a:rPr lang="ko-KR" altLang="en-US" dirty="0"/>
              <a:t> 대국</a:t>
            </a:r>
            <a:endParaRPr lang="en-US" altLang="ko-KR" dirty="0"/>
          </a:p>
          <a:p>
            <a:pPr lvl="1"/>
            <a:r>
              <a:rPr lang="ko-KR" altLang="en-US" dirty="0" err="1"/>
              <a:t>알파고</a:t>
            </a:r>
            <a:r>
              <a:rPr lang="ko-KR" altLang="en-US" dirty="0"/>
              <a:t> 마스터</a:t>
            </a:r>
            <a:r>
              <a:rPr lang="en-US" altLang="ko-KR" dirty="0"/>
              <a:t>(2017)</a:t>
            </a:r>
          </a:p>
          <a:p>
            <a:pPr lvl="2"/>
            <a:r>
              <a:rPr lang="ko-KR" altLang="en-US" dirty="0"/>
              <a:t>프로기사와 대국에서 </a:t>
            </a:r>
            <a:r>
              <a:rPr lang="en-US" altLang="ko-KR" dirty="0"/>
              <a:t>60</a:t>
            </a:r>
            <a:r>
              <a:rPr lang="ko-KR" altLang="en-US" dirty="0"/>
              <a:t>연승</a:t>
            </a:r>
            <a:endParaRPr lang="en-US" altLang="ko-KR" dirty="0"/>
          </a:p>
          <a:p>
            <a:pPr lvl="1"/>
            <a:r>
              <a:rPr lang="ko-KR" altLang="en-US" dirty="0" err="1"/>
              <a:t>알파고</a:t>
            </a:r>
            <a:r>
              <a:rPr lang="ko-KR" altLang="en-US" dirty="0"/>
              <a:t> 제로</a:t>
            </a:r>
            <a:r>
              <a:rPr lang="en-US" altLang="ko-KR" dirty="0"/>
              <a:t>(2017) </a:t>
            </a:r>
          </a:p>
          <a:p>
            <a:pPr lvl="2"/>
            <a:r>
              <a:rPr lang="ko-KR" altLang="en-US" dirty="0"/>
              <a:t>기존 </a:t>
            </a:r>
            <a:r>
              <a:rPr lang="ko-KR" altLang="en-US" dirty="0" err="1"/>
              <a:t>기보에</a:t>
            </a:r>
            <a:r>
              <a:rPr lang="ko-KR" altLang="en-US" dirty="0"/>
              <a:t> 대한</a:t>
            </a:r>
            <a:r>
              <a:rPr lang="en-US" altLang="ko-KR" dirty="0"/>
              <a:t> </a:t>
            </a:r>
            <a:r>
              <a:rPr lang="ko-KR" altLang="en-US" dirty="0"/>
              <a:t>지식없이 바둑 규칙만으로 스스로 발전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A095C0-7F5E-4214-B9BD-84F93E80D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53</a:t>
            </a:fld>
            <a:endParaRPr lang="ko-KR" altLang="en-US"/>
          </a:p>
        </p:txBody>
      </p:sp>
      <p:pic>
        <p:nvPicPr>
          <p:cNvPr id="2052" name="Picture 4" descr="https://upload.wikimedia.org/wikipedia/commons/thumb/0/0b/Alphago_logo_Reversed.svg/1920px-Alphago_logo_Reversed.svg.png">
            <a:extLst>
              <a:ext uri="{FF2B5EF4-FFF2-40B4-BE49-F238E27FC236}">
                <a16:creationId xmlns:a16="http://schemas.microsoft.com/office/drawing/2014/main" id="{B01DEF2F-7415-456F-8D41-66AAC443A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65125"/>
            <a:ext cx="3657600" cy="958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E10A8B-D3D4-4390-9519-7F9D3C103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</p:spTree>
    <p:extLst>
      <p:ext uri="{BB962C8B-B14F-4D97-AF65-F5344CB8AC3E}">
        <p14:creationId xmlns:p14="http://schemas.microsoft.com/office/powerpoint/2010/main" val="27589718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1AC52F-4116-459A-A932-C94A9983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강화 학습의 현재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7CEFF4-9613-49A7-B3B4-1133B9603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상태의 가치를 모두</a:t>
            </a:r>
            <a:r>
              <a:rPr lang="en-US" altLang="ko-KR" dirty="0"/>
              <a:t>/</a:t>
            </a:r>
            <a:r>
              <a:rPr lang="ko-KR" altLang="en-US" dirty="0"/>
              <a:t>정확히 알 수 없다</a:t>
            </a:r>
            <a:endParaRPr lang="en-US" altLang="ko-KR" dirty="0"/>
          </a:p>
          <a:p>
            <a:pPr lvl="1"/>
            <a:r>
              <a:rPr lang="ko-KR" altLang="en-US" dirty="0"/>
              <a:t>상태가 너무 많다</a:t>
            </a:r>
            <a:endParaRPr lang="en-US" altLang="ko-KR" dirty="0"/>
          </a:p>
          <a:p>
            <a:r>
              <a:rPr lang="ko-KR" altLang="en-US" dirty="0"/>
              <a:t>어떤 행동을 시도해 볼 것인가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확률에 의하여 결정된다</a:t>
            </a:r>
            <a:endParaRPr lang="en-US" altLang="ko-KR" dirty="0"/>
          </a:p>
          <a:p>
            <a:pPr lvl="1"/>
            <a:r>
              <a:rPr lang="ko-KR" altLang="en-US" dirty="0"/>
              <a:t>불확실성이 존재한다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25159A-57E7-4F1F-ACF4-96157CC35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54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11F691-410C-4330-B503-1FB9DB17C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</p:spTree>
    <p:extLst>
      <p:ext uri="{BB962C8B-B14F-4D97-AF65-F5344CB8AC3E}">
        <p14:creationId xmlns:p14="http://schemas.microsoft.com/office/powerpoint/2010/main" val="97545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503CA7-5B58-486E-A7AB-C816F2E5F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7B9240-1830-4254-A13A-49857ADF5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실험이나</a:t>
            </a:r>
            <a:r>
              <a:rPr lang="en-US" altLang="ko-KR" dirty="0"/>
              <a:t> </a:t>
            </a:r>
            <a:r>
              <a:rPr lang="ko-KR" altLang="en-US" dirty="0"/>
              <a:t>관측으로 얻은 자료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자료에는 예측할 수 없는 다양한 잡음</a:t>
            </a:r>
            <a:r>
              <a:rPr lang="en-US" altLang="ko-KR" dirty="0"/>
              <a:t>(noise)</a:t>
            </a:r>
            <a:r>
              <a:rPr lang="ko-KR" altLang="en-US" dirty="0"/>
              <a:t>이 포함된다</a:t>
            </a:r>
            <a:endParaRPr lang="en-US" altLang="ko-KR" dirty="0"/>
          </a:p>
          <a:p>
            <a:pPr lvl="1"/>
            <a:r>
              <a:rPr lang="ko-KR" altLang="en-US" dirty="0"/>
              <a:t>환경 요인</a:t>
            </a:r>
            <a:r>
              <a:rPr lang="en-US" altLang="ko-KR" dirty="0"/>
              <a:t>, </a:t>
            </a:r>
            <a:r>
              <a:rPr lang="ko-KR" altLang="en-US" dirty="0"/>
              <a:t>측정 오차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B3D4163B-D055-4920-8130-0C236D59AE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34842422"/>
                  </p:ext>
                </p:extLst>
              </p:nvPr>
            </p:nvGraphicFramePr>
            <p:xfrm>
              <a:off x="1970454" y="2330548"/>
              <a:ext cx="8128000" cy="10363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144692171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875023915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664160713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01093616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89189707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800" dirty="0"/>
                            <a:t>입력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53077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800" dirty="0"/>
                            <a:t>출력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85780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B3D4163B-D055-4920-8130-0C236D59AE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34842422"/>
                  </p:ext>
                </p:extLst>
              </p:nvPr>
            </p:nvGraphicFramePr>
            <p:xfrm>
              <a:off x="1970454" y="2330548"/>
              <a:ext cx="8128000" cy="10363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144692171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875023915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664160713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01093616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891897070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800" dirty="0"/>
                            <a:t>입력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11628" r="-300375" b="-1302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11628" r="-201504" b="-1302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1628" r="-100749" b="-1302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11628" r="-749" b="-1302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530770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800" dirty="0"/>
                            <a:t>출력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112941" r="-300375" b="-3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112941" r="-201504" b="-3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12941" r="-100749" b="-3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112941" r="-749" b="-3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857805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E884C8A-2B2C-49B5-8C7A-01CD4D5E7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5BE37B-9759-412B-9365-77E9F0321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</p:spTree>
    <p:extLst>
      <p:ext uri="{BB962C8B-B14F-4D97-AF65-F5344CB8AC3E}">
        <p14:creationId xmlns:p14="http://schemas.microsoft.com/office/powerpoint/2010/main" val="2139407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E7B9240-1830-4254-A13A-49857ADF57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5125"/>
                <a:ext cx="10515600" cy="5811838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dirty="0"/>
                  <a:t>입력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, </a:t>
                </a:r>
                <a:r>
                  <a:rPr lang="ko-KR" altLang="en-US" dirty="0"/>
                  <a:t>출력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r>
                  <a:rPr lang="ko-KR" altLang="en-US" dirty="0"/>
                  <a:t>예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15</a:t>
                </a:r>
                <a:r>
                  <a:rPr lang="ko-KR" altLang="en-US" dirty="0"/>
                  <a:t>세 자녀의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키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입력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엄마의 키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아빠의 키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가계 소득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출력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아들의 키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내일의 날씨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입력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오늘의 온도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습도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바람의 속도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바람의 방향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출력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내일 비가 올 확률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숫자 인식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입력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=28×28=784</m:t>
                    </m:r>
                  </m:oMath>
                </a14:m>
                <a:r>
                  <a:rPr lang="en-US" altLang="ko-KR" dirty="0"/>
                  <a:t>pixel</a:t>
                </a:r>
                <a:r>
                  <a:rPr lang="ko-KR" altLang="en-US" dirty="0"/>
                  <a:t>의 색상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출력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altLang="ko-KR" dirty="0"/>
                  <a:t>, (</a:t>
                </a:r>
                <a:r>
                  <a:rPr lang="ko-KR" altLang="en-US" dirty="0"/>
                  <a:t>숫자가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일 확률</a:t>
                </a:r>
                <a:r>
                  <a:rPr lang="en-US" altLang="ko-KR" dirty="0"/>
                  <a:t>, …, </a:t>
                </a:r>
                <a:r>
                  <a:rPr lang="ko-KR" altLang="en-US" dirty="0"/>
                  <a:t>숫자가 </a:t>
                </a:r>
                <a:r>
                  <a:rPr lang="en-US" altLang="ko-KR" dirty="0"/>
                  <a:t>9</a:t>
                </a:r>
                <a:r>
                  <a:rPr lang="ko-KR" altLang="en-US" dirty="0"/>
                  <a:t>일 확률</a:t>
                </a:r>
                <a:r>
                  <a:rPr lang="en-US" altLang="ko-KR" dirty="0"/>
                  <a:t>)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E7B9240-1830-4254-A13A-49857ADF57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5125"/>
                <a:ext cx="10515600" cy="5811838"/>
              </a:xfrm>
              <a:blipFill>
                <a:blip r:embed="rId2"/>
                <a:stretch>
                  <a:fillRect l="-1043" t="-1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E884C8A-2B2C-49B5-8C7A-01CD4D5E7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5BE37B-9759-412B-9365-77E9F0321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C3F8FB6-C161-4C30-9658-B6C77E023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3617189"/>
            <a:ext cx="1477108" cy="147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869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F4B779-8761-4238-BE01-B30769BB8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학습의 목적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592AD4B-A13D-4FA9-B568-D85EB8F706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835162" cy="4351338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Cambria Math" panose="02040503050406030204" pitchFamily="18" charset="0"/>
                  </a:rPr>
                  <a:t>가정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: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altLang="ko-KR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dirty="0">
                    <a:latin typeface="Cambria Math" panose="02040503050406030204" pitchFamily="18" charset="0"/>
                  </a:rPr>
                  <a:t>:</a:t>
                </a:r>
                <a:r>
                  <a:rPr lang="ko-KR" altLang="en-US" dirty="0"/>
                  <a:t> 잡음</a:t>
                </a:r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r>
                  <a:rPr lang="ko-KR" altLang="en-US" dirty="0"/>
                  <a:t>목표</a:t>
                </a:r>
                <a:r>
                  <a:rPr lang="en-US" altLang="ko-KR" dirty="0"/>
                  <a:t>:</a:t>
                </a:r>
                <a:br>
                  <a:rPr lang="en-US" altLang="ko-KR" dirty="0"/>
                </a:br>
                <a:r>
                  <a:rPr lang="en-US" altLang="ko-KR" dirty="0"/>
                  <a:t>	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의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근사식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찾기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592AD4B-A13D-4FA9-B568-D85EB8F706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835162" cy="4351338"/>
              </a:xfrm>
              <a:blipFill>
                <a:blip r:embed="rId2"/>
                <a:stretch>
                  <a:fillRect l="-1881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60910D-EF7E-45C0-A1D4-4CAC2C8AE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762495-89C1-47E0-AC4E-F1E130299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</p:spTree>
    <p:extLst>
      <p:ext uri="{BB962C8B-B14F-4D97-AF65-F5344CB8AC3E}">
        <p14:creationId xmlns:p14="http://schemas.microsoft.com/office/powerpoint/2010/main" val="2358383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C143A5-A008-4F97-90C9-27E930850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통계적 방법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5F4C9AE-1923-481D-89D2-AD6703343D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의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형태를 추정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일차 함수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다항 함수</a:t>
                </a:r>
                <a:r>
                  <a:rPr lang="en-US" altLang="ko-KR" dirty="0"/>
                  <a:t>, …</a:t>
                </a:r>
              </a:p>
              <a:p>
                <a:r>
                  <a:rPr lang="ko-KR" altLang="en-US" dirty="0"/>
                  <a:t>최소 </a:t>
                </a:r>
                <a:r>
                  <a:rPr lang="ko-KR" altLang="en-US" dirty="0" err="1"/>
                  <a:t>제곱법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제곱 오차</a:t>
                </a:r>
                <a:r>
                  <a:rPr lang="en-US" altLang="ko-KR" dirty="0"/>
                  <a:t>(squared error)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	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∥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∥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dirty="0"/>
              </a:p>
              <a:p>
                <a:pPr lvl="1"/>
                <a:r>
                  <a:rPr lang="ko-KR" altLang="en-US" dirty="0"/>
                  <a:t>오차를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최소로 하는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를 구한다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5F4C9AE-1923-481D-89D2-AD6703343D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8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9A4E77-6BBF-437A-9DBB-1EA7126EB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1B3A-BB94-49A7-9F3A-A604B6F7A515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FDAA96-E2EC-4B3E-B655-F737F5986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인공 지능과 기계 학습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A50E542-120A-430A-BC55-88EA84CFD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156" y="549497"/>
            <a:ext cx="4010025" cy="30670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50413B-2486-402A-A5F5-2E96E6A892F0}"/>
              </a:ext>
            </a:extLst>
          </p:cNvPr>
          <p:cNvSpPr txBox="1"/>
          <p:nvPr/>
        </p:nvSpPr>
        <p:spPr>
          <a:xfrm>
            <a:off x="8540261" y="3660507"/>
            <a:ext cx="64633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ko-KR" altLang="en-US"/>
              <a:t>오차</a:t>
            </a: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57C5A85B-6A05-4641-A566-D0B99A3686CA}"/>
              </a:ext>
            </a:extLst>
          </p:cNvPr>
          <p:cNvCxnSpPr>
            <a:cxnSpLocks/>
            <a:stCxn id="7" idx="0"/>
          </p:cNvCxnSpPr>
          <p:nvPr/>
        </p:nvCxnSpPr>
        <p:spPr>
          <a:xfrm rot="5400000" flipH="1" flipV="1">
            <a:off x="8549456" y="2916494"/>
            <a:ext cx="1057984" cy="430042"/>
          </a:xfrm>
          <a:prstGeom prst="bentConnector3">
            <a:avLst>
              <a:gd name="adj1" fmla="val 100694"/>
            </a:avLst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299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6599</TotalTime>
  <Words>2276</Words>
  <Application>Microsoft Office PowerPoint</Application>
  <PresentationFormat>와이드스크린</PresentationFormat>
  <Paragraphs>737</Paragraphs>
  <Slides>54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58" baseType="lpstr">
      <vt:lpstr>맑은 고딕</vt:lpstr>
      <vt:lpstr>Arial</vt:lpstr>
      <vt:lpstr>Cambria Math</vt:lpstr>
      <vt:lpstr>Office 테마</vt:lpstr>
      <vt:lpstr>인공 지능과 기계 학습</vt:lpstr>
      <vt:lpstr>서론</vt:lpstr>
      <vt:lpstr>목차</vt:lpstr>
      <vt:lpstr>지도 학습(supervised learning)</vt:lpstr>
      <vt:lpstr>PowerPoint 프레젠테이션</vt:lpstr>
      <vt:lpstr>자료</vt:lpstr>
      <vt:lpstr>PowerPoint 프레젠테이션</vt:lpstr>
      <vt:lpstr>학습의 목적</vt:lpstr>
      <vt:lpstr>통계적 방법</vt:lpstr>
      <vt:lpstr>보기</vt:lpstr>
      <vt:lpstr>인공 신경망(artificial neural network)</vt:lpstr>
      <vt:lpstr>최소 제곱법의 인공 신경망 표현</vt:lpstr>
      <vt:lpstr>단층 퍼셉트론 – 초기 모델</vt:lpstr>
      <vt:lpstr>PowerPoint 프레젠테이션</vt:lpstr>
      <vt:lpstr>목표</vt:lpstr>
      <vt:lpstr>경사 하강법(gradient descent)</vt:lpstr>
      <vt:lpstr>그래디언트(gradient)</vt:lpstr>
      <vt:lpstr>PowerPoint 프레젠테이션</vt:lpstr>
      <vt:lpstr>PowerPoint 프레젠테이션</vt:lpstr>
      <vt:lpstr>다층 퍼셉트론</vt:lpstr>
      <vt:lpstr>심층 학습(deep learning)</vt:lpstr>
      <vt:lpstr>이미지 인식(분류)</vt:lpstr>
      <vt:lpstr>합성곱(convolution)</vt:lpstr>
      <vt:lpstr>PowerPoint 프레젠테이션</vt:lpstr>
      <vt:lpstr>합성곱 신경망 (CNN, convolutional neural network)</vt:lpstr>
      <vt:lpstr>MNIST</vt:lpstr>
      <vt:lpstr>MCDNN</vt:lpstr>
      <vt:lpstr>이미지 인식률</vt:lpstr>
      <vt:lpstr>RNN(recurrent neural network)</vt:lpstr>
      <vt:lpstr>지능이란 무엇인가?</vt:lpstr>
      <vt:lpstr>인공 신경망의 장단점</vt:lpstr>
      <vt:lpstr>관련 분야</vt:lpstr>
      <vt:lpstr>인공 신경망의 문제들</vt:lpstr>
      <vt:lpstr>비지도 학습(unsupervised learning)</vt:lpstr>
      <vt:lpstr>강화 학습(reinforcement learning)</vt:lpstr>
      <vt:lpstr>격자 세계</vt:lpstr>
      <vt:lpstr>행위자와 환경</vt:lpstr>
      <vt:lpstr>변수</vt:lpstr>
      <vt:lpstr>예</vt:lpstr>
      <vt:lpstr>마르코프 결정 과정 (MDP, Markov decision process)</vt:lpstr>
      <vt:lpstr>MDP</vt:lpstr>
      <vt:lpstr>에피소드(episode)</vt:lpstr>
      <vt:lpstr>반환(return)</vt:lpstr>
      <vt:lpstr>격자 세계</vt:lpstr>
      <vt:lpstr>정리</vt:lpstr>
      <vt:lpstr>정책(policy)</vt:lpstr>
      <vt:lpstr>상태 가치 함수</vt:lpstr>
      <vt:lpstr>격자 세계</vt:lpstr>
      <vt:lpstr>벨만 방정식(Bellman equation)</vt:lpstr>
      <vt:lpstr>최적 가치 함수와 최적 정책</vt:lpstr>
      <vt:lpstr>Dynamic Programming</vt:lpstr>
      <vt:lpstr>몬테 카를로 방법 Monte Carlo Methods</vt:lpstr>
      <vt:lpstr>알파고</vt:lpstr>
      <vt:lpstr>강화 학습의 현재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순방향 인공 신경망Feedforward Neural Network</dc:title>
  <dc:creator>kpark</dc:creator>
  <cp:lastModifiedBy>kpark</cp:lastModifiedBy>
  <cp:revision>226</cp:revision>
  <dcterms:created xsi:type="dcterms:W3CDTF">2020-07-22T01:26:31Z</dcterms:created>
  <dcterms:modified xsi:type="dcterms:W3CDTF">2020-11-09T00:10:11Z</dcterms:modified>
</cp:coreProperties>
</file>