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BABFC-9D62-4713-B856-06A086A6DF96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A3409-F254-4797-9CC1-C142DEDAC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8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CC4D8-648D-4943-9DD2-D17B07534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8157DE-0E79-4DD7-8033-582026523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842A3-605A-404A-8D21-0B302672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61D6-4B3F-4D5C-BD96-DBDABE68CE22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08CDC-54D6-492F-97CB-BD0BEDEF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38593-B6FF-4A42-BAEA-720DBDFF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9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D40F9-8B24-4578-80D8-EEDA0228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085A4-0B0F-4BE0-87CF-AE2142575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0DB91-5381-41E8-9830-4B11D2B9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B40D-7912-4AD1-917B-F4EEB92E812D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14AED-F609-4DD9-93C0-2FA0254F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0DEEB-B61B-4577-A198-85EAECA7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1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54643C-A1CF-45DE-85F1-E52AEA03A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CF01EC-973B-46EE-AA1E-B758180E3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8760C-4D08-4F6E-B882-0B9CBCC9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B8EF-E098-4A95-B844-F773976DBA9B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08B0D-68E4-415E-95D5-6CC79E25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8A38C-D01F-48C4-9992-B2314EB3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1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1D98B-18C8-4621-9763-9642CEED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D53EB-3EEA-4947-8F48-5C531A4C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8E745-0EBE-4918-801B-9D19E6B9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118-14A1-4338-9B72-89B28FAFB382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7F0F2-7F8F-4434-8174-7B0FE0ED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90AA6-3627-4447-A96F-987A3C70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9A40-C3DC-4BAF-97D2-C59C4965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D2FB5-AA05-4610-A9A0-A73EB38E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68296-2609-4E74-A855-89870F25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6E20-3DB3-4F47-A952-06DF3AA9987B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D1906-DCCE-4153-8A80-8749959E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8B65B-B68A-4D23-B173-30261042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B7688-F226-46E6-82B2-4A4B9783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CF5A1-4D4D-47E2-8C1F-D7A8A1843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C89913-A265-40A6-A2E5-F41108835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8CA5E-3A33-4A4A-AB0E-83CCE500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3253-8255-4304-AEFD-CA40CCF354FD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E98CF-4C7A-4DDF-B28E-378DE19E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D108F7-2AF6-4B56-A953-4AD97D72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4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0AE68-6B87-458D-8AAF-E2A9AEEE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5A8F18-43E4-4820-8470-7858E293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D1D006-9C07-44B3-B79B-CAC296E17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AF9812-EE69-477B-8ED7-0546DEA88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8F8816-22FB-49B3-B317-DCDC4D041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877FF-8741-4186-BDEF-6D86916B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A9D-ACD7-4967-88AD-BCEF7191A02C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2CE790-EE57-4A1C-B98D-A597C25F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1CCAFC-BE67-436C-B826-379D555C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7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9E157-A21E-47E5-9567-522641BB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AAABC6-E470-4919-A953-709AA604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CF28-343B-4F58-B4B5-FD6C5D6D94EF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AB7954-8958-43EE-9F62-F742D6C4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A0484F-9F74-4386-A054-53A4CB56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4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9CB819-158C-4884-A02A-7B14E5CA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2CFD-01C0-41C3-9F83-EDDB3573C9B4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9830B5-CF89-4711-8F01-20A0E20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BD6A52-5165-45F7-A4FB-7CB51AEB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5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7D947-4600-4C6A-B2F7-B4310E4A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14FCB-EBB3-4568-AB6C-90EB03EB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A1CB1-4525-43E1-BB14-F61428BC9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7F3A6-864A-41E1-928D-67C28793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BA5-70EF-4E81-B3C5-2B02A4A03783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C47D1-8277-4FCF-BC06-E4E9A60C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D00B06-A192-4842-BDF6-189E9D93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3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1500E-2269-47A6-A249-6C7B3CD4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853291-5E43-4787-AE98-173FA6FC4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0CE88-E257-446E-91C9-61B932B6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17714F-0128-4526-BD6C-739BEA1F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6AE1-D0F3-4C3C-B131-37B473FE576D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28AFC-C73E-49EF-973A-A7394596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084CA-33A3-46AA-B5AD-C3BEB74F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1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7BC310-CD1E-4294-8B90-354C042D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5235A-6FD7-4FB5-A418-5A3C9349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78266-D291-4C63-A13F-1F6E1F20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63624-9E98-4922-A5EB-A6C08FD3C29D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39992-2229-471B-9467-CC7BA490A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BC416-1C6A-4B71-A225-3CE0EFD0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1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F7953-2F1B-447A-AA1A-15D062B5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4</a:t>
            </a:r>
            <a:br>
              <a:rPr lang="en-US" altLang="ko-KR" dirty="0"/>
            </a:br>
            <a:r>
              <a:rPr lang="en-US" altLang="ko-KR" dirty="0"/>
              <a:t>Word Embeddings and</a:t>
            </a:r>
            <a:br>
              <a:rPr lang="en-US" altLang="ko-KR" dirty="0"/>
            </a:br>
            <a:r>
              <a:rPr lang="en-US" altLang="ko-KR" dirty="0"/>
              <a:t>Recurrent NNs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5A06EA-14DE-44F6-BB8B-F5920985C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6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ADFE0-04D4-4ED9-B710-CF802D25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Overfitting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9A50F-B98D-4753-872B-FF965ABB6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</a:p>
          <a:p>
            <a:pPr lvl="1"/>
            <a:r>
              <a:rPr lang="en-US" altLang="ko-KR" dirty="0"/>
              <a:t>Early stopping</a:t>
            </a:r>
          </a:p>
          <a:p>
            <a:pPr lvl="1"/>
            <a:r>
              <a:rPr lang="en-US" altLang="ko-KR" dirty="0"/>
              <a:t>Dropout</a:t>
            </a:r>
          </a:p>
          <a:p>
            <a:pPr lvl="1"/>
            <a:r>
              <a:rPr lang="en-US" altLang="ko-KR" dirty="0"/>
              <a:t>L2 regularization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DBF09-4687-48B9-81C3-319581E9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3CE07D-8347-4B07-A168-04B2BB33E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62" y="2390042"/>
            <a:ext cx="69246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1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F6D4A-BA53-41DA-BA64-9D3A89C4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Recurrent Networks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152A1-A1C1-4EB1-9EAD-98A748B7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71C9E1-58BF-439F-83AF-CED4DAD1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0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E4AFC-A6F3-4E4A-9270-93EB58E8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Word Embeddings for Language Models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44CF93-86E8-4420-96BE-A94B89470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a word</a:t>
                </a:r>
              </a:p>
              <a:p>
                <a:r>
                  <a:rPr lang="en-US" altLang="ko-KR" dirty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E.g. 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Probability Model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We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live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small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World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We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live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We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We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live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dirty="0"/>
                  <a:t>Generally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sz="2000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44CF93-86E8-4420-96BE-A94B89470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5B44EC-86A7-4353-8A40-C1280DDD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2021DE-95BA-4C2B-83D9-F5C0B90ECE95}"/>
                  </a:ext>
                </a:extLst>
              </p:cNvPr>
              <p:cNvSpPr txBox="1"/>
              <p:nvPr/>
            </p:nvSpPr>
            <p:spPr>
              <a:xfrm>
                <a:off x="2312376" y="3238242"/>
                <a:ext cx="3876446" cy="72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1,6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(We live in a small world)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We,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live, …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2021DE-95BA-4C2B-83D9-F5C0B90EC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376" y="3238242"/>
                <a:ext cx="3876446" cy="721288"/>
              </a:xfrm>
              <a:prstGeom prst="rect">
                <a:avLst/>
              </a:prstGeom>
              <a:blipFill>
                <a:blip r:embed="rId3"/>
                <a:stretch>
                  <a:fillRect t="-5042" r="-943" b="-134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42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E074-1D22-483B-89D1-532D1541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F84F737-9634-451C-960E-BAED0E2448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Tokenization</a:t>
                </a:r>
              </a:p>
              <a:p>
                <a:pPr lvl="1"/>
                <a:r>
                  <a:rPr lang="en-US" altLang="ko-KR" dirty="0"/>
                  <a:t>Breaking the strings into a sequence of words</a:t>
                </a:r>
              </a:p>
              <a:p>
                <a:pPr lvl="1"/>
                <a:r>
                  <a:rPr lang="en-US" altLang="ko-KR" dirty="0"/>
                  <a:t>Vocabulary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Punctuation(final period .) is a word</a:t>
                </a:r>
              </a:p>
              <a:p>
                <a:pPr lvl="2"/>
                <a:r>
                  <a:rPr lang="en-US" altLang="ko-KR" dirty="0"/>
                  <a:t>*UNK* is unknown words</a:t>
                </a:r>
              </a:p>
              <a:p>
                <a:pPr lvl="3"/>
                <a:r>
                  <a:rPr lang="en-US" altLang="ko-KR" dirty="0"/>
                  <a:t>E.g. “132,423” in the sentence “The population of Providence is 132,423.”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F84F737-9634-451C-960E-BAED0E2448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30B316-1F4A-4BF5-B536-A9B20B41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06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DB97A-265E-4629-92B1-1606C10C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7BE4BF-F49C-4495-87C5-3898819FE3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Penn Treebank(PTB)</a:t>
                </a:r>
              </a:p>
              <a:p>
                <a:pPr lvl="1"/>
                <a:r>
                  <a:rPr lang="en-US" altLang="ko-KR" dirty="0"/>
                  <a:t>news articles from the Wall Street Journal.</a:t>
                </a:r>
              </a:p>
              <a:p>
                <a:pPr lvl="1"/>
                <a:r>
                  <a:rPr lang="en-US" altLang="ko-KR" dirty="0"/>
                  <a:t>Files</a:t>
                </a:r>
              </a:p>
              <a:p>
                <a:pPr lvl="2"/>
                <a:r>
                  <a:rPr lang="en-US" altLang="ko-KR" dirty="0"/>
                  <a:t>ptb.train.txt, ptb.test.txt, ptb.valid.txt</a:t>
                </a:r>
              </a:p>
              <a:p>
                <a:pPr lvl="1"/>
                <a:r>
                  <a:rPr lang="en-US" altLang="ko-KR" dirty="0"/>
                  <a:t>Train data</a:t>
                </a:r>
              </a:p>
              <a:p>
                <a:pPr lvl="2"/>
                <a:r>
                  <a:rPr lang="en-US" altLang="ko-KR" dirty="0"/>
                  <a:t>929589 words</a:t>
                </a:r>
              </a:p>
              <a:p>
                <a:pPr lvl="1"/>
                <a:r>
                  <a:rPr lang="en-US" altLang="ko-KR" dirty="0"/>
                  <a:t>Test data</a:t>
                </a:r>
              </a:p>
              <a:p>
                <a:pPr lvl="2"/>
                <a:r>
                  <a:rPr lang="en-US" altLang="ko-KR" dirty="0"/>
                  <a:t>82430 words</a:t>
                </a:r>
              </a:p>
              <a:p>
                <a:pPr lvl="1"/>
                <a:r>
                  <a:rPr lang="en-US" altLang="ko-KR" dirty="0"/>
                  <a:t>Vocabulary set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10000 words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7BE4BF-F49C-4495-87C5-3898819FE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A7A9F3-13CC-44E5-8B1B-83665F93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DBE31-F922-4C28-AFF9-FDF5564FE390}"/>
              </a:ext>
            </a:extLst>
          </p:cNvPr>
          <p:cNvSpPr txBox="1"/>
          <p:nvPr/>
        </p:nvSpPr>
        <p:spPr>
          <a:xfrm>
            <a:off x="7825156" y="2367819"/>
            <a:ext cx="4079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aer</a:t>
            </a:r>
            <a:r>
              <a:rPr lang="en-US" altLang="ko-KR" sz="2000" dirty="0"/>
              <a:t> banknote </a:t>
            </a:r>
            <a:r>
              <a:rPr lang="en-US" altLang="ko-KR" sz="2000" dirty="0" err="1"/>
              <a:t>berlitz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calloway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centrust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cluett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fromstein</a:t>
            </a:r>
            <a:r>
              <a:rPr lang="en-US" altLang="ko-KR" sz="2000" dirty="0"/>
              <a:t> gitano </a:t>
            </a:r>
            <a:r>
              <a:rPr lang="en-US" altLang="ko-KR" sz="2000" dirty="0" err="1"/>
              <a:t>guterman</a:t>
            </a:r>
            <a:r>
              <a:rPr lang="en-US" altLang="ko-KR" sz="2000" dirty="0"/>
              <a:t> hydro-</a:t>
            </a:r>
            <a:r>
              <a:rPr lang="en-US" altLang="ko-KR" sz="2000" dirty="0" err="1"/>
              <a:t>quebec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ipo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kia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memotec</a:t>
            </a:r>
            <a:r>
              <a:rPr lang="en-US" altLang="ko-KR" sz="2000" dirty="0"/>
              <a:t> mlx </a:t>
            </a:r>
            <a:r>
              <a:rPr lang="en-US" altLang="ko-KR" sz="2000" dirty="0" err="1"/>
              <a:t>nahb</a:t>
            </a:r>
            <a:r>
              <a:rPr lang="en-US" altLang="ko-KR" sz="2000" dirty="0"/>
              <a:t> punts rake regatta </a:t>
            </a:r>
            <a:r>
              <a:rPr lang="en-US" altLang="ko-KR" sz="2000" dirty="0" err="1"/>
              <a:t>rubens</a:t>
            </a:r>
            <a:r>
              <a:rPr lang="en-US" altLang="ko-KR" sz="2000" dirty="0"/>
              <a:t> sim snack-food </a:t>
            </a:r>
            <a:r>
              <a:rPr lang="en-US" altLang="ko-KR" sz="2000" dirty="0" err="1"/>
              <a:t>ssangyong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swapo</a:t>
            </a:r>
            <a:r>
              <a:rPr lang="en-US" altLang="ko-KR" sz="2000" dirty="0"/>
              <a:t> </a:t>
            </a:r>
            <a:r>
              <a:rPr lang="en-US" altLang="ko-KR" sz="2000" dirty="0" err="1"/>
              <a:t>wachter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 err="1"/>
              <a:t>pierre</a:t>
            </a:r>
            <a:r>
              <a:rPr lang="en-US" altLang="ko-KR" sz="2000" dirty="0"/>
              <a:t> &lt;</a:t>
            </a:r>
            <a:r>
              <a:rPr lang="en-US" altLang="ko-KR" sz="2000" dirty="0" err="1"/>
              <a:t>unk</a:t>
            </a:r>
            <a:r>
              <a:rPr lang="en-US" altLang="ko-KR" sz="2000" dirty="0"/>
              <a:t>&gt; N years old will join the board as a nonexecutive director </a:t>
            </a:r>
            <a:r>
              <a:rPr lang="en-US" altLang="ko-KR" sz="2000" dirty="0" err="1"/>
              <a:t>nov.</a:t>
            </a:r>
            <a:r>
              <a:rPr lang="en-US" altLang="ko-KR" sz="2000" dirty="0"/>
              <a:t> N </a:t>
            </a:r>
          </a:p>
          <a:p>
            <a:r>
              <a:rPr lang="en-US" altLang="ko-KR" sz="2000" dirty="0" err="1"/>
              <a:t>mr.</a:t>
            </a:r>
            <a:r>
              <a:rPr lang="en-US" altLang="ko-KR" sz="2000" dirty="0"/>
              <a:t> &lt;</a:t>
            </a:r>
            <a:r>
              <a:rPr lang="en-US" altLang="ko-KR" sz="2000" dirty="0" err="1"/>
              <a:t>unk</a:t>
            </a:r>
            <a:r>
              <a:rPr lang="en-US" altLang="ko-KR" sz="2000" dirty="0"/>
              <a:t>&gt; is chairman of &lt;</a:t>
            </a:r>
            <a:r>
              <a:rPr lang="en-US" altLang="ko-KR" sz="2000" dirty="0" err="1"/>
              <a:t>unk</a:t>
            </a:r>
            <a:r>
              <a:rPr lang="en-US" altLang="ko-KR" sz="2000" dirty="0"/>
              <a:t>&gt; </a:t>
            </a:r>
            <a:r>
              <a:rPr lang="en-US" altLang="ko-KR" sz="2000" dirty="0" err="1"/>
              <a:t>n.v.</a:t>
            </a:r>
            <a:r>
              <a:rPr lang="en-US" altLang="ko-KR" sz="2000" dirty="0"/>
              <a:t> the </a:t>
            </a:r>
            <a:r>
              <a:rPr lang="en-US" altLang="ko-KR" sz="2000" dirty="0" err="1"/>
              <a:t>dutch</a:t>
            </a:r>
            <a:r>
              <a:rPr lang="en-US" altLang="ko-KR" sz="2000" dirty="0"/>
              <a:t> publishing group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889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8E2EC-C0CF-4771-A869-6F961EE6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27B268-0120-4010-BB5A-D4C4ED028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Probability Model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Bigram model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dirty="0"/>
                  <a:t>Sentence padding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Put a imaginary word “STOP” at the beginning of every sentence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27B268-0120-4010-BB5A-D4C4ED028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CA3280-7EA8-437C-93E7-CB5524CC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0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C4758-DBDE-4E03-A0A3-1F130E0D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914451-9364-4B50-935E-6E1CF8601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Neural Network</a:t>
                </a:r>
              </a:p>
              <a:p>
                <a:pPr lvl="1"/>
                <a:r>
                  <a:rPr lang="en-US" altLang="ko-KR" dirty="0"/>
                  <a:t>Word embedding</a:t>
                </a:r>
              </a:p>
              <a:p>
                <a:pPr lvl="2"/>
                <a:r>
                  <a:rPr lang="en-US" altLang="ko-KR" dirty="0"/>
                  <a:t>word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index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one hot vector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ko-KR" dirty="0"/>
                  <a:t>-dimensional vector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endParaRPr lang="ko-KR" altLang="en-US" dirty="0"/>
              </a:p>
              <a:p>
                <a:pPr lvl="2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914451-9364-4B50-935E-6E1CF8601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9D7649-4243-416C-8122-AFF5B51F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9D6922E-E7C4-4DA7-87DD-B8BE797299C2}"/>
              </a:ext>
            </a:extLst>
          </p:cNvPr>
          <p:cNvGrpSpPr/>
          <p:nvPr/>
        </p:nvGrpSpPr>
        <p:grpSpPr>
          <a:xfrm>
            <a:off x="1435499" y="3429000"/>
            <a:ext cx="8807952" cy="2671980"/>
            <a:chOff x="837623" y="3625137"/>
            <a:chExt cx="8807952" cy="26719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64641C-7C71-476B-AB4F-E1752D79F2EF}"/>
                </a:ext>
              </a:extLst>
            </p:cNvPr>
            <p:cNvSpPr txBox="1"/>
            <p:nvPr/>
          </p:nvSpPr>
          <p:spPr>
            <a:xfrm>
              <a:off x="2233787" y="4410123"/>
              <a:ext cx="266420" cy="646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</a:t>
              </a:r>
            </a:p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D5E98B-429F-43CB-8C93-707F22220F9A}"/>
                </a:ext>
              </a:extLst>
            </p:cNvPr>
            <p:cNvSpPr txBox="1"/>
            <p:nvPr/>
          </p:nvSpPr>
          <p:spPr>
            <a:xfrm>
              <a:off x="3618369" y="3950970"/>
              <a:ext cx="402674" cy="15696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endParaRPr lang="en-US" altLang="ko-KR" sz="2400" b="0" i="0" dirty="0">
                <a:latin typeface="Cambria Math" panose="02040503050406030204" pitchFamily="18" charset="0"/>
              </a:endParaRPr>
            </a:p>
            <a:p>
              <a:endParaRPr lang="en-US" altLang="ko-KR" sz="2400" dirty="0">
                <a:latin typeface="Cambria Math" panose="02040503050406030204" pitchFamily="18" charset="0"/>
              </a:endParaRPr>
            </a:p>
            <a:p>
              <a:endParaRPr lang="en-US" altLang="ko-KR" sz="2400" b="0" i="0" dirty="0">
                <a:latin typeface="Cambria Math" panose="02040503050406030204" pitchFamily="18" charset="0"/>
              </a:endParaRPr>
            </a:p>
            <a:p>
              <a:r>
                <a:rPr lang="en-US" altLang="ko-KR" sz="2400" b="0" dirty="0"/>
                <a:t>  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EE9B259D-B254-49D6-A9F5-DAE869AF9F0E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2500207" y="4733289"/>
              <a:ext cx="1118162" cy="251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5F9261C-D303-4EF9-8470-8416F4B72C42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4021043" y="4735800"/>
              <a:ext cx="122871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2F9AED-3F27-462E-B668-B6111D97B016}"/>
                </a:ext>
              </a:extLst>
            </p:cNvPr>
            <p:cNvSpPr txBox="1"/>
            <p:nvPr/>
          </p:nvSpPr>
          <p:spPr>
            <a:xfrm>
              <a:off x="5256584" y="4135633"/>
              <a:ext cx="402674" cy="1200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altLang="ko-KR" sz="2400" b="0" i="0" dirty="0">
                <a:latin typeface="Cambria Math" panose="02040503050406030204" pitchFamily="18" charset="0"/>
              </a:endParaRPr>
            </a:p>
            <a:p>
              <a:r>
                <a:rPr lang="en-US" altLang="ko-KR" sz="2400" dirty="0"/>
                <a:t>  </a:t>
              </a:r>
            </a:p>
            <a:p>
              <a:endParaRPr lang="ko-KR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02CD51-AC82-4ADE-A681-30DC5B540752}"/>
                    </a:ext>
                  </a:extLst>
                </p:cNvPr>
                <p:cNvSpPr txBox="1"/>
                <p:nvPr/>
              </p:nvSpPr>
              <p:spPr>
                <a:xfrm>
                  <a:off x="6731179" y="4135635"/>
                  <a:ext cx="651140" cy="120032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endParaRPr lang="en-US" altLang="ko-KR" sz="2400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altLang="ko-KR" sz="2400" b="0" dirty="0"/>
                </a:p>
                <a:p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02CD51-AC82-4ADE-A681-30DC5B5407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179" y="4135635"/>
                  <a:ext cx="651140" cy="12003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81F0335-27EF-46A5-877B-547B5180D7DF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7382319" y="4735799"/>
              <a:ext cx="980253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4E6E2C-8B94-4F74-B35A-B1768A9D133D}"/>
                </a:ext>
              </a:extLst>
            </p:cNvPr>
            <p:cNvSpPr txBox="1"/>
            <p:nvPr/>
          </p:nvSpPr>
          <p:spPr>
            <a:xfrm>
              <a:off x="8369392" y="4135632"/>
              <a:ext cx="402674" cy="1200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altLang="ko-KR" sz="2400" b="0" i="0" dirty="0">
                <a:latin typeface="Cambria Math" panose="02040503050406030204" pitchFamily="18" charset="0"/>
              </a:endParaRPr>
            </a:p>
            <a:p>
              <a:r>
                <a:rPr lang="en-US" altLang="ko-KR" sz="2400" dirty="0"/>
                <a:t>  </a:t>
              </a:r>
            </a:p>
            <a:p>
              <a:endParaRPr lang="ko-KR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7C13DED-EF2A-4B8D-BC55-E30FBEBB3737}"/>
                    </a:ext>
                  </a:extLst>
                </p:cNvPr>
                <p:cNvSpPr txBox="1"/>
                <p:nvPr/>
              </p:nvSpPr>
              <p:spPr>
                <a:xfrm>
                  <a:off x="7338678" y="3625137"/>
                  <a:ext cx="117211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dirty="0" err="1">
                      <a:latin typeface="Consolas" panose="020B0609020204030204" pitchFamily="49" charset="0"/>
                    </a:rPr>
                    <a:t>softmax</a:t>
                  </a:r>
                  <a:endParaRPr lang="en-US" altLang="ko-KR" sz="2000" dirty="0">
                    <a:latin typeface="Consolas" panose="020B0609020204030204" pitchFamily="49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sz="20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7C13DED-EF2A-4B8D-BC55-E30FBEBB37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678" y="3625137"/>
                  <a:ext cx="1172117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5208" t="-5172" r="-46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D63E58C-F460-484F-BC7F-149C9E38B390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7924737" y="4333023"/>
              <a:ext cx="0" cy="3780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1EC0250-15FD-4AD7-B7E4-344052C93657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5659258" y="4735798"/>
              <a:ext cx="106088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68AE8CB-8E87-4434-ACF5-C3BDCAF3395C}"/>
                    </a:ext>
                  </a:extLst>
                </p:cNvPr>
                <p:cNvSpPr txBox="1"/>
                <p:nvPr/>
              </p:nvSpPr>
              <p:spPr>
                <a:xfrm>
                  <a:off x="837623" y="5175211"/>
                  <a:ext cx="1865319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dirty="0"/>
                    <a:t>Words</a:t>
                  </a:r>
                </a:p>
                <a:p>
                  <a:pPr algn="ctr"/>
                  <a:r>
                    <a:rPr lang="en-US" altLang="ko-KR" sz="2000" dirty="0" err="1"/>
                    <a:t>batch_size</a:t>
                  </a:r>
                  <a:r>
                    <a:rPr lang="en-US" altLang="ko-KR" sz="20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1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68AE8CB-8E87-4434-ACF5-C3BDCAF33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23" y="5175211"/>
                  <a:ext cx="1865319" cy="707886"/>
                </a:xfrm>
                <a:prstGeom prst="rect">
                  <a:avLst/>
                </a:prstGeom>
                <a:blipFill>
                  <a:blip r:embed="rId5"/>
                  <a:stretch>
                    <a:fillRect l="-2941" t="-5172" r="-2941" b="-146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8EA2802-5A4F-48CE-A120-5FEBDF3C1A09}"/>
                    </a:ext>
                  </a:extLst>
                </p:cNvPr>
                <p:cNvSpPr txBox="1"/>
                <p:nvPr/>
              </p:nvSpPr>
              <p:spPr>
                <a:xfrm>
                  <a:off x="2932379" y="5650786"/>
                  <a:ext cx="187570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One hot vectors</a:t>
                  </a:r>
                </a:p>
                <a:p>
                  <a:r>
                    <a:rPr lang="en-US" altLang="ko-KR" dirty="0" err="1"/>
                    <a:t>b</a:t>
                  </a:r>
                  <a:r>
                    <a:rPr lang="en-US" altLang="ko-KR" b="0" dirty="0" err="1"/>
                    <a:t>atch_size</a:t>
                  </a:r>
                  <a:r>
                    <a:rPr lang="en-US" altLang="ko-KR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8EA2802-5A4F-48CE-A120-5FEBDF3C1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379" y="5650786"/>
                  <a:ext cx="1875706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2597" t="-5660" r="-2273"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6244726-EB62-4FE2-ACDD-9C09ECC379D1}"/>
                    </a:ext>
                  </a:extLst>
                </p:cNvPr>
                <p:cNvSpPr txBox="1"/>
                <p:nvPr/>
              </p:nvSpPr>
              <p:spPr>
                <a:xfrm>
                  <a:off x="4811927" y="5387130"/>
                  <a:ext cx="165955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lang="en-US" altLang="ko-KR" dirty="0"/>
                    <a:t>-dim vectors</a:t>
                  </a:r>
                </a:p>
                <a:p>
                  <a:r>
                    <a:rPr lang="en-US" altLang="ko-KR" dirty="0" err="1"/>
                    <a:t>batch_size</a:t>
                  </a:r>
                  <a:r>
                    <a:rPr lang="en-US" altLang="ko-KR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6244726-EB62-4FE2-ACDD-9C09ECC379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27" y="5387130"/>
                  <a:ext cx="1659557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2930" t="-5660"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FF9BEC2-B105-42F5-9600-6AC81AFFF06B}"/>
                    </a:ext>
                  </a:extLst>
                </p:cNvPr>
                <p:cNvSpPr txBox="1"/>
                <p:nvPr/>
              </p:nvSpPr>
              <p:spPr>
                <a:xfrm>
                  <a:off x="7779871" y="5585824"/>
                  <a:ext cx="18657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Output vectors</a:t>
                  </a:r>
                </a:p>
                <a:p>
                  <a:r>
                    <a:rPr lang="en-US" altLang="ko-KR" dirty="0" err="1"/>
                    <a:t>b</a:t>
                  </a:r>
                  <a:r>
                    <a:rPr lang="en-US" altLang="ko-KR" b="0" dirty="0" err="1"/>
                    <a:t>atch_size</a:t>
                  </a:r>
                  <a:r>
                    <a:rPr lang="en-US" altLang="ko-KR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FF9BEC2-B105-42F5-9600-6AC81AFFF0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871" y="5585824"/>
                  <a:ext cx="1865704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2614" t="-4717"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8363612-8937-433F-B6D3-1E927729F89D}"/>
                    </a:ext>
                  </a:extLst>
                </p:cNvPr>
                <p:cNvSpPr txBox="1"/>
                <p:nvPr/>
              </p:nvSpPr>
              <p:spPr>
                <a:xfrm>
                  <a:off x="4278143" y="4215536"/>
                  <a:ext cx="58580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ko-KR" altLang="en-US" sz="2000" dirty="0">
                      <a:latin typeface="Consolas" panose="020B0609020204030204" pitchFamily="49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8363612-8937-433F-B6D3-1E927729F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143" y="4215536"/>
                  <a:ext cx="585801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5D94F3A-EC24-4DD3-85BB-CC12A7EFCF8B}"/>
                    </a:ext>
                  </a:extLst>
                </p:cNvPr>
                <p:cNvSpPr txBox="1"/>
                <p:nvPr/>
              </p:nvSpPr>
              <p:spPr>
                <a:xfrm>
                  <a:off x="5761659" y="4156301"/>
                  <a:ext cx="9083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ko-KR" altLang="en-US" sz="2000" dirty="0">
                      <a:latin typeface="Consolas" panose="020B0609020204030204" pitchFamily="49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5D94F3A-EC24-4DD3-85BB-CC12A7EFCF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659" y="4156301"/>
                  <a:ext cx="908327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306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7EEE9-7E8B-4828-B495-18B2A359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D95E90-3C88-48FF-BB3B-05F74E6C1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865685" cy="4351338"/>
              </a:xfrm>
            </p:spPr>
            <p:txBody>
              <a:bodyPr/>
              <a:lstStyle/>
              <a:p>
                <a:r>
                  <a:rPr lang="en-US" altLang="ko-KR" dirty="0"/>
                  <a:t>Words embedding</a:t>
                </a:r>
              </a:p>
              <a:p>
                <a:pPr lvl="1"/>
                <a:r>
                  <a:rPr lang="en-US" altLang="ko-KR" dirty="0"/>
                  <a:t>Cosine similarity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∥∥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Cosine of angle between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D95E90-3C88-48FF-BB3B-05F74E6C1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865685" cy="4351338"/>
              </a:xfrm>
              <a:blipFill>
                <a:blip r:embed="rId2"/>
                <a:stretch>
                  <a:fillRect l="-2839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28C78A-670D-4309-97CC-B7930CBD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7C9663-BC9D-4828-ABBE-0FE2FA1D0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46" y="2363857"/>
            <a:ext cx="6086475" cy="26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1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9E4BB-4FC0-4BBE-B006-B8B85C8E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Building Feed-Forward Language Models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A14098-F359-47CF-BC4B-DE994370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E0D0C-EB11-475B-94D9-44D76234B886}"/>
              </a:ext>
            </a:extLst>
          </p:cNvPr>
          <p:cNvSpPr txBox="1"/>
          <p:nvPr/>
        </p:nvSpPr>
        <p:spPr>
          <a:xfrm>
            <a:off x="958362" y="2189285"/>
            <a:ext cx="8669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inpt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tf.placeholder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(tf.int32, shape=[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batchSz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])</a:t>
            </a:r>
          </a:p>
          <a:p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answr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tf.placeholder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(tf.int32, shape=[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batchSz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])</a:t>
            </a:r>
          </a:p>
          <a:p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 = 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tf.Variable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tf.random_normal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([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vocabSz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embedSz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], 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stddev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0.1))</a:t>
            </a:r>
          </a:p>
          <a:p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embed = 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tf.nn.embedding_lookup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(E, 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inpt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A57CF-1FA0-4508-8B76-EF20F34D6F9F}"/>
              </a:ext>
            </a:extLst>
          </p:cNvPr>
          <p:cNvSpPr txBox="1"/>
          <p:nvPr/>
        </p:nvSpPr>
        <p:spPr>
          <a:xfrm>
            <a:off x="958362" y="4281854"/>
            <a:ext cx="10442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xEnt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tf.nn.sparse_softmax_cross_entropy_with_logits</a:t>
            </a:r>
            <a:r>
              <a:rPr lang="en-US" altLang="ko-KR" dirty="0">
                <a:latin typeface="Consolas" panose="020B0609020204030204" pitchFamily="49" charset="0"/>
              </a:rPr>
              <a:t>(logits=</a:t>
            </a:r>
            <a:r>
              <a:rPr lang="en-US" altLang="ko-KR" dirty="0" err="1">
                <a:latin typeface="Consolas" panose="020B0609020204030204" pitchFamily="49" charset="0"/>
              </a:rPr>
              <a:t>logits,labels</a:t>
            </a:r>
            <a:r>
              <a:rPr lang="en-US" altLang="ko-KR" dirty="0"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latin typeface="Consolas" panose="020B0609020204030204" pitchFamily="49" charset="0"/>
              </a:rPr>
              <a:t>answr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loss = </a:t>
            </a:r>
            <a:r>
              <a:rPr lang="en-US" altLang="ko-KR" dirty="0" err="1">
                <a:latin typeface="Consolas" panose="020B0609020204030204" pitchFamily="49" charset="0"/>
              </a:rPr>
              <a:t>tf.reduce_sum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xEnt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04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3748C-E088-4FF6-8770-16111E3E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Improving Feed-Forward Language Models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4FE54E-9EEB-4B44-A7F3-C57F7E9F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25452-6DC2-47A8-8C66-40A99025EFCF}"/>
              </a:ext>
            </a:extLst>
          </p:cNvPr>
          <p:cNvSpPr txBox="1"/>
          <p:nvPr/>
        </p:nvSpPr>
        <p:spPr>
          <a:xfrm>
            <a:off x="1538653" y="3326844"/>
            <a:ext cx="5883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Trigram model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embed2 = </a:t>
            </a:r>
            <a:r>
              <a:rPr lang="en-US" altLang="ko-KR" dirty="0" err="1">
                <a:latin typeface="Consolas" panose="020B0609020204030204" pitchFamily="49" charset="0"/>
              </a:rPr>
              <a:t>tf.nn.embedding_lookup</a:t>
            </a:r>
            <a:r>
              <a:rPr lang="en-US" altLang="ko-KR" dirty="0">
                <a:latin typeface="Consolas" panose="020B0609020204030204" pitchFamily="49" charset="0"/>
              </a:rPr>
              <a:t>(E, inpt2)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both = </a:t>
            </a:r>
            <a:r>
              <a:rPr lang="en-US" altLang="ko-KR" dirty="0" err="1">
                <a:latin typeface="Consolas" panose="020B0609020204030204" pitchFamily="49" charset="0"/>
              </a:rPr>
              <a:t>tf.concat</a:t>
            </a:r>
            <a:r>
              <a:rPr lang="en-US" altLang="ko-KR" dirty="0">
                <a:latin typeface="Consolas" panose="020B0609020204030204" pitchFamily="49" charset="0"/>
              </a:rPr>
              <a:t>([embed,embed2],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73EDE-FE34-4EA0-A107-45CD02844695}"/>
              </a:ext>
            </a:extLst>
          </p:cNvPr>
          <p:cNvSpPr txBox="1"/>
          <p:nvPr/>
        </p:nvSpPr>
        <p:spPr>
          <a:xfrm>
            <a:off x="1538653" y="2324100"/>
            <a:ext cx="17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Adding layer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86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496</Words>
  <Application>Microsoft Office PowerPoint</Application>
  <PresentationFormat>와이드스크린</PresentationFormat>
  <Paragraphs>94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Cambria Math</vt:lpstr>
      <vt:lpstr>Consolas</vt:lpstr>
      <vt:lpstr>Microsoft Sans Serif</vt:lpstr>
      <vt:lpstr>Office 테마</vt:lpstr>
      <vt:lpstr>Chapter 4 Word Embeddings and Recurrent NNs</vt:lpstr>
      <vt:lpstr>4.1 Word Embeddings for Language Models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4.2 Building Feed-Forward Language Models</vt:lpstr>
      <vt:lpstr>4.3 Improving Feed-Forward Language Models</vt:lpstr>
      <vt:lpstr>4.4 Overfitting</vt:lpstr>
      <vt:lpstr>4.5 Recurrent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Feed-Forward Neural Nets</dc:title>
  <dc:creator>kpark</dc:creator>
  <cp:lastModifiedBy>kpark</cp:lastModifiedBy>
  <cp:revision>76</cp:revision>
  <dcterms:created xsi:type="dcterms:W3CDTF">2021-03-09T05:48:02Z</dcterms:created>
  <dcterms:modified xsi:type="dcterms:W3CDTF">2021-04-08T05:26:09Z</dcterms:modified>
</cp:coreProperties>
</file>