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Belief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3BF9-ADA7-4D28-934B-4D04157D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Benefits of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C6FDC-34F1-46DC-9450-1C288D0B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Belief network is a way to depict the independence of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7878F-CFD3-4DAF-B4AA-FB99DEE1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1E0B-7ACD-483B-9E30-C7467EC7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00259-7590-4FA3-AC31-C62E8649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3.1.1 Modelling independencies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3ADCB-0C7F-4441-9CD3-4C2A5161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2903B-42E7-440A-936C-A363D16457D7}"/>
              </a:ext>
            </a:extLst>
          </p:cNvPr>
          <p:cNvSpPr txBox="1"/>
          <p:nvPr/>
        </p:nvSpPr>
        <p:spPr>
          <a:xfrm>
            <a:off x="1354016" y="2721114"/>
            <a:ext cx="859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One morning Tracey leaves her house and </a:t>
            </a:r>
            <a:r>
              <a:rPr lang="en-US" altLang="ko-KR" sz="2000" dirty="0" err="1"/>
              <a:t>realises</a:t>
            </a:r>
            <a:r>
              <a:rPr lang="en-US" altLang="ko-KR" sz="2000" dirty="0"/>
              <a:t> that her grass is wet.</a:t>
            </a:r>
          </a:p>
          <a:p>
            <a:r>
              <a:rPr lang="en-US" altLang="ko-KR" sz="2000" dirty="0"/>
              <a:t>Is it due to overnight rain?</a:t>
            </a:r>
          </a:p>
          <a:p>
            <a:r>
              <a:rPr lang="en-US" altLang="ko-KR" sz="2000" dirty="0"/>
              <a:t>Or did she forget to turn off the sprinkler last night?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7FF7-B578-4976-9AE4-A5925D2F94EB}"/>
              </a:ext>
            </a:extLst>
          </p:cNvPr>
          <p:cNvSpPr txBox="1"/>
          <p:nvPr/>
        </p:nvSpPr>
        <p:spPr>
          <a:xfrm>
            <a:off x="1354016" y="4482713"/>
            <a:ext cx="745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 notices that the grass of her </a:t>
            </a:r>
            <a:r>
              <a:rPr lang="en-US" altLang="ko-KR" sz="2000" dirty="0" err="1"/>
              <a:t>neighbour</a:t>
            </a:r>
            <a:r>
              <a:rPr lang="en-US" altLang="ko-KR" sz="2000" dirty="0"/>
              <a:t>, Jack, is also wet.</a:t>
            </a:r>
          </a:p>
          <a:p>
            <a:r>
              <a:rPr lang="en-US" altLang="ko-KR" sz="2000" dirty="0"/>
              <a:t>And she concludes that it has probably been raining.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D287-C638-40A1-A15D-7F89BA6D98E7}"/>
                  </a:ext>
                </a:extLst>
              </p:cNvPr>
              <p:cNvSpPr txBox="1"/>
              <p:nvPr/>
            </p:nvSpPr>
            <p:spPr>
              <a:xfrm>
                <a:off x="8805671" y="4772822"/>
                <a:ext cx="30597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rain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sprinkler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Jack’s grass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Tracey’s grass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D287-C638-40A1-A15D-7F89BA6D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671" y="4772822"/>
                <a:ext cx="3059748" cy="1323439"/>
              </a:xfrm>
              <a:prstGeom prst="rect">
                <a:avLst/>
              </a:prstGeom>
              <a:blipFill>
                <a:blip r:embed="rId2"/>
                <a:stretch>
                  <a:fillRect l="-598" t="-2765" r="-139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78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FCE9-9CDF-461F-92B0-3F766A5A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BD6C5-1523-4879-89DF-C17DF4A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5E099B-ED3C-4DBF-AB6F-D2DB329396BC}"/>
                  </a:ext>
                </a:extLst>
              </p:cNvPr>
              <p:cNvSpPr txBox="1"/>
              <p:nvPr/>
            </p:nvSpPr>
            <p:spPr>
              <a:xfrm>
                <a:off x="8161231" y="2893179"/>
                <a:ext cx="30597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rain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sprinkler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Jack’s grass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Tracey’s grass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5E099B-ED3C-4DBF-AB6F-D2DB3293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231" y="2893179"/>
                <a:ext cx="3059748" cy="1323439"/>
              </a:xfrm>
              <a:prstGeom prst="rect">
                <a:avLst/>
              </a:prstGeom>
              <a:blipFill>
                <a:blip r:embed="rId2"/>
                <a:stretch>
                  <a:fillRect l="-797" t="-2765" r="-1195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80E4B1-15FB-4EDC-A312-31223B1D9E90}"/>
                  </a:ext>
                </a:extLst>
              </p:cNvPr>
              <p:cNvSpPr txBox="1"/>
              <p:nvPr/>
            </p:nvSpPr>
            <p:spPr>
              <a:xfrm>
                <a:off x="1653909" y="2385347"/>
                <a:ext cx="525701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80E4B1-15FB-4EDC-A312-31223B1D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09" y="2385347"/>
                <a:ext cx="5257017" cy="1015663"/>
              </a:xfrm>
              <a:prstGeom prst="rect">
                <a:avLst/>
              </a:prstGeom>
              <a:blipFill>
                <a:blip r:embed="rId3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36813-C049-4E0E-B8FC-CFEF23F45BA0}"/>
                  </a:ext>
                </a:extLst>
              </p:cNvPr>
              <p:cNvSpPr txBox="1"/>
              <p:nvPr/>
            </p:nvSpPr>
            <p:spPr>
              <a:xfrm>
                <a:off x="1995854" y="4007597"/>
                <a:ext cx="4624792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- 2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  <a:endParaRPr lang="ko-KR" altLang="en-US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- 1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 is needed</a:t>
                </a:r>
              </a:p>
              <a:p>
                <a:r>
                  <a:rPr lang="en-US" altLang="ko-KR" sz="2000" dirty="0"/>
                  <a:t>Total – 15 values are needs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36813-C049-4E0E-B8FC-CFEF23F45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54" y="4007597"/>
                <a:ext cx="4624792" cy="1631216"/>
              </a:xfrm>
              <a:prstGeom prst="rect">
                <a:avLst/>
              </a:prstGeom>
              <a:blipFill>
                <a:blip r:embed="rId4"/>
                <a:stretch>
                  <a:fillRect l="-1318" t="-1866" r="-264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2CCD-192C-4F15-9982-314E42F1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A6F35-3AF6-4D83-A107-3BB913D66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Conditional independence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Tracey’s grass is wet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Depends on rain and her sprinkler.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Does not depend on Jack’s grass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Jack’s grass is wet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Depends on raining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rain is not influenced by the sprinkler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pt-BR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A6F35-3AF6-4D83-A107-3BB913D66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9E744-E4F1-4792-BD39-F0E5780B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A418-FDB2-4603-8E9C-7C32D6CEABD6}"/>
                  </a:ext>
                </a:extLst>
              </p:cNvPr>
              <p:cNvSpPr txBox="1"/>
              <p:nvPr/>
            </p:nvSpPr>
            <p:spPr>
              <a:xfrm>
                <a:off x="7184271" y="2132066"/>
                <a:ext cx="525701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A418-FDB2-4603-8E9C-7C32D6CE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71" y="2132066"/>
                <a:ext cx="5257017" cy="1015663"/>
              </a:xfrm>
              <a:prstGeom prst="rect">
                <a:avLst/>
              </a:prstGeom>
              <a:blipFill>
                <a:blip r:embed="rId3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BD853-D43E-422A-927D-5A0F287C3E8C}"/>
                  </a:ext>
                </a:extLst>
              </p:cNvPr>
              <p:cNvSpPr txBox="1"/>
              <p:nvPr/>
            </p:nvSpPr>
            <p:spPr>
              <a:xfrm>
                <a:off x="7406537" y="5416062"/>
                <a:ext cx="4683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BD853-D43E-422A-927D-5A0F287C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37" y="5416062"/>
                <a:ext cx="4683911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67AD0-C140-4F58-B863-8E6D2AED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A6CC4-45AC-4AAB-A1E8-3CDCEC56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9FB6-968C-4A9C-84D4-066213B96270}"/>
                  </a:ext>
                </a:extLst>
              </p:cNvPr>
              <p:cNvSpPr txBox="1"/>
              <p:nvPr/>
            </p:nvSpPr>
            <p:spPr>
              <a:xfrm>
                <a:off x="1418975" y="2057400"/>
                <a:ext cx="4683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9FB6-968C-4A9C-84D4-066213B9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75" y="2057400"/>
                <a:ext cx="4683911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4DB7D-6882-473E-A9D4-FCA99DEA171B}"/>
                  </a:ext>
                </a:extLst>
              </p:cNvPr>
              <p:cNvSpPr txBox="1"/>
              <p:nvPr/>
            </p:nvSpPr>
            <p:spPr>
              <a:xfrm>
                <a:off x="1571067" y="2793444"/>
                <a:ext cx="43634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4+2+1+1=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sz="2000" dirty="0"/>
                  <a:t> values are needed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4DB7D-6882-473E-A9D4-FCA99DEA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67" y="2793444"/>
                <a:ext cx="4363439" cy="400110"/>
              </a:xfrm>
              <a:prstGeom prst="rect">
                <a:avLst/>
              </a:prstGeom>
              <a:blipFill>
                <a:blip r:embed="rId3"/>
                <a:stretch>
                  <a:fillRect t="-7576" r="-27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94F91B-BBF5-4AF4-ACAE-D32A1AC867CE}"/>
              </a:ext>
            </a:extLst>
          </p:cNvPr>
          <p:cNvGrpSpPr/>
          <p:nvPr/>
        </p:nvGrpSpPr>
        <p:grpSpPr>
          <a:xfrm>
            <a:off x="5477596" y="3864843"/>
            <a:ext cx="3839897" cy="2179974"/>
            <a:chOff x="5477596" y="3864843"/>
            <a:chExt cx="3839897" cy="21799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3C9194-AAE4-4F98-85E9-3A73287C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6570" y="3864843"/>
              <a:ext cx="2472104" cy="13176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2EE8A0-E978-4E7C-ABD8-67CEA81ECDCF}"/>
                </a:ext>
              </a:extLst>
            </p:cNvPr>
            <p:cNvSpPr txBox="1"/>
            <p:nvPr/>
          </p:nvSpPr>
          <p:spPr>
            <a:xfrm>
              <a:off x="5477596" y="5336931"/>
              <a:ext cx="38398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Belief network structure for the</a:t>
              </a:r>
            </a:p>
            <a:p>
              <a:r>
                <a:rPr lang="en-US" altLang="ko-KR" sz="2000" dirty="0"/>
                <a:t>‘wet grass’ example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2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0E76A-900D-417F-BCD8-8F08FE0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621D4B-6919-418D-B778-3CAA4B7A4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conditional probability table(CPT)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0.2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1) = 0.1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0) = 0.2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1,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1) = 1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1) = 0.9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0) = 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621D4B-6919-418D-B778-3CAA4B7A4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AC10C-50F2-4EE9-9977-6056BAAE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95E8D-ACDD-416F-A10E-C2D487EF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91FFE-2424-42C5-A4D7-171273CA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98" y="1160463"/>
            <a:ext cx="8643938" cy="2678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E60FD-EAE5-43CB-ABC3-7167300A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98" y="4066381"/>
            <a:ext cx="7167563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509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Chapter 3 Belief Networks</vt:lpstr>
      <vt:lpstr>3.1 The Benefits of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39</cp:revision>
  <dcterms:created xsi:type="dcterms:W3CDTF">2021-03-10T10:42:40Z</dcterms:created>
  <dcterms:modified xsi:type="dcterms:W3CDTF">2021-03-18T09:14:14Z</dcterms:modified>
</cp:coreProperties>
</file>