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71" r:id="rId6"/>
    <p:sldId id="263" r:id="rId7"/>
    <p:sldId id="261" r:id="rId8"/>
    <p:sldId id="262" r:id="rId9"/>
    <p:sldId id="265" r:id="rId10"/>
    <p:sldId id="264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ectation%E2%80%93maximization_algorithm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11</a:t>
            </a:r>
            <a:br>
              <a:rPr lang="en-US" altLang="ko-KR" dirty="0"/>
            </a:br>
            <a:r>
              <a:rPr lang="en-US" altLang="ko-KR" dirty="0"/>
              <a:t>Learning with Hidden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/>
              <p:nvPr/>
            </p:nvSpPr>
            <p:spPr>
              <a:xfrm>
                <a:off x="838201" y="344178"/>
                <a:ext cx="10515599" cy="498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EM approach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=1,2</m:t>
                          </m:r>
                        </m:sub>
                        <m:sup/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=1,2</m:t>
                          </m:r>
                        </m:sub>
                        <m:sup/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2.75−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E-step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=2.75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=2.75|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2.75−2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2.75−2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2.75−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ko-KR" sz="2000" i="1" dirty="0"/>
              </a:p>
              <a:p>
                <a:r>
                  <a:rPr lang="en-US" altLang="ko-KR" sz="2000" dirty="0"/>
                  <a:t>    M-step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2.75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44178"/>
                <a:ext cx="10515599" cy="4984250"/>
              </a:xfrm>
              <a:prstGeom prst="rect">
                <a:avLst/>
              </a:prstGeom>
              <a:blipFill>
                <a:blip r:embed="rId2"/>
                <a:stretch>
                  <a:fillRect l="-638" t="-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A9A83F-1059-4A49-A15F-0DC76A099FDD}"/>
                  </a:ext>
                </a:extLst>
              </p:cNvPr>
              <p:cNvSpPr txBox="1"/>
              <p:nvPr/>
            </p:nvSpPr>
            <p:spPr>
              <a:xfrm>
                <a:off x="8264770" y="4542700"/>
                <a:ext cx="3229089" cy="7857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=1,2</m:t>
                          </m:r>
                        </m:sub>
                        <m:sup/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2.75−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A9A83F-1059-4A49-A15F-0DC76A09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70" y="4542700"/>
                <a:ext cx="3229089" cy="785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344D30C-FF19-42D9-99E1-7362B0E391AF}"/>
              </a:ext>
            </a:extLst>
          </p:cNvPr>
          <p:cNvSpPr/>
          <p:nvPr/>
        </p:nvSpPr>
        <p:spPr>
          <a:xfrm rot="10800000">
            <a:off x="7385538" y="4853354"/>
            <a:ext cx="720970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9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B46AA4-675D-4B9D-B064-D026FDE5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39" y="1182543"/>
            <a:ext cx="3057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4E1CA-5313-4C2D-8FEF-B12E6B3B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/>
              <p:nvPr/>
            </p:nvSpPr>
            <p:spPr>
              <a:xfrm>
                <a:off x="838199" y="1825624"/>
                <a:ext cx="10515599" cy="407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Example 11.3</a:t>
                </a:r>
              </a:p>
              <a:p>
                <a:r>
                  <a:rPr lang="en-US" altLang="ko-KR" sz="2000" dirty="0"/>
                  <a:t>    Model</a:t>
                </a:r>
              </a:p>
              <a:p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l-GR" altLang="ko-KR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Let</a:t>
                </a:r>
              </a:p>
              <a:p>
                <a:r>
                  <a:rPr lang="en-US" altLang="ko-KR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Data</a:t>
                </a:r>
              </a:p>
              <a:p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=(1,1)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1,?</m:t>
                        </m:r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?,2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Aim</a:t>
                </a:r>
              </a:p>
              <a:p>
                <a:r>
                  <a:rPr lang="en-US" altLang="ko-KR" sz="2000" dirty="0"/>
                  <a:t>		learn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EM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515599" cy="4075346"/>
              </a:xfrm>
              <a:prstGeom prst="rect">
                <a:avLst/>
              </a:prstGeom>
              <a:blipFill>
                <a:blip r:embed="rId2"/>
                <a:stretch>
                  <a:fillRect l="-580" t="-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9733D8-0633-4090-A008-94F2D9AD1A1C}"/>
              </a:ext>
            </a:extLst>
          </p:cNvPr>
          <p:cNvSpPr txBox="1"/>
          <p:nvPr/>
        </p:nvSpPr>
        <p:spPr>
          <a:xfrm>
            <a:off x="5717309" y="6035906"/>
            <a:ext cx="989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B6E19A-9DBD-4538-979C-55DD2FF8F55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27999" y="5758814"/>
            <a:ext cx="989310" cy="46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CBDFF2-04C2-45B1-BF66-697F1CF52D89}"/>
              </a:ext>
            </a:extLst>
          </p:cNvPr>
          <p:cNvSpPr txBox="1"/>
          <p:nvPr/>
        </p:nvSpPr>
        <p:spPr>
          <a:xfrm>
            <a:off x="8483600" y="5915895"/>
            <a:ext cx="989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energy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269FF0-FDF3-474B-8568-7DBAC48688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32436" y="5675687"/>
            <a:ext cx="651164" cy="424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8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/>
              <p:nvPr/>
            </p:nvSpPr>
            <p:spPr>
              <a:xfrm>
                <a:off x="838200" y="365125"/>
                <a:ext cx="10515599" cy="4856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    E-step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M-step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=1,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=2</m:t>
                                      </m:r>
                                    </m:e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=1,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2000" dirty="0"/>
                  <a:t>      Lagrange multiplier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̃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:r>
                  <a:rPr lang="en-US" altLang="ko-KR" sz="2000" dirty="0"/>
                  <a:t>      solution</a:t>
                </a:r>
              </a:p>
              <a:p>
                <a:pPr/>
                <a:r>
                  <a:rPr lang="en-US" altLang="ko-KR" sz="1900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∝1+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p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altLang="ko-KR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900" dirty="0"/>
              </a:p>
              <a:p>
                <a:pPr/>
                <a:r>
                  <a:rPr lang="en-US" altLang="ko-KR" sz="1900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900" dirty="0"/>
                  <a:t>,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sSub>
                          <m:sSub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sSup>
                          <m:sSup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9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599" cy="4856009"/>
              </a:xfrm>
              <a:prstGeom prst="rect">
                <a:avLst/>
              </a:prstGeom>
              <a:blipFill>
                <a:blip r:embed="rId2"/>
                <a:stretch>
                  <a:fillRect t="-754" b="-1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4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BC029-4BE1-490F-842A-01911CD3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11.1 Hidden Variables and Missing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11C8-B518-4F17-9874-6EE04C8A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Observational variables</a:t>
            </a:r>
          </a:p>
          <a:p>
            <a:pPr lvl="1"/>
            <a:r>
              <a:rPr lang="en-US" altLang="ko-KR" dirty="0"/>
              <a:t>Visible - those for which we actually know the state</a:t>
            </a:r>
          </a:p>
          <a:p>
            <a:pPr lvl="1"/>
            <a:r>
              <a:rPr lang="en-US" altLang="ko-KR" dirty="0"/>
              <a:t>Missing – those whose states are missing for a particular datapoint</a:t>
            </a:r>
          </a:p>
          <a:p>
            <a:pPr lvl="1"/>
            <a:r>
              <a:rPr lang="en-US" altLang="ko-KR" dirty="0"/>
              <a:t>Hidden(latent)</a:t>
            </a:r>
            <a:r>
              <a:rPr lang="ko-KR" altLang="en-US" dirty="0"/>
              <a:t> </a:t>
            </a:r>
            <a:r>
              <a:rPr lang="en-US" altLang="ko-KR" dirty="0"/>
              <a:t>- not all variables in the model are observed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FB3-87A1-402D-8790-2925B8D2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4E1CA-5313-4C2D-8FEF-B12E6B3B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Expectation </a:t>
            </a:r>
            <a:r>
              <a:rPr lang="en-US" altLang="ko-KR" dirty="0" err="1"/>
              <a:t>Maximisation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B5A74-E11D-48F2-B052-E3AD00EC369C}"/>
              </a:ext>
            </a:extLst>
          </p:cNvPr>
          <p:cNvSpPr txBox="1"/>
          <p:nvPr/>
        </p:nvSpPr>
        <p:spPr>
          <a:xfrm>
            <a:off x="838199" y="1825624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11.2.1 Variational EM</a:t>
            </a:r>
          </a:p>
          <a:p>
            <a:r>
              <a:rPr lang="en-US" altLang="ko-KR" sz="2000" dirty="0"/>
              <a:t>    individual parameter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D3FD80-201C-4DD8-851D-8C54D68B8CAC}"/>
                  </a:ext>
                </a:extLst>
              </p:cNvPr>
              <p:cNvSpPr txBox="1"/>
              <p:nvPr/>
            </p:nvSpPr>
            <p:spPr>
              <a:xfrm>
                <a:off x="838199" y="2927490"/>
                <a:ext cx="1051559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Consider a single variable pair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2000" dirty="0"/>
                  <a:t> - visible variable</a:t>
                </a:r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 - hidden variable</a:t>
                </a:r>
              </a:p>
              <a:p>
                <a:r>
                  <a:rPr lang="en-US" altLang="ko-KR" sz="2000" dirty="0"/>
                  <a:t>Model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 err="1"/>
                  <a:t>Maximising</a:t>
                </a:r>
                <a:r>
                  <a:rPr lang="en-US" altLang="ko-KR" sz="2000" dirty="0"/>
                  <a:t> the marginal likelihood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for observed data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D3FD80-201C-4DD8-851D-8C54D68B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27490"/>
                <a:ext cx="10515599" cy="1631216"/>
              </a:xfrm>
              <a:prstGeom prst="rect">
                <a:avLst/>
              </a:prstGeom>
              <a:blipFill>
                <a:blip r:embed="rId2"/>
                <a:stretch>
                  <a:fillRect l="-580" t="-1866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9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/>
              <p:nvPr/>
            </p:nvSpPr>
            <p:spPr>
              <a:xfrm>
                <a:off x="838200" y="365125"/>
                <a:ext cx="10515599" cy="5914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Variational distribution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Parametric model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 err="1"/>
                  <a:t>Kullback-Leibler</a:t>
                </a:r>
                <a:r>
                  <a:rPr lang="en-US" altLang="ko-KR" sz="2000" dirty="0"/>
                  <a:t> divergence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l-GR" altLang="ko-KR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l-GR" altLang="ko-KR" sz="2000" i="1" dirty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l-GR" altLang="ko-KR" sz="2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 dirty="0" err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l-GR" altLang="ko-KR" sz="2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l-GR" altLang="ko-KR" sz="2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Log likelihood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≥−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dirty="0" err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l-GR" altLang="ko-KR" sz="2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ko-KR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i="1" dirty="0" err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≥−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EM(expectation maximization)</a:t>
                </a:r>
              </a:p>
              <a:p>
                <a:r>
                  <a:rPr lang="en-US" altLang="ko-KR" sz="2000" dirty="0"/>
                  <a:t>    Find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that </a:t>
                </a:r>
                <a:r>
                  <a:rPr lang="en-US" altLang="ko-KR" sz="2000" dirty="0" err="1"/>
                  <a:t>maximises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Repeat</a:t>
                </a:r>
              </a:p>
              <a:p>
                <a:r>
                  <a:rPr lang="en-US" altLang="ko-KR" sz="2000" dirty="0"/>
                  <a:t>        </a:t>
                </a:r>
                <a:r>
                  <a:rPr lang="en-US" altLang="ko-KR" sz="2000" b="1" dirty="0"/>
                  <a:t>E-step</a:t>
                </a:r>
                <a:r>
                  <a:rPr lang="en-US" altLang="ko-KR" sz="2000" dirty="0"/>
                  <a:t> - for fixed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 find the distributions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000" dirty="0"/>
                  <a:t> that </a:t>
                </a:r>
                <a:r>
                  <a:rPr lang="en-US" altLang="ko-KR" sz="2000" dirty="0" err="1"/>
                  <a:t>maximise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 </a:t>
                </a:r>
                <a:r>
                  <a:rPr lang="en-US" altLang="ko-KR" sz="2000" b="1" dirty="0"/>
                  <a:t>M-step</a:t>
                </a:r>
                <a:r>
                  <a:rPr lang="en-US" altLang="ko-KR" sz="2000" dirty="0"/>
                  <a:t> – for fixed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000" dirty="0"/>
                  <a:t>, find the distributions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that </a:t>
                </a:r>
                <a:r>
                  <a:rPr lang="en-US" altLang="ko-KR" sz="2000" dirty="0" err="1"/>
                  <a:t>maximise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The </a:t>
                </a:r>
                <a:r>
                  <a:rPr lang="en-US" altLang="ko-KR" sz="2000" dirty="0" err="1"/>
                  <a:t>maximised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is equal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599" cy="5914504"/>
              </a:xfrm>
              <a:prstGeom prst="rect">
                <a:avLst/>
              </a:prstGeom>
              <a:blipFill>
                <a:blip r:embed="rId2"/>
                <a:stretch>
                  <a:fillRect l="-638" t="-619" b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2582-2249-4BE3-B0E9-3FC5A36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088CF-8949-4617-A3B2-19D51244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40F59-DA55-401E-AA10-57FEF195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DF397-509B-4655-9395-5AA45A58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248694"/>
            <a:ext cx="9858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1468-A60F-4D63-8EC3-FAA9AC0E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255A4-65F2-47AF-B9F6-8769BAE5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https://upload.wikimedia.org/wikipedia/commons/a/a7/Em_old_faithful.gif">
            <a:extLst>
              <a:ext uri="{FF2B5EF4-FFF2-40B4-BE49-F238E27FC236}">
                <a16:creationId xmlns:a16="http://schemas.microsoft.com/office/drawing/2014/main" id="{32E1F1B5-F589-4BC9-89CD-09D16BD643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38DAD4-B22C-4254-9EB9-E96773CBA27F}"/>
                  </a:ext>
                </a:extLst>
              </p:cNvPr>
              <p:cNvSpPr txBox="1"/>
              <p:nvPr/>
            </p:nvSpPr>
            <p:spPr>
              <a:xfrm>
                <a:off x="2030402" y="1825625"/>
                <a:ext cx="9145004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hlinkClick r:id="rId3"/>
                  </a:rPr>
                  <a:t>https://en.wikipedia.org/wiki/Expectation%E2%80%93maximization_algorithm</a:t>
                </a:r>
                <a:endParaRPr lang="en-US" altLang="ko-KR" sz="2000" dirty="0"/>
              </a:p>
              <a:p>
                <a:r>
                  <a:rPr lang="en-US" altLang="ko-KR" sz="2000" dirty="0"/>
                  <a:t>    Find two gaussian distribution </a:t>
                </a:r>
              </a:p>
              <a:p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from observations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38DAD4-B22C-4254-9EB9-E96773CB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02" y="1825625"/>
                <a:ext cx="9145004" cy="1323439"/>
              </a:xfrm>
              <a:prstGeom prst="rect">
                <a:avLst/>
              </a:prstGeom>
              <a:blipFill>
                <a:blip r:embed="rId4"/>
                <a:stretch>
                  <a:fillRect l="-599" t="-1818" b="-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7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4E1CA-5313-4C2D-8FEF-B12E6B3B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/>
              <p:nvPr/>
            </p:nvSpPr>
            <p:spPr>
              <a:xfrm>
                <a:off x="838199" y="1825624"/>
                <a:ext cx="10515599" cy="398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11.2.2 Classical EM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E-step - for fixed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 find the distributions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000" dirty="0"/>
                  <a:t> that </a:t>
                </a:r>
                <a:r>
                  <a:rPr lang="en-US" altLang="ko-KR" sz="2000" dirty="0" err="1"/>
                  <a:t>maximise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        optimal solution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M-step – for fixed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000" dirty="0"/>
                  <a:t>, find the distributions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that </a:t>
                </a:r>
                <a:r>
                  <a:rPr lang="en-US" altLang="ko-KR" sz="2000" dirty="0" err="1"/>
                  <a:t>maximise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             i.e. </a:t>
                </a:r>
                <a:r>
                  <a:rPr lang="en-US" altLang="ko-KR" sz="2000" dirty="0" err="1"/>
                  <a:t>maximise</a:t>
                </a:r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515599" cy="3988784"/>
              </a:xfrm>
              <a:prstGeom prst="rect">
                <a:avLst/>
              </a:prstGeom>
              <a:blipFill>
                <a:blip r:embed="rId2"/>
                <a:stretch>
                  <a:fillRect l="-580"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7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4E1CA-5313-4C2D-8FEF-B12E6B3B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/>
              <p:nvPr/>
            </p:nvSpPr>
            <p:spPr>
              <a:xfrm>
                <a:off x="838199" y="1825624"/>
                <a:ext cx="10515599" cy="380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Example 11.2 (EM for a one-parameter model)</a:t>
                </a:r>
              </a:p>
              <a:p>
                <a:r>
                  <a:rPr lang="en-US" altLang="ko-KR" sz="2000" dirty="0"/>
                  <a:t>    visible variable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hidden variable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 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l-GR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l-GR" altLang="ko-KR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altLang="ko-KR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observation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goal – to find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that </a:t>
                </a:r>
                <a:r>
                  <a:rPr lang="en-US" altLang="ko-KR" sz="2000" dirty="0" err="1"/>
                  <a:t>maximises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=2.75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ko-KR" altLang="en-US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515599" cy="3805850"/>
              </a:xfrm>
              <a:prstGeom prst="rect">
                <a:avLst/>
              </a:prstGeom>
              <a:blipFill>
                <a:blip r:embed="rId2"/>
                <a:stretch>
                  <a:fillRect l="-580" t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6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4E1CA-5313-4C2D-8FEF-B12E6B3B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CB5CC-E714-46FF-9F88-FD755FB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/>
              <p:nvPr/>
            </p:nvSpPr>
            <p:spPr>
              <a:xfrm>
                <a:off x="838199" y="1825624"/>
                <a:ext cx="10515599" cy="288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Computational(non-EM) approach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=2.75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=1,2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=2.75,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=1,2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=2.75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2.75−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2.75−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answer - </a:t>
                </a:r>
                <a14:m>
                  <m:oMath xmlns:m="http://schemas.openxmlformats.org/officeDocument/2006/math">
                    <m:r>
                      <a:rPr lang="el-GR" altLang="ko-KR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2000" i="1" dirty="0" smtClean="0">
                        <a:latin typeface="Cambria Math" panose="02040503050406030204" pitchFamily="18" charset="0"/>
                      </a:rPr>
                      <m:t> = 1.325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AB5A74-E11D-48F2-B052-E3AD00EC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515599" cy="2884572"/>
              </a:xfrm>
              <a:prstGeom prst="rect">
                <a:avLst/>
              </a:prstGeom>
              <a:blipFill>
                <a:blip r:embed="rId2"/>
                <a:stretch>
                  <a:fillRect l="-580" t="-1055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38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8405</TotalTime>
  <Words>673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Chapter 11 Learning with Hidden Variables</vt:lpstr>
      <vt:lpstr>11.1 Hidden Variables and Missing Data</vt:lpstr>
      <vt:lpstr>11.2 Expectation Maximisation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302</cp:revision>
  <dcterms:created xsi:type="dcterms:W3CDTF">2021-03-10T10:42:40Z</dcterms:created>
  <dcterms:modified xsi:type="dcterms:W3CDTF">2021-06-10T05:25:57Z</dcterms:modified>
</cp:coreProperties>
</file>