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1DA91-96C8-47F3-AFDA-F6E6412E034C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45B7A-8170-4303-9DC0-FDC5D1ECC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9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D3B43-B8E1-4E7E-8F7A-AC3B7D5C9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E0D3EA-3881-481F-869C-72E2307D4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52E11-D520-49D3-B829-9B8D1DDD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A8A0-40EB-437E-9751-CD132980187D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1442F-E86F-48C9-8AC5-1E8D6F7B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FC7EF-C812-4FAD-A979-C0A432BC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71DDE-D3CD-4411-96E4-67379258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687DA-EB3C-45B7-9DF7-54E7FB3A4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D149C-7249-41D1-92C4-62950126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60FF-83E2-4B54-A5CA-BB03565905EF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6A72D-35EC-4469-A63B-F9C9D4D3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236E8-A666-4DEA-ACAE-8AE135FE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2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9B4AA1-5A29-45DD-AD1B-9DF9F96DF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3035E-B4C2-490B-8F71-60BBDB53F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9D90F-9412-4306-9766-8F79CB39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8820-0D47-4FE3-9ED5-9A790EEC8B2E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B1251-E5DB-41AB-8259-BD2BF94D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B2E14-65F9-48FA-94C0-94696332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0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FFE7-AAE4-4250-AB59-46CC866F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136A6-C11E-49A2-8128-15952F8B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79153-F8A0-41D2-8F42-00DA4ADC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9F1-DDC6-4A6F-B6DD-14D13C53A5CA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D11A8-BD1F-4728-9843-4AE002B0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F24C8-4B14-41F0-B68E-039C09D4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6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EC935-74A2-453D-8E66-C95514B4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29148-DFEE-442F-AC0B-ADFAAD55E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4A397-8B99-4C23-98DB-07412BE7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BB56-4383-47B0-9642-51A1C609753C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7C939-B75C-4655-8D02-3A12C794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05CD-FD83-4AD6-A6B9-5BB0C640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7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4D651-E3A2-4BE5-A382-695809AC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C86E7-98E8-43F8-83B9-B621D0AA7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2A9E2-D133-4107-8185-3899C18F6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3DABD4-0159-41D6-B06F-673569E6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76A2-546D-4BB6-8E8C-9275F7923BD7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C7B50-CCB8-4B58-BD0C-2281F033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0B4EB-6A1A-4D79-8089-580BCEE4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1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E50B0-0D35-482A-B050-F3AC5C4E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E48CD-8469-48B0-9347-09C4329C2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309002-0475-49AA-9BF5-A9FB880F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A4C9BD-4EC2-4D11-8E04-93AF3F03F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2BD016-22FD-4445-ABCE-F3C47CDD9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B3AA9-23F3-4F27-A28A-AF14B9EE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2D3-A225-4EA9-B49B-91D20D207A69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67C746-04AB-41EA-B36C-877BE66A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CF0946-AEAD-436E-8162-21284E87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D3D9B-2FD5-44DA-AE2F-953E38CF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15230-17E4-47EE-B705-35065F63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AAB5-9E9E-4854-96A5-9BFA49805D6C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1370CC-D041-4727-8271-6D22EEFE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95084E-3465-4731-B7E1-B96791EA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1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09E7B4-527C-4963-AABB-08DF66C3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C662-44F9-4B39-A862-67404CD1ACB8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F5D5A3-3695-4F8D-84C6-62C1DB75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524F2-0FF7-499A-9686-8E176BA4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7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A8075-C4B2-440C-A496-344049EC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ECE51-A91D-44E0-9DB1-0214E6CAE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CCE48-F155-4C87-9DBB-28BCF794C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DC4B6-490A-486E-8F2A-2150DEA1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37BB-0C5B-418A-A1E7-1A1A30D33858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69A7A-D730-431B-9626-C98C9260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1C7F5-7AA3-46A8-BDC7-587A17FE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4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3D6F3-E9FA-4A5D-BD53-27BE4E68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0F666B-FD39-4FF6-B630-E01E6D2BF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7B1C3-4C8B-4279-92F8-A51F90625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E36FE-6BC0-4DFC-A869-635CA883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7154-C4B8-4C01-9FAB-2B4ADB1084CD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180FD-8099-4F3B-A9AB-C645D4B7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C194F-9515-4B4E-8715-D32C2E48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23DD0-87AA-4F78-B305-32BC1B89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386A4-FC56-4454-B04F-2B44499E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BFAC9-76F8-464F-AA25-C8CF99EC7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075B1-FE73-4222-8F61-286957DD6B93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E8318-44EC-4FD6-8F05-F7D05722D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C8EF4-F734-4BD7-8266-6E8A6EF5B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C451-5BFC-426C-9D25-558B6D22E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0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836B9-2587-498F-979E-6D78BBA7E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Chapter 10</a:t>
            </a:r>
            <a:br>
              <a:rPr lang="en-US" altLang="ko-KR" dirty="0"/>
            </a:br>
            <a:r>
              <a:rPr lang="en-US" altLang="ko-KR" dirty="0"/>
              <a:t>Naïve Bayes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520DDE-21E2-4F1B-8A5F-BC4D1FD8C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D73835-1206-497F-A612-A9F6C020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ACADE1BD-4689-47A6-99A6-85D37BE6DC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1244573"/>
                  </p:ext>
                </p:extLst>
              </p:nvPr>
            </p:nvGraphicFramePr>
            <p:xfrm>
              <a:off x="8141677" y="905608"/>
              <a:ext cx="3163776" cy="14771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0944">
                      <a:extLst>
                        <a:ext uri="{9D8B030D-6E8A-4147-A177-3AD203B41FA5}">
                          <a16:colId xmlns:a16="http://schemas.microsoft.com/office/drawing/2014/main" val="2126195213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2050390136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3352414807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3498969046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1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1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2373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144711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7479200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9438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ACADE1BD-4689-47A6-99A6-85D37BE6DC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1244573"/>
                  </p:ext>
                </p:extLst>
              </p:nvPr>
            </p:nvGraphicFramePr>
            <p:xfrm>
              <a:off x="8141677" y="905608"/>
              <a:ext cx="3163776" cy="14771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0944">
                      <a:extLst>
                        <a:ext uri="{9D8B030D-6E8A-4147-A177-3AD203B41FA5}">
                          <a16:colId xmlns:a16="http://schemas.microsoft.com/office/drawing/2014/main" val="2126195213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2050390136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3352414807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3498969046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6" t="-1639" r="-33846" b="-3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769" t="-1639" r="-1538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373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69" t="-101639" r="-30153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769" t="-101639" r="-20153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769" t="-101639" r="-10153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769" t="-101639" r="-1538" b="-2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14471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69" t="-205000" r="-301538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769" t="-205000" r="-201538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769" t="-205000" r="-101538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769" t="-205000" r="-1538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479200"/>
                      </a:ext>
                    </a:extLst>
                  </a:tr>
                  <a:tr h="36969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69" t="-300000" r="-30153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769" t="-300000" r="-20153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769" t="-300000" r="-10153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769" t="-300000" r="-153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994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4FE095-1209-4494-B3B7-3F0386B5C20B}"/>
                  </a:ext>
                </a:extLst>
              </p:cNvPr>
              <p:cNvSpPr txBox="1"/>
              <p:nvPr/>
            </p:nvSpPr>
            <p:spPr>
              <a:xfrm>
                <a:off x="8065061" y="2464016"/>
                <a:ext cx="3359446" cy="408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4FE095-1209-4494-B3B7-3F0386B5C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061" y="2464016"/>
                <a:ext cx="3359446" cy="408060"/>
              </a:xfrm>
              <a:prstGeom prst="rect">
                <a:avLst/>
              </a:prstGeom>
              <a:blipFill>
                <a:blip r:embed="rId3"/>
                <a:stretch>
                  <a:fillRect t="-8955" b="-223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0ADC10-3BD5-4AF8-B6C3-E9D67DCE62C0}"/>
                  </a:ext>
                </a:extLst>
              </p:cNvPr>
              <p:cNvSpPr txBox="1"/>
              <p:nvPr/>
            </p:nvSpPr>
            <p:spPr>
              <a:xfrm>
                <a:off x="838200" y="537440"/>
                <a:ext cx="7303477" cy="5780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10.2.2 Multi-state variables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Data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𝒟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pPr/>
                <a:r>
                  <a:rPr lang="en-US" altLang="ko-KR" sz="2000" dirty="0"/>
                  <a:t>Goal</a:t>
                </a:r>
              </a:p>
              <a:p>
                <a:pPr/>
                <a:r>
                  <a:rPr lang="en-US" altLang="ko-KR" sz="2000" dirty="0"/>
                  <a:t>    Determine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dirty="0"/>
                  <a:t> for novel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Parameter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l-PL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altLang="ko-K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pl-PL" altLang="ko-KR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pl-PL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Conditional likelihood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=</m:t>
                      </m:r>
                      <m:nary>
                        <m:naryPr>
                          <m:chr m:val="∏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𝕀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𝕀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ko-KR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Conditional log-likelihood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𝕀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𝕀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0ADC10-3BD5-4AF8-B6C3-E9D67DCE6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7440"/>
                <a:ext cx="7303477" cy="5780044"/>
              </a:xfrm>
              <a:prstGeom prst="rect">
                <a:avLst/>
              </a:prstGeom>
              <a:blipFill>
                <a:blip r:embed="rId4"/>
                <a:stretch>
                  <a:fillRect l="-918" t="-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88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D3A95-275B-47BF-8E57-52E211F7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A80C09-A254-4ADF-9952-132437459782}"/>
                  </a:ext>
                </a:extLst>
              </p:cNvPr>
              <p:cNvSpPr txBox="1"/>
              <p:nvPr/>
            </p:nvSpPr>
            <p:spPr>
              <a:xfrm>
                <a:off x="838200" y="365125"/>
                <a:ext cx="7303477" cy="487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Probability condition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)=1</m:t>
                          </m:r>
                        </m:e>
                      </m:nary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 err="1"/>
                  <a:t>Lagrangian</a:t>
                </a:r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2000" b="0" dirty="0"/>
              </a:p>
              <a:p>
                <a:r>
                  <a:rPr lang="en-US" altLang="ko-KR" sz="2000" dirty="0"/>
                  <a:t>   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ko-KR" sz="2000" dirty="0"/>
                  <a:t> is the </a:t>
                </a:r>
                <a:r>
                  <a:rPr lang="en-US" altLang="ko-KR" sz="2000" dirty="0" err="1"/>
                  <a:t>Lagrangian</a:t>
                </a:r>
                <a:r>
                  <a:rPr lang="en-US" altLang="ko-KR" sz="2000" dirty="0"/>
                  <a:t> multiplier</a:t>
                </a:r>
              </a:p>
              <a:p>
                <a:r>
                  <a:rPr lang="en-US" altLang="ko-KR" sz="2000" dirty="0"/>
                  <a:t>Solution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𝕀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𝕀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A80C09-A254-4ADF-9952-132437459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5"/>
                <a:ext cx="7303477" cy="4874796"/>
              </a:xfrm>
              <a:prstGeom prst="rect">
                <a:avLst/>
              </a:prstGeom>
              <a:blipFill>
                <a:blip r:embed="rId2"/>
                <a:stretch>
                  <a:fillRect l="-918" t="-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FF3789D-8BDB-4158-8E44-766656D15084}"/>
                  </a:ext>
                </a:extLst>
              </p:cNvPr>
              <p:cNvSpPr/>
              <p:nvPr/>
            </p:nvSpPr>
            <p:spPr>
              <a:xfrm>
                <a:off x="6907823" y="787156"/>
                <a:ext cx="5058508" cy="8728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𝕀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𝕀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FF3789D-8BDB-4158-8E44-766656D15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823" y="787156"/>
                <a:ext cx="5058508" cy="872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76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286660-53B2-415E-AFBF-B815D21E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4942E8-6930-41BC-A6D9-B8A660379C1E}"/>
                  </a:ext>
                </a:extLst>
              </p:cNvPr>
              <p:cNvSpPr txBox="1"/>
              <p:nvPr/>
            </p:nvSpPr>
            <p:spPr>
              <a:xfrm>
                <a:off x="1084384" y="1690688"/>
                <a:ext cx="6670432" cy="2509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Goal</a:t>
                </a:r>
              </a:p>
              <a:p>
                <a:r>
                  <a:rPr lang="en-US" altLang="ko-KR" sz="2000" dirty="0"/>
                  <a:t>    Determine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dirty="0"/>
                  <a:t> for novel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Solution: ML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  <m:oMath xmlns:m="http://schemas.openxmlformats.org/officeDocument/2006/math"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br>
                  <a:rPr lang="en-US" altLang="ko-KR" sz="2000" dirty="0"/>
                </a:br>
                <a:endParaRPr lang="en-US" altLang="ko-KR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4942E8-6930-41BC-A6D9-B8A660379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84" y="1690688"/>
                <a:ext cx="6670432" cy="2509598"/>
              </a:xfrm>
              <a:prstGeom prst="rect">
                <a:avLst/>
              </a:prstGeom>
              <a:blipFill>
                <a:blip r:embed="rId2"/>
                <a:stretch>
                  <a:fillRect l="-1005" t="-1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D5C2B826-0FFD-44AB-8202-E79D1AA9AF3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96174" y="1081455"/>
              <a:ext cx="3163776" cy="14771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0944">
                      <a:extLst>
                        <a:ext uri="{9D8B030D-6E8A-4147-A177-3AD203B41FA5}">
                          <a16:colId xmlns:a16="http://schemas.microsoft.com/office/drawing/2014/main" val="2126195213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2050390136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3352414807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3498969046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2373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144711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7479200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9438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D5C2B826-0FFD-44AB-8202-E79D1AA9AF3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96174" y="1081455"/>
              <a:ext cx="3163776" cy="14771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0944">
                      <a:extLst>
                        <a:ext uri="{9D8B030D-6E8A-4147-A177-3AD203B41FA5}">
                          <a16:colId xmlns:a16="http://schemas.microsoft.com/office/drawing/2014/main" val="2126195213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2050390136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3352414807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3498969046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6" t="-1639" r="-33846" b="-3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769" t="-1639" r="-1538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373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9" t="-101639" r="-30153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769" t="-101639" r="-20153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769" t="-101639" r="-10153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769" t="-101639" r="-1538" b="-2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14471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9" t="-205000" r="-301538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769" t="-205000" r="-201538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769" t="-205000" r="-101538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769" t="-205000" r="-1538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479200"/>
                      </a:ext>
                    </a:extLst>
                  </a:tr>
                  <a:tr h="36969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9" t="-300000" r="-30153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769" t="-300000" r="-20153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769" t="-300000" r="-10153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769" t="-300000" r="-153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994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A6DC1F-5C2F-47CD-9829-7A82D2CD4C89}"/>
                  </a:ext>
                </a:extLst>
              </p:cNvPr>
              <p:cNvSpPr txBox="1"/>
              <p:nvPr/>
            </p:nvSpPr>
            <p:spPr>
              <a:xfrm>
                <a:off x="8219558" y="2639863"/>
                <a:ext cx="3359446" cy="408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A6DC1F-5C2F-47CD-9829-7A82D2CD4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558" y="2639863"/>
                <a:ext cx="3359446" cy="408060"/>
              </a:xfrm>
              <a:prstGeom prst="rect">
                <a:avLst/>
              </a:prstGeom>
              <a:blipFill>
                <a:blip r:embed="rId4"/>
                <a:stretch>
                  <a:fillRect t="-8955" b="-223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93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74BCB-5AE9-441F-8FCA-45D9E643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10.3 Bayesian Naive Bayes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286660-53B2-415E-AFBF-B815D21E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4942E8-6930-41BC-A6D9-B8A660379C1E}"/>
                  </a:ext>
                </a:extLst>
              </p:cNvPr>
              <p:cNvSpPr txBox="1"/>
              <p:nvPr/>
            </p:nvSpPr>
            <p:spPr>
              <a:xfrm>
                <a:off x="1084384" y="1690688"/>
                <a:ext cx="5914292" cy="3412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Data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𝒟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Goal</a:t>
                </a:r>
              </a:p>
              <a:p>
                <a:r>
                  <a:rPr lang="en-US" altLang="ko-KR" sz="2000" dirty="0"/>
                  <a:t>   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dirty="0"/>
                  <a:t> for novel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Parameters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l-PL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altLang="ko-K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pl-PL" altLang="ko-KR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pl-PL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Let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4942E8-6930-41BC-A6D9-B8A660379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84" y="1690688"/>
                <a:ext cx="5914292" cy="3412216"/>
              </a:xfrm>
              <a:prstGeom prst="rect">
                <a:avLst/>
              </a:prstGeom>
              <a:blipFill>
                <a:blip r:embed="rId2"/>
                <a:stretch>
                  <a:fillRect l="-1134" t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D5C2B826-0FFD-44AB-8202-E79D1AA9AF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7991146"/>
                  </p:ext>
                </p:extLst>
              </p:nvPr>
            </p:nvGraphicFramePr>
            <p:xfrm>
              <a:off x="8401682" y="2532185"/>
              <a:ext cx="3163776" cy="14771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0944">
                      <a:extLst>
                        <a:ext uri="{9D8B030D-6E8A-4147-A177-3AD203B41FA5}">
                          <a16:colId xmlns:a16="http://schemas.microsoft.com/office/drawing/2014/main" val="2126195213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2050390136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3352414807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3498969046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2373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144711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7479200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9438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D5C2B826-0FFD-44AB-8202-E79D1AA9AF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7991146"/>
                  </p:ext>
                </p:extLst>
              </p:nvPr>
            </p:nvGraphicFramePr>
            <p:xfrm>
              <a:off x="8401682" y="2532185"/>
              <a:ext cx="3163776" cy="14771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0944">
                      <a:extLst>
                        <a:ext uri="{9D8B030D-6E8A-4147-A177-3AD203B41FA5}">
                          <a16:colId xmlns:a16="http://schemas.microsoft.com/office/drawing/2014/main" val="2126195213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2050390136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3352414807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3498969046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6" t="-1639" r="-33846" b="-3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769" t="-1639" r="-1538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373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9" t="-101639" r="-30153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769" t="-101639" r="-20153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769" t="-101639" r="-10153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769" t="-101639" r="-1538" b="-2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14471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9" t="-205000" r="-301538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769" t="-205000" r="-201538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769" t="-205000" r="-101538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769" t="-205000" r="-1538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479200"/>
                      </a:ext>
                    </a:extLst>
                  </a:tr>
                  <a:tr h="36969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9" t="-300000" r="-30153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769" t="-300000" r="-20153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769" t="-300000" r="-10153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769" t="-300000" r="-153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994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A6DC1F-5C2F-47CD-9829-7A82D2CD4C89}"/>
                  </a:ext>
                </a:extLst>
              </p:cNvPr>
              <p:cNvSpPr txBox="1"/>
              <p:nvPr/>
            </p:nvSpPr>
            <p:spPr>
              <a:xfrm>
                <a:off x="8325066" y="4090593"/>
                <a:ext cx="3359446" cy="408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A6DC1F-5C2F-47CD-9829-7A82D2CD4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66" y="4090593"/>
                <a:ext cx="3359446" cy="408060"/>
              </a:xfrm>
              <a:prstGeom prst="rect">
                <a:avLst/>
              </a:prstGeom>
              <a:blipFill>
                <a:blip r:embed="rId4"/>
                <a:stretch>
                  <a:fillRect t="-8955" b="-223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51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286660-53B2-415E-AFBF-B815D21E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4942E8-6930-41BC-A6D9-B8A660379C1E}"/>
                  </a:ext>
                </a:extLst>
              </p:cNvPr>
              <p:cNvSpPr txBox="1"/>
              <p:nvPr/>
            </p:nvSpPr>
            <p:spPr>
              <a:xfrm>
                <a:off x="1084384" y="1690688"/>
                <a:ext cx="6670432" cy="3788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The posterior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The prior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Dirichlet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  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is hyperparameter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4942E8-6930-41BC-A6D9-B8A660379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84" y="1690688"/>
                <a:ext cx="6670432" cy="3788153"/>
              </a:xfrm>
              <a:prstGeom prst="rect">
                <a:avLst/>
              </a:prstGeom>
              <a:blipFill>
                <a:blip r:embed="rId2"/>
                <a:stretch>
                  <a:fillRect l="-1005" t="-804" b="-17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D5C2B826-0FFD-44AB-8202-E79D1AA9AF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533600"/>
                  </p:ext>
                </p:extLst>
              </p:nvPr>
            </p:nvGraphicFramePr>
            <p:xfrm>
              <a:off x="8296174" y="1081455"/>
              <a:ext cx="3163776" cy="14771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0944">
                      <a:extLst>
                        <a:ext uri="{9D8B030D-6E8A-4147-A177-3AD203B41FA5}">
                          <a16:colId xmlns:a16="http://schemas.microsoft.com/office/drawing/2014/main" val="2126195213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2050390136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3352414807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3498969046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2373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144711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7479200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9438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D5C2B826-0FFD-44AB-8202-E79D1AA9AF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533600"/>
                  </p:ext>
                </p:extLst>
              </p:nvPr>
            </p:nvGraphicFramePr>
            <p:xfrm>
              <a:off x="8296174" y="1081455"/>
              <a:ext cx="3163776" cy="14771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0944">
                      <a:extLst>
                        <a:ext uri="{9D8B030D-6E8A-4147-A177-3AD203B41FA5}">
                          <a16:colId xmlns:a16="http://schemas.microsoft.com/office/drawing/2014/main" val="2126195213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2050390136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3352414807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3498969046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6" t="-1639" r="-33846" b="-3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769" t="-1639" r="-1538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373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9" t="-101639" r="-30153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769" t="-101639" r="-20153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769" t="-101639" r="-10153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769" t="-101639" r="-1538" b="-2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14471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9" t="-205000" r="-301538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769" t="-205000" r="-201538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769" t="-205000" r="-101538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769" t="-205000" r="-1538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479200"/>
                      </a:ext>
                    </a:extLst>
                  </a:tr>
                  <a:tr h="36969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9" t="-300000" r="-30153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769" t="-300000" r="-20153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769" t="-300000" r="-10153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769" t="-300000" r="-153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994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A6DC1F-5C2F-47CD-9829-7A82D2CD4C89}"/>
                  </a:ext>
                </a:extLst>
              </p:cNvPr>
              <p:cNvSpPr txBox="1"/>
              <p:nvPr/>
            </p:nvSpPr>
            <p:spPr>
              <a:xfrm>
                <a:off x="8219558" y="2639863"/>
                <a:ext cx="3359446" cy="408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A6DC1F-5C2F-47CD-9829-7A82D2CD4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558" y="2639863"/>
                <a:ext cx="3359446" cy="408060"/>
              </a:xfrm>
              <a:prstGeom prst="rect">
                <a:avLst/>
              </a:prstGeom>
              <a:blipFill>
                <a:blip r:embed="rId4"/>
                <a:stretch>
                  <a:fillRect t="-8955" b="-223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52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31FEE-B4F2-44CA-AB2C-13E29ACE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8C174-C3B4-4D3E-90B1-AAF46076B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C185E4-5300-467F-A993-2223DC5F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556FD0-9A42-45D8-9764-5462C7BB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48" y="1888454"/>
            <a:ext cx="83629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28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286660-53B2-415E-AFBF-B815D21E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4942E8-6930-41BC-A6D9-B8A660379C1E}"/>
                  </a:ext>
                </a:extLst>
              </p:cNvPr>
              <p:cNvSpPr txBox="1"/>
              <p:nvPr/>
            </p:nvSpPr>
            <p:spPr>
              <a:xfrm>
                <a:off x="1084384" y="1690688"/>
                <a:ext cx="6670432" cy="2834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Goal</a:t>
                </a:r>
              </a:p>
              <a:p>
                <a:r>
                  <a:rPr lang="en-US" altLang="ko-KR" sz="2000" dirty="0"/>
                  <a:t>    Determine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dirty="0"/>
                  <a:t> for novel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Solution: MAP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4942E8-6930-41BC-A6D9-B8A660379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84" y="1690688"/>
                <a:ext cx="6670432" cy="2834687"/>
              </a:xfrm>
              <a:prstGeom prst="rect">
                <a:avLst/>
              </a:prstGeom>
              <a:blipFill>
                <a:blip r:embed="rId2"/>
                <a:stretch>
                  <a:fillRect l="-1005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D5C2B826-0FFD-44AB-8202-E79D1AA9AF3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96174" y="1081455"/>
              <a:ext cx="3163776" cy="14771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0944">
                      <a:extLst>
                        <a:ext uri="{9D8B030D-6E8A-4147-A177-3AD203B41FA5}">
                          <a16:colId xmlns:a16="http://schemas.microsoft.com/office/drawing/2014/main" val="2126195213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2050390136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3352414807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3498969046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oMath>
                            </m:oMathPara>
                          </a14:m>
                          <a:endParaRPr lang="ko-KR" altLang="en-US" i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2373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144711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7479200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99438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D5C2B826-0FFD-44AB-8202-E79D1AA9AF3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296174" y="1081455"/>
              <a:ext cx="3163776" cy="14771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0944">
                      <a:extLst>
                        <a:ext uri="{9D8B030D-6E8A-4147-A177-3AD203B41FA5}">
                          <a16:colId xmlns:a16="http://schemas.microsoft.com/office/drawing/2014/main" val="2126195213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2050390136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3352414807"/>
                        </a:ext>
                      </a:extLst>
                    </a:gridCol>
                    <a:gridCol w="790944">
                      <a:extLst>
                        <a:ext uri="{9D8B030D-6E8A-4147-A177-3AD203B41FA5}">
                          <a16:colId xmlns:a16="http://schemas.microsoft.com/office/drawing/2014/main" val="3498969046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0584" marR="10058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6" t="-1639" r="-33846" b="-30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769" t="-1639" r="-1538" b="-3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373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9" t="-101639" r="-30153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769" t="-101639" r="-20153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769" t="-101639" r="-10153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769" t="-101639" r="-1538" b="-2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14471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9" t="-205000" r="-301538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769" t="-205000" r="-201538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769" t="-205000" r="-101538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769" t="-205000" r="-1538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7479200"/>
                      </a:ext>
                    </a:extLst>
                  </a:tr>
                  <a:tr h="36969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9" t="-300000" r="-30153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769" t="-300000" r="-20153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769" t="-300000" r="-10153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47244" marR="34724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769" t="-300000" r="-153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994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A6DC1F-5C2F-47CD-9829-7A82D2CD4C89}"/>
                  </a:ext>
                </a:extLst>
              </p:cNvPr>
              <p:cNvSpPr txBox="1"/>
              <p:nvPr/>
            </p:nvSpPr>
            <p:spPr>
              <a:xfrm>
                <a:off x="8219558" y="2639863"/>
                <a:ext cx="3359446" cy="408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A6DC1F-5C2F-47CD-9829-7A82D2CD4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558" y="2639863"/>
                <a:ext cx="3359446" cy="408060"/>
              </a:xfrm>
              <a:prstGeom prst="rect">
                <a:avLst/>
              </a:prstGeom>
              <a:blipFill>
                <a:blip r:embed="rId4"/>
                <a:stretch>
                  <a:fillRect t="-8955" b="-223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27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84981-2F88-4493-B3ED-E03DCF9E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10.1 Naive Bayes and Conditional Independence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BFDBE0-D1DE-4815-BBF7-599035AC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4053BE-1A49-4313-A7F4-F867C349E93B}"/>
                  </a:ext>
                </a:extLst>
              </p:cNvPr>
              <p:cNvSpPr txBox="1"/>
              <p:nvPr/>
            </p:nvSpPr>
            <p:spPr>
              <a:xfrm>
                <a:off x="1387462" y="2562769"/>
                <a:ext cx="5506398" cy="1777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dirty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dirty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dirty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dirty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4053BE-1A49-4313-A7F4-F867C349E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462" y="2562769"/>
                <a:ext cx="5506398" cy="17776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5CC98BA9-307B-4A6F-8209-C55440A0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48" y="1904892"/>
            <a:ext cx="1524000" cy="1390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DEE74B-0E4B-49BC-B4EC-44428357983F}"/>
                  </a:ext>
                </a:extLst>
              </p:cNvPr>
              <p:cNvSpPr txBox="1"/>
              <p:nvPr/>
            </p:nvSpPr>
            <p:spPr>
              <a:xfrm>
                <a:off x="6893860" y="3645856"/>
                <a:ext cx="3827202" cy="7645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dirty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dirty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DEE74B-0E4B-49BC-B4EC-444283579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860" y="3645856"/>
                <a:ext cx="3827202" cy="764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63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99FA0-DAAD-4F1F-BA6D-9B5F0E50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7814"/>
            <a:ext cx="10515600" cy="83740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Example 10.1. Ezsurvey.org partitions radio station listeners</a:t>
            </a:r>
            <a:br>
              <a:rPr lang="en-US" altLang="ko-KR" dirty="0"/>
            </a:br>
            <a:r>
              <a:rPr lang="en-US" altLang="ko-KR" dirty="0"/>
              <a:t>                   into two groups – the ‘young’ and ‘old’.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BFDBE0-D1DE-4815-BBF7-599035AC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4053BE-1A49-4313-A7F4-F867C349E93B}"/>
                  </a:ext>
                </a:extLst>
              </p:cNvPr>
              <p:cNvSpPr txBox="1"/>
              <p:nvPr/>
            </p:nvSpPr>
            <p:spPr>
              <a:xfrm>
                <a:off x="1428836" y="1443841"/>
                <a:ext cx="9334327" cy="4951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Age of listeners: young or old</a:t>
                </a:r>
              </a:p>
              <a:p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</m:oMath>
                </a14:m>
                <a:r>
                  <a:rPr lang="en-US" altLang="ko-KR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young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old</m:t>
                    </m:r>
                  </m:oMath>
                </a14:m>
                <a:endParaRPr lang="ko-KR" altLang="en-US" dirty="0"/>
              </a:p>
              <a:p>
                <a:r>
                  <a:rPr lang="en-US" altLang="ko-KR" dirty="0"/>
                  <a:t>Likes or dislikes for radio stations</a:t>
                </a:r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</m:oMath>
                </a14:m>
                <a:r>
                  <a:rPr lang="en-US" altLang="ko-KR" b="0" i="0" dirty="0">
                    <a:latin typeface="Cambria Math" panose="02040503050406030204" pitchFamily="18" charset="0"/>
                  </a:rPr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=1,2,3,4</m:t>
                    </m:r>
                  </m:oMath>
                </a14:m>
                <a:r>
                  <a:rPr lang="en-US" altLang="ko-KR" b="0" i="0" dirty="0">
                    <a:latin typeface="Cambria Math" panose="02040503050406030204" pitchFamily="18" charset="0"/>
                  </a:rPr>
                  <a:t>  </a:t>
                </a:r>
                <a:r>
                  <a:rPr lang="en-US" altLang="ko-KR" dirty="0"/>
                  <a:t>where</a:t>
                </a:r>
                <a:r>
                  <a:rPr lang="en-US" altLang="ko-KR" b="0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like</m:t>
                    </m:r>
                  </m:oMath>
                </a14:m>
                <a:r>
                  <a:rPr lang="en-US" altLang="ko-KR" b="0" i="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dislike</m:t>
                    </m:r>
                  </m:oMath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Probability table</a:t>
                </a:r>
              </a:p>
              <a:p>
                <a:r>
                  <a:rPr lang="en-US" altLang="ko-KR" dirty="0"/>
                  <a:t>    </a:t>
                </a:r>
                <a:r>
                  <a:rPr lang="en-US" altLang="ko-KR" b="0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=0.95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03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82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02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92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=0.90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Model</a:t>
                </a:r>
              </a:p>
              <a:p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𝑎𝑔𝑒</m:t>
                        </m:r>
                      </m:e>
                    </m:d>
                    <m:r>
                      <a:rPr lang="pt-BR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𝑎𝑔𝑒</m:t>
                        </m:r>
                      </m:e>
                    </m:d>
                    <m:r>
                      <a:rPr lang="pt-BR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𝑎𝑔𝑒</m:t>
                        </m:r>
                      </m:e>
                    </m:d>
                    <m:r>
                      <a:rPr lang="pt-BR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pt-BR" altLang="ko-KR" i="1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pt-BR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Problem</a:t>
                </a:r>
              </a:p>
              <a:p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Solution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𝑎𝑔𝑒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𝑎𝑔𝑒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𝑎𝑔𝑒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𝑎𝑔𝑒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𝑎𝑔𝑒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=0.9161 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4053BE-1A49-4313-A7F4-F867C349E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836" y="1443841"/>
                <a:ext cx="9334327" cy="4951099"/>
              </a:xfrm>
              <a:prstGeom prst="rect">
                <a:avLst/>
              </a:prstGeom>
              <a:blipFill>
                <a:blip r:embed="rId2"/>
                <a:stretch>
                  <a:fillRect l="-522" t="-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67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BFDBE0-D1DE-4815-BBF7-599035AC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4053BE-1A49-4313-A7F4-F867C349E93B}"/>
                  </a:ext>
                </a:extLst>
              </p:cNvPr>
              <p:cNvSpPr txBox="1"/>
              <p:nvPr/>
            </p:nvSpPr>
            <p:spPr>
              <a:xfrm>
                <a:off x="989566" y="1425912"/>
                <a:ext cx="10364234" cy="2701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br>
                  <a:rPr lang="en-US" altLang="ko-KR" i="1" dirty="0">
                    <a:latin typeface="Cambria Math" panose="02040503050406030204" pitchFamily="18" charset="0"/>
                  </a:rPr>
                </a:br>
                <a:r>
                  <a:rPr lang="en-US" altLang="ko-KR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=0.95×0.95×0.02×0.8×0.1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=0.0014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𝑎𝑔𝑒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0.03×0.18×0.34×0.08×0.9 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=1.3219×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b="0" dirty="0"/>
                  <a:t> answer: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0.0014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0.0014+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1.3219×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=0.9161 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4053BE-1A49-4313-A7F4-F867C349E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66" y="1425912"/>
                <a:ext cx="10364234" cy="2701765"/>
              </a:xfrm>
              <a:prstGeom prst="rect">
                <a:avLst/>
              </a:prstGeom>
              <a:blipFill>
                <a:blip r:embed="rId2"/>
                <a:stretch>
                  <a:fillRect b="-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15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2290F-CB69-4469-B9BF-423FA223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10.2 Estimation using Maximum Likelihood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EC338-2117-46D7-AF18-C9BB2F7D8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8987"/>
          </a:xfrm>
        </p:spPr>
        <p:txBody>
          <a:bodyPr/>
          <a:lstStyle/>
          <a:p>
            <a:r>
              <a:rPr lang="en-US" altLang="ko-KR" dirty="0"/>
              <a:t>10.2.1 Binary attributes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AEB825-9C40-4417-BF02-AA22545B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A39BFF-03A1-449A-9794-BB4709BAF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541" y="4310918"/>
            <a:ext cx="1524000" cy="1390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9AED79-E7BC-4F8D-A963-E0F0E1A127C6}"/>
                  </a:ext>
                </a:extLst>
              </p:cNvPr>
              <p:cNvSpPr txBox="1"/>
              <p:nvPr/>
            </p:nvSpPr>
            <p:spPr>
              <a:xfrm>
                <a:off x="5308882" y="1825625"/>
                <a:ext cx="6367128" cy="4316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Dataset</a:t>
                </a:r>
              </a:p>
              <a:p>
                <a:r>
                  <a:rPr lang="en-US" altLang="ko-KR" b="0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#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#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Parameters</a:t>
                </a:r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1−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Problem</a:t>
                </a:r>
              </a:p>
              <a:p>
                <a:r>
                  <a:rPr lang="en-US" altLang="ko-KR" dirty="0"/>
                  <a:t>      Optimize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Likelihood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				for simplicity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9AED79-E7BC-4F8D-A963-E0F0E1A1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882" y="1825625"/>
                <a:ext cx="6367128" cy="4316503"/>
              </a:xfrm>
              <a:prstGeom prst="rect">
                <a:avLst/>
              </a:prstGeom>
              <a:blipFill>
                <a:blip r:embed="rId3"/>
                <a:stretch>
                  <a:fillRect l="-862" t="-705" b="-1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5F43751E-F222-40BD-A692-82899603B7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6537149"/>
                  </p:ext>
                </p:extLst>
              </p:nvPr>
            </p:nvGraphicFramePr>
            <p:xfrm>
              <a:off x="1971058" y="2764157"/>
              <a:ext cx="20601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5025">
                      <a:extLst>
                        <a:ext uri="{9D8B030D-6E8A-4147-A177-3AD203B41FA5}">
                          <a16:colId xmlns:a16="http://schemas.microsoft.com/office/drawing/2014/main" val="822496843"/>
                        </a:ext>
                      </a:extLst>
                    </a:gridCol>
                    <a:gridCol w="515025">
                      <a:extLst>
                        <a:ext uri="{9D8B030D-6E8A-4147-A177-3AD203B41FA5}">
                          <a16:colId xmlns:a16="http://schemas.microsoft.com/office/drawing/2014/main" val="2406808965"/>
                        </a:ext>
                      </a:extLst>
                    </a:gridCol>
                    <a:gridCol w="515025">
                      <a:extLst>
                        <a:ext uri="{9D8B030D-6E8A-4147-A177-3AD203B41FA5}">
                          <a16:colId xmlns:a16="http://schemas.microsoft.com/office/drawing/2014/main" val="2534328806"/>
                        </a:ext>
                      </a:extLst>
                    </a:gridCol>
                    <a:gridCol w="515025">
                      <a:extLst>
                        <a:ext uri="{9D8B030D-6E8A-4147-A177-3AD203B41FA5}">
                          <a16:colId xmlns:a16="http://schemas.microsoft.com/office/drawing/2014/main" val="984643507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oMath>
                            </m:oMathPara>
                          </a14:m>
                          <a:endParaRPr lang="ko-KR" altLang="en-US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81811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altLang="ko-KR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1883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2952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altLang="ko-KR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87043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5F43751E-F222-40BD-A692-82899603B7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6537149"/>
                  </p:ext>
                </p:extLst>
              </p:nvPr>
            </p:nvGraphicFramePr>
            <p:xfrm>
              <a:off x="1971058" y="2764157"/>
              <a:ext cx="20601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5025">
                      <a:extLst>
                        <a:ext uri="{9D8B030D-6E8A-4147-A177-3AD203B41FA5}">
                          <a16:colId xmlns:a16="http://schemas.microsoft.com/office/drawing/2014/main" val="822496843"/>
                        </a:ext>
                      </a:extLst>
                    </a:gridCol>
                    <a:gridCol w="515025">
                      <a:extLst>
                        <a:ext uri="{9D8B030D-6E8A-4147-A177-3AD203B41FA5}">
                          <a16:colId xmlns:a16="http://schemas.microsoft.com/office/drawing/2014/main" val="2406808965"/>
                        </a:ext>
                      </a:extLst>
                    </a:gridCol>
                    <a:gridCol w="515025">
                      <a:extLst>
                        <a:ext uri="{9D8B030D-6E8A-4147-A177-3AD203B41FA5}">
                          <a16:colId xmlns:a16="http://schemas.microsoft.com/office/drawing/2014/main" val="2534328806"/>
                        </a:ext>
                      </a:extLst>
                    </a:gridCol>
                    <a:gridCol w="515025">
                      <a:extLst>
                        <a:ext uri="{9D8B030D-6E8A-4147-A177-3AD203B41FA5}">
                          <a16:colId xmlns:a16="http://schemas.microsoft.com/office/drawing/2014/main" val="984643507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4" t="-1639" r="-34252" b="-3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639" r="-2353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81811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76" t="-101639" r="-30117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76" t="-101639" r="-20117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3571" t="-101639" r="-10357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01639" r="-2353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883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76" t="-201639" r="-30117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76" t="-201639" r="-20117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3571" t="-201639" r="-10357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01639" r="-235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2952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76" t="-301639" r="-30117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76" t="-301639" r="-20117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3571" t="-301639" r="-10357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301639" r="-235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87043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2449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AEB825-9C40-4417-BF02-AA22545B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9AED79-E7BC-4F8D-A963-E0F0E1A127C6}"/>
                  </a:ext>
                </a:extLst>
              </p:cNvPr>
              <p:cNvSpPr txBox="1"/>
              <p:nvPr/>
            </p:nvSpPr>
            <p:spPr>
              <a:xfrm>
                <a:off x="1336431" y="446153"/>
                <a:ext cx="8519746" cy="357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Log likelihood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</m:e>
                              </m:fun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=1,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Maximize likelihood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9AED79-E7BC-4F8D-A963-E0F0E1A1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31" y="446153"/>
                <a:ext cx="8519746" cy="3571940"/>
              </a:xfrm>
              <a:prstGeom prst="rect">
                <a:avLst/>
              </a:prstGeom>
              <a:blipFill>
                <a:blip r:embed="rId2"/>
                <a:stretch>
                  <a:fillRect l="-572" t="-8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D5D313-6D9C-4FD3-9B95-65D09678633C}"/>
                  </a:ext>
                </a:extLst>
              </p:cNvPr>
              <p:cNvSpPr txBox="1"/>
              <p:nvPr/>
            </p:nvSpPr>
            <p:spPr>
              <a:xfrm>
                <a:off x="1720103" y="3807078"/>
                <a:ext cx="5600700" cy="24014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implies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𝕀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=0,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𝕀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=1,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times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 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for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class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datapoints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class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       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𝕀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=0,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𝕀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=1,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D5D313-6D9C-4FD3-9B95-65D096786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103" y="3807078"/>
                <a:ext cx="5600700" cy="24014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22EA5A-DC35-43CA-921B-FE2F2DB04485}"/>
                  </a:ext>
                </a:extLst>
              </p:cNvPr>
              <p:cNvSpPr txBox="1"/>
              <p:nvPr/>
            </p:nvSpPr>
            <p:spPr>
              <a:xfrm>
                <a:off x="7446826" y="3807078"/>
                <a:ext cx="2535374" cy="10633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implies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22EA5A-DC35-43CA-921B-FE2F2DB04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26" y="3807078"/>
                <a:ext cx="2535374" cy="10633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47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5368A-4F07-4C68-BC2F-A8994E488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/>
          <a:lstStyle/>
          <a:p>
            <a:r>
              <a:rPr lang="en-US" altLang="ko-KR" dirty="0"/>
              <a:t>Classification boundary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F836E0-83FC-4DA1-93E3-B8FCB782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986B59-6DD9-41A3-BD65-FFC917394850}"/>
                  </a:ext>
                </a:extLst>
              </p:cNvPr>
              <p:cNvSpPr txBox="1"/>
              <p:nvPr/>
            </p:nvSpPr>
            <p:spPr>
              <a:xfrm>
                <a:off x="1063868" y="1119521"/>
                <a:ext cx="10711907" cy="4926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We classify a novel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as class 1 if</a:t>
                </a:r>
              </a:p>
              <a:p>
                <a:r>
                  <a:rPr lang="en-US" altLang="ko-KR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Using Bayes’ rule and log</a:t>
                </a:r>
              </a:p>
              <a:p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func>
                    <m:d>
                      <m:dPr>
                        <m:beg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func>
                    <m:d>
                      <m:dPr>
                        <m:beg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</m:oMath>
                  </m:oMathPara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&gt;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000" dirty="0"/>
              </a:p>
              <a:p>
                <a:r>
                  <a:rPr lang="en-US" altLang="ko-KR" sz="2000" dirty="0"/>
                  <a:t>classify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dirty="0"/>
                  <a:t> as class 1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&gt;0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ko-KR" altLang="en-US" sz="2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986B59-6DD9-41A3-BD65-FFC917394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68" y="1119521"/>
                <a:ext cx="10711907" cy="4926733"/>
              </a:xfrm>
              <a:prstGeom prst="rect">
                <a:avLst/>
              </a:prstGeom>
              <a:blipFill>
                <a:blip r:embed="rId2"/>
                <a:stretch>
                  <a:fillRect l="-626" t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88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D75983-9E59-4BB9-B409-389855FC8055}"/>
                  </a:ext>
                </a:extLst>
              </p:cNvPr>
              <p:cNvSpPr txBox="1"/>
              <p:nvPr/>
            </p:nvSpPr>
            <p:spPr>
              <a:xfrm>
                <a:off x="838200" y="1823336"/>
                <a:ext cx="10515600" cy="4134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Example 10.2 (Are they Scottish?). Consider the following vector of binary attributes: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sz="2000" i="0" dirty="0" smtClean="0">
                          <a:latin typeface="Cambria Math" panose="02040503050406030204" pitchFamily="18" charset="0"/>
                        </a:rPr>
                        <m:t>shortbread</m:t>
                      </m:r>
                      <m:r>
                        <m:rPr>
                          <m:nor/>
                        </m:rPr>
                        <a:rPr lang="en-US" altLang="ko-KR" sz="2000" i="0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nor/>
                        </m:rPr>
                        <a:rPr lang="en-US" altLang="ko-KR" sz="2000" i="0" dirty="0" smtClean="0">
                          <a:latin typeface="Cambria Math" panose="02040503050406030204" pitchFamily="18" charset="0"/>
                        </a:rPr>
                        <m:t>lager</m:t>
                      </m:r>
                      <m:r>
                        <m:rPr>
                          <m:nor/>
                        </m:rPr>
                        <a:rPr lang="en-US" altLang="ko-KR" sz="2000" i="0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nor/>
                        </m:rPr>
                        <a:rPr lang="en-US" altLang="ko-KR" sz="2000" i="0" dirty="0" smtClean="0">
                          <a:latin typeface="Cambria Math" panose="02040503050406030204" pitchFamily="18" charset="0"/>
                        </a:rPr>
                        <m:t>whiskey</m:t>
                      </m:r>
                      <m:r>
                        <m:rPr>
                          <m:nor/>
                        </m:rPr>
                        <a:rPr lang="en-US" altLang="ko-KR" sz="2000" i="0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nor/>
                        </m:rPr>
                        <a:rPr lang="en-US" altLang="ko-KR" sz="2000" i="0" dirty="0" smtClean="0">
                          <a:latin typeface="Cambria Math" panose="02040503050406030204" pitchFamily="18" charset="0"/>
                        </a:rPr>
                        <m:t>porridge</m:t>
                      </m:r>
                      <m:r>
                        <m:rPr>
                          <m:nor/>
                        </m:rPr>
                        <a:rPr lang="en-US" altLang="ko-KR" sz="2000" i="0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nor/>
                        </m:rPr>
                        <a:rPr lang="en-US" altLang="ko-KR" sz="2000" i="0" dirty="0" smtClean="0">
                          <a:latin typeface="Cambria Math" panose="02040503050406030204" pitchFamily="18" charset="0"/>
                        </a:rPr>
                        <m:t>football</m:t>
                      </m:r>
                      <m:r>
                        <m:rPr>
                          <m:nor/>
                        </m:rPr>
                        <a:rPr lang="en-US" altLang="ko-KR" sz="200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en-US" altLang="ko-KR" sz="2000" dirty="0" err="1"/>
                  <a:t>eg</a:t>
                </a:r>
                <a:r>
                  <a:rPr lang="en-US" altLang="ko-KR" sz="2000" dirty="0"/>
                  <a:t>) A vector </a:t>
                </a:r>
                <a14:m>
                  <m:oMath xmlns:m="http://schemas.openxmlformats.org/officeDocument/2006/math">
                    <m:r>
                      <a:rPr lang="en-US" altLang="ko-KR" sz="2000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1, 0, 1, 1, 0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sz="2000" dirty="0"/>
                  <a:t> would describe that a person likes shortbread, does not </a:t>
                </a:r>
              </a:p>
              <a:p>
                <a:r>
                  <a:rPr lang="en-US" altLang="ko-KR" sz="2000" dirty="0"/>
                  <a:t>     like lager, drinks whiskey, eats porridge, and has not watched England play football.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Label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𝑛𝑎𝑡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scottish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english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sco</m:t>
                          </m:r>
                        </m:e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sco</m:t>
                              </m:r>
                            </m:e>
                          </m:d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sco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sco</m:t>
                              </m:r>
                            </m:e>
                          </m:d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sco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sco</m:t>
                              </m:r>
                            </m:e>
                          </m:d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sco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eng</m:t>
                              </m:r>
                            </m:e>
                          </m:d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eng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Assumption 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𝑛𝑎𝑡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𝑛𝑎𝑡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𝑛𝑎𝑡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𝑛𝑎𝑡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𝑛𝑎𝑡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𝑛𝑎𝑡</m:t>
                          </m: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D75983-9E59-4BB9-B409-389855FC8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3336"/>
                <a:ext cx="10515600" cy="4134658"/>
              </a:xfrm>
              <a:prstGeom prst="rect">
                <a:avLst/>
              </a:prstGeom>
              <a:blipFill>
                <a:blip r:embed="rId2"/>
                <a:stretch>
                  <a:fillRect l="-638" t="-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916735A2-55E7-4C4F-91E9-E2FC91C1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A372A3-22AD-4832-81AF-F173750F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2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5B017-42AA-4D5D-B824-5444238D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8CDA68-3128-47AD-AA74-9B1031E7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C451-5BFC-426C-9D25-558B6D22E77E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802BE9-FF25-4CAF-8937-705272615A3D}"/>
                  </a:ext>
                </a:extLst>
              </p:cNvPr>
              <p:cNvSpPr txBox="1"/>
              <p:nvPr/>
            </p:nvSpPr>
            <p:spPr>
              <a:xfrm>
                <a:off x="838200" y="1822450"/>
                <a:ext cx="7719646" cy="4007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Prior in the database</a:t>
                </a:r>
              </a:p>
              <a:p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sco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=7/13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eng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=6/13</m:t>
                    </m:r>
                  </m:oMath>
                </a14:m>
                <a:endParaRPr lang="ko-KR" altLang="en-US" dirty="0"/>
              </a:p>
              <a:p>
                <a:endParaRPr lang="en-US" altLang="ko-KR" dirty="0"/>
              </a:p>
              <a:p>
                <a:r>
                  <a:rPr lang="en-US" altLang="ko-KR" dirty="0"/>
                  <a:t>ML</a:t>
                </a:r>
              </a:p>
              <a:p>
                <a:r>
                  <a:rPr lang="en-US" altLang="ko-KR" b="0" dirty="0"/>
                  <a:t>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eng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3/6</m:t>
                    </m:r>
                  </m:oMath>
                </a14:m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sco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=7/7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eng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3/6</m:t>
                    </m:r>
                  </m:oMath>
                </a14:m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sco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/7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eng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/6</m:t>
                    </m:r>
                  </m:oMath>
                </a14:m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sco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/7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eng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3/6</m:t>
                    </m:r>
                  </m:oMath>
                </a14:m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sco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/7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eng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3/6</m:t>
                    </m:r>
                  </m:oMath>
                </a14:m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sco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/7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For </a:t>
                </a:r>
                <a14:m>
                  <m:oMath xmlns:m="http://schemas.openxmlformats.org/officeDocument/2006/math">
                    <m:r>
                      <a:rPr lang="en-US" altLang="ko-KR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1, 0, 1, 1, 0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sco</m:t>
                          </m:r>
                        </m:e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sco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sco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sco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sco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eng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eng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802BE9-FF25-4CAF-8937-705272615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2450"/>
                <a:ext cx="7719646" cy="4007379"/>
              </a:xfrm>
              <a:prstGeom prst="rect">
                <a:avLst/>
              </a:prstGeom>
              <a:blipFill>
                <a:blip r:embed="rId2"/>
                <a:stretch>
                  <a:fillRect l="-711" t="-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2D1B9AF5-0136-4157-93A4-28ED9D1B72FC}"/>
              </a:ext>
            </a:extLst>
          </p:cNvPr>
          <p:cNvGrpSpPr/>
          <p:nvPr/>
        </p:nvGrpSpPr>
        <p:grpSpPr>
          <a:xfrm>
            <a:off x="6253895" y="529788"/>
            <a:ext cx="2181225" cy="1832085"/>
            <a:chOff x="6245102" y="729029"/>
            <a:chExt cx="2181225" cy="183208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2AF19D8-0E08-45C2-B949-CE61BB53C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5102" y="729029"/>
              <a:ext cx="2181225" cy="13906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41CE16-7B16-4922-B746-C6352A0539B8}"/>
                </a:ext>
              </a:extLst>
            </p:cNvPr>
            <p:cNvSpPr txBox="1"/>
            <p:nvPr/>
          </p:nvSpPr>
          <p:spPr>
            <a:xfrm>
              <a:off x="6372148" y="2191782"/>
              <a:ext cx="19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English 6 people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B3436A5-EA55-4E82-8EC1-5FC90226E883}"/>
              </a:ext>
            </a:extLst>
          </p:cNvPr>
          <p:cNvGrpSpPr/>
          <p:nvPr/>
        </p:nvGrpSpPr>
        <p:grpSpPr>
          <a:xfrm>
            <a:off x="8877300" y="529788"/>
            <a:ext cx="2476500" cy="1846660"/>
            <a:chOff x="7820758" y="3111745"/>
            <a:chExt cx="2476500" cy="184666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C7AF1DF-015B-42DC-BB79-CEC87CA6D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0758" y="3111745"/>
              <a:ext cx="2476500" cy="13906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9DD657-D4CE-41F3-A82F-A171BC143BDE}"/>
                </a:ext>
              </a:extLst>
            </p:cNvPr>
            <p:cNvSpPr txBox="1"/>
            <p:nvPr/>
          </p:nvSpPr>
          <p:spPr>
            <a:xfrm>
              <a:off x="8052963" y="4589073"/>
              <a:ext cx="2012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Scottish 7 people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394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8080</TotalTime>
  <Words>941</Words>
  <Application>Microsoft Office PowerPoint</Application>
  <PresentationFormat>와이드스크린</PresentationFormat>
  <Paragraphs>243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Chapter 10 Naïve Bayes</vt:lpstr>
      <vt:lpstr>10.1 Naive Bayes and Conditional Independence</vt:lpstr>
      <vt:lpstr>PowerPoint 프레젠테이션</vt:lpstr>
      <vt:lpstr>PowerPoint 프레젠테이션</vt:lpstr>
      <vt:lpstr>10.2 Estimation using Maximum Likelihood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10.3 Bayesian Naive Bayes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Probabilistic Reasoning</dc:title>
  <dc:creator>kpark</dc:creator>
  <cp:lastModifiedBy>kpark</cp:lastModifiedBy>
  <cp:revision>281</cp:revision>
  <dcterms:created xsi:type="dcterms:W3CDTF">2021-03-10T10:42:40Z</dcterms:created>
  <dcterms:modified xsi:type="dcterms:W3CDTF">2021-06-03T08:07:37Z</dcterms:modified>
</cp:coreProperties>
</file>