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4B59-A722-4628-978C-1FB6632C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Finite Markov Decision</a:t>
            </a:r>
            <a:br>
              <a:rPr lang="en-US" altLang="ko-KR" dirty="0"/>
            </a:br>
            <a:r>
              <a:rPr lang="en-US" altLang="ko-KR" dirty="0"/>
              <a:t>Processes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37ED-0CC5-4F97-858D-94CFED3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Policies and Value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for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value function of a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under a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expected return when starting in 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The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for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value of an action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in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under a 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62C2CA-6BA3-4A91-933D-EF22DC2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5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B5346-BC07-4B24-A262-49918C39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64C451-5BCC-4A72-9AB0-110E668D4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64C451-5BCC-4A72-9AB0-110E668D4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AB4D7-88AD-4A91-B448-FD140339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CFC80-4AA6-4EF0-A102-610772DDF273}"/>
                  </a:ext>
                </a:extLst>
              </p:cNvPr>
              <p:cNvSpPr txBox="1"/>
              <p:nvPr/>
            </p:nvSpPr>
            <p:spPr>
              <a:xfrm>
                <a:off x="1752600" y="2371725"/>
                <a:ext cx="8376844" cy="2648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CFC80-4AA6-4EF0-A102-610772DD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71725"/>
                <a:ext cx="8376844" cy="2648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C4E4CF0-5FD3-4DD9-9B61-69FE31E97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275" y="4191339"/>
            <a:ext cx="1914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53BD7-5819-401C-9EDF-72EB798A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3.5: </a:t>
            </a:r>
            <a:r>
              <a:rPr lang="en-US" altLang="ko-KR" dirty="0" err="1"/>
              <a:t>Gridworld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0C35B7-7A68-497E-803C-92DB8B64C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591551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The cells of the grid correspond to the states of the environment</a:t>
                </a:r>
              </a:p>
              <a:p>
                <a:r>
                  <a:rPr lang="en-US" altLang="ko-KR" dirty="0"/>
                  <a:t>At each cell, four actions are possible: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north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south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east</a:t>
                </a:r>
                <a:r>
                  <a:rPr lang="en-US" altLang="ko-KR" dirty="0"/>
                  <a:t>, and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west</a:t>
                </a:r>
              </a:p>
              <a:p>
                <a:pPr lvl="1"/>
                <a:r>
                  <a:rPr lang="en-US" altLang="ko-KR" dirty="0"/>
                  <a:t>The agent to move one cell in the respective direction</a:t>
                </a:r>
              </a:p>
              <a:p>
                <a:pPr lvl="1"/>
                <a:r>
                  <a:rPr lang="en-US" altLang="ko-KR" dirty="0"/>
                  <a:t>Actions that would take the agent off the grid leave its location unchanged, but also result in a reward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Other actions result in a reward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except those that move the agent out of the special states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From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, all four actions yield a reward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altLang="ko-KR" dirty="0"/>
                  <a:t> and take the agent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From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, all actions yield a reward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ko-KR" dirty="0"/>
                  <a:t> and take the agent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agent selects all four actions with equal probability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0C35B7-7A68-497E-803C-92DB8B64C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591551" cy="4351338"/>
              </a:xfrm>
              <a:blipFill>
                <a:blip r:embed="rId2"/>
                <a:stretch>
                  <a:fillRect l="-922" t="-350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75800-28CE-49F4-A513-B0EB625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03593-61CF-45BD-8D50-44BD49C4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086" y="1242616"/>
            <a:ext cx="1666875" cy="1628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28206A-B242-4C79-8A15-559C68C6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798" y="3050778"/>
            <a:ext cx="933450" cy="106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5D0E82-4B8E-42B8-8B25-BA58CFF13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236" y="4296965"/>
            <a:ext cx="1609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7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3AA6E-FCE3-4246-9FC9-3B7A35F1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3BD02-B69A-4D95-8E89-0B102F8F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85E0F-880F-4E90-A0FD-20CEAC8AD06F}"/>
                  </a:ext>
                </a:extLst>
              </p:cNvPr>
              <p:cNvSpPr txBox="1"/>
              <p:nvPr/>
            </p:nvSpPr>
            <p:spPr>
              <a:xfrm>
                <a:off x="838200" y="2144116"/>
                <a:ext cx="10135339" cy="1754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0.55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=−0.5+0.225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8.8+1.5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85E0F-880F-4E90-A0FD-20CEAC8AD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4116"/>
                <a:ext cx="10135339" cy="1754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B322E74-EB4A-48E0-8097-E809B3F3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326" y="4075292"/>
            <a:ext cx="1609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FD808-968F-47F0-95B0-D912C39C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3.6 Optimal Policies and Optimal Value Functions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AC48ED-915D-4959-AE85-1CB086F5F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policy</a:t>
                </a:r>
              </a:p>
              <a:p>
                <a:pPr lvl="1"/>
                <a:r>
                  <a:rPr lang="en-US" altLang="ko-KR" dirty="0"/>
                  <a:t>One policy that is better than or equal to all other policies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/>
                  <a:t> for all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Optimal 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Optimal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AC48ED-915D-4959-AE85-1CB086F5F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EF4B8-F609-4D86-A38F-D739B49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86F7DE-A93D-4423-AA94-09364D9C474C}"/>
                  </a:ext>
                </a:extLst>
              </p:cNvPr>
              <p:cNvSpPr txBox="1"/>
              <p:nvPr/>
            </p:nvSpPr>
            <p:spPr>
              <a:xfrm>
                <a:off x="1967345" y="3592945"/>
                <a:ext cx="2763321" cy="575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86F7DE-A93D-4423-AA94-09364D9C4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45" y="3592945"/>
                <a:ext cx="2763321" cy="575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45FF5-7C5E-44C8-97F0-DF4784F9049C}"/>
                  </a:ext>
                </a:extLst>
              </p:cNvPr>
              <p:cNvSpPr txBox="1"/>
              <p:nvPr/>
            </p:nvSpPr>
            <p:spPr>
              <a:xfrm>
                <a:off x="1967345" y="4678217"/>
                <a:ext cx="3369769" cy="575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45FF5-7C5E-44C8-97F0-DF4784F90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45" y="4678217"/>
                <a:ext cx="3369769" cy="575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6200919-6916-4593-B4B2-3A28565BE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888" y="3429000"/>
            <a:ext cx="4638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08803-9326-4DA3-B73F-9ED9BAF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3.8: Solving the </a:t>
            </a:r>
            <a:r>
              <a:rPr lang="en-US" altLang="ko-KR" dirty="0" err="1"/>
              <a:t>Gridworld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DCEE5-E188-4223-BBC8-6AD06B15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90583-6118-410A-B86A-38932E40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A15A1-9FCC-48EA-A224-AAE48737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2884055"/>
            <a:ext cx="5734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5E3C-8EC8-48A9-ABE9-EA1A72A2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Optimality and Approximation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ED9EF-886D-4B33-9FC9-04CDA94D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Optimal policies can be generated only with extreme computational cost</a:t>
            </a:r>
          </a:p>
          <a:p>
            <a:r>
              <a:rPr lang="en-US" altLang="ko-KR"/>
              <a:t>It </a:t>
            </a:r>
            <a:r>
              <a:rPr lang="en-US" altLang="ko-KR" dirty="0"/>
              <a:t>is an ideal that agents can only approximate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868F8-D0AF-4D8E-B74F-64A4CFF9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ADD3-8ECA-42E9-80C0-B7A2978B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7A53D-264B-40F4-84AA-CA24E043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</a:p>
          <a:p>
            <a:pPr lvl="1"/>
            <a:r>
              <a:rPr lang="en-US" altLang="ko-KR" dirty="0"/>
              <a:t>a classical formalization of sequential decision making</a:t>
            </a:r>
          </a:p>
          <a:p>
            <a:pPr lvl="1"/>
            <a:r>
              <a:rPr lang="en-US" altLang="ko-KR" dirty="0"/>
              <a:t>actions influence not just immediate rewards, but also subsequent situations, or states, and through those future rewards.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58135-1A6E-4F62-BA6A-B05E38E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D4E33-A83F-41AC-979A-4806C1C5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The Agent–Environment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07D4D-93E7-4B67-A4A2-CD8171D7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</a:p>
          <a:p>
            <a:pPr lvl="1"/>
            <a:r>
              <a:rPr lang="en-US" altLang="ko-KR" dirty="0"/>
              <a:t>The learner and decision maker</a:t>
            </a:r>
          </a:p>
          <a:p>
            <a:r>
              <a:rPr lang="en-US" altLang="ko-KR" dirty="0"/>
              <a:t>Environment</a:t>
            </a:r>
          </a:p>
          <a:p>
            <a:pPr lvl="1"/>
            <a:r>
              <a:rPr lang="en-US" altLang="ko-KR" dirty="0"/>
              <a:t>The thing it interacts with, comprising everything outside the agent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E6234C-F03E-44CB-A511-2BA97DDA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882BA-DF60-4F40-BA21-5ED8671E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CA7747-CABE-4DB3-8E38-D20F4C924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Time 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set of all 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set of all actions for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Rewards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: set of all rewards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Trajectory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CA7747-CABE-4DB3-8E38-D20F4C924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68E55-C973-47A8-9D31-3FBA8EF3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C1784A-3EB0-42C0-BFC8-559B06F9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3429000"/>
            <a:ext cx="6591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22746-271C-441A-AF25-AB2C47CC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8BE9C-B06C-4039-AB21-A58BA36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7FAA1-9CCF-4CA4-B098-0FB26AFA65E9}"/>
                  </a:ext>
                </a:extLst>
              </p:cNvPr>
              <p:cNvSpPr txBox="1"/>
              <p:nvPr/>
            </p:nvSpPr>
            <p:spPr>
              <a:xfrm>
                <a:off x="838200" y="1951255"/>
                <a:ext cx="9287677" cy="428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The dynamics of the MDP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 dirty="0" err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i="0" dirty="0" err="1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/>
                  <a:t>’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7FAA1-9CCF-4CA4-B098-0FB26AFA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1255"/>
                <a:ext cx="9287677" cy="4285084"/>
              </a:xfrm>
              <a:prstGeom prst="rect">
                <a:avLst/>
              </a:prstGeom>
              <a:blipFill>
                <a:blip r:embed="rId2"/>
                <a:stretch>
                  <a:fillRect l="-1051" t="-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1B74-1C07-41C1-99C5-90680C3C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Goals and Rewards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DE84A-CE1E-4FF9-ABBE-DD981F08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To maximize the total amount of reward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2DDF9-AFAD-4887-B3C0-FB07505C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2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47D-ED21-42E8-BB90-F661E3D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Returns and Episodes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C64A-3569-480B-B01B-29737E8DB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is a final time step</a:t>
                </a:r>
              </a:p>
              <a:p>
                <a:r>
                  <a:rPr lang="en-US" altLang="ko-KR" dirty="0"/>
                  <a:t>Episode</a:t>
                </a:r>
              </a:p>
              <a:p>
                <a:pPr lvl="1"/>
                <a:r>
                  <a:rPr lang="en-US" altLang="ko-KR" dirty="0"/>
                  <a:t>The agent–environment interactions breaks naturally with final time step</a:t>
                </a:r>
              </a:p>
              <a:p>
                <a:r>
                  <a:rPr lang="en-US" altLang="ko-KR" dirty="0"/>
                  <a:t>Episodic task</a:t>
                </a:r>
              </a:p>
              <a:p>
                <a:pPr lvl="1"/>
                <a:r>
                  <a:rPr lang="en-US" altLang="ko-KR" dirty="0"/>
                  <a:t>Task with episode</a:t>
                </a:r>
              </a:p>
              <a:p>
                <a:r>
                  <a:rPr lang="en-US" altLang="ko-KR" dirty="0"/>
                  <a:t>Continuing task</a:t>
                </a:r>
              </a:p>
              <a:p>
                <a:pPr lvl="1"/>
                <a:r>
                  <a:rPr lang="en-US" altLang="ko-KR" dirty="0"/>
                  <a:t>The agent–environment interaction does not break naturally</a:t>
                </a:r>
              </a:p>
              <a:p>
                <a:r>
                  <a:rPr lang="en-US" altLang="ko-KR" dirty="0"/>
                  <a:t>Discounted 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 ··· =</m:t>
                    </m:r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Discounted 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C64A-3569-480B-B01B-29737E8DB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b="-8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9B14FC-9519-48EC-A6BD-0B8DA7E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E1E4F-F91F-45D5-90C7-DC0919AC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Unified Notation for Episodic and Continuing Tasks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8C704-A70C-47C3-BCCE-A04637DA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1DACF-061A-4F2D-84E7-51AE7762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2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37ED-0CC5-4F97-858D-94CFED3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Policies and Value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Probabilities of selecting an 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62C2CA-6BA3-4A91-933D-EF22DC2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656</Words>
  <Application>Microsoft Office PowerPoint</Application>
  <PresentationFormat>와이드스크린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Courier New</vt:lpstr>
      <vt:lpstr>Office 테마</vt:lpstr>
      <vt:lpstr>Chapter 3 Finite Markov Decision Processes</vt:lpstr>
      <vt:lpstr>PowerPoint 프레젠테이션</vt:lpstr>
      <vt:lpstr>3.1 The Agent–Environment Interface</vt:lpstr>
      <vt:lpstr>PowerPoint 프레젠테이션</vt:lpstr>
      <vt:lpstr>PowerPoint 프레젠테이션</vt:lpstr>
      <vt:lpstr>3.2 Goals and Rewards</vt:lpstr>
      <vt:lpstr>3.3 Returns and Episodes</vt:lpstr>
      <vt:lpstr>3.4 Unified Notation for Episodic and Continuing Tasks</vt:lpstr>
      <vt:lpstr>3.5 Policies and Value Functions</vt:lpstr>
      <vt:lpstr>3.5 Policies and Value Functions</vt:lpstr>
      <vt:lpstr>PowerPoint 프레젠테이션</vt:lpstr>
      <vt:lpstr>Example 3.5: Gridworld</vt:lpstr>
      <vt:lpstr>PowerPoint 프레젠테이션</vt:lpstr>
      <vt:lpstr>3.6 Optimal Policies and Optimal Value Functions</vt:lpstr>
      <vt:lpstr>Example 3.8: Solving the Gridworld</vt:lpstr>
      <vt:lpstr>3.7 Optimality and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33</cp:revision>
  <dcterms:created xsi:type="dcterms:W3CDTF">2021-09-28T01:19:47Z</dcterms:created>
  <dcterms:modified xsi:type="dcterms:W3CDTF">2021-10-06T01:35:17Z</dcterms:modified>
</cp:coreProperties>
</file>