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1" r:id="rId3"/>
    <p:sldId id="292" r:id="rId4"/>
    <p:sldId id="294" r:id="rId5"/>
    <p:sldId id="296" r:id="rId6"/>
    <p:sldId id="297" r:id="rId7"/>
    <p:sldId id="299" r:id="rId8"/>
    <p:sldId id="298" r:id="rId9"/>
    <p:sldId id="300" r:id="rId10"/>
    <p:sldId id="301" r:id="rId11"/>
    <p:sldId id="302" r:id="rId12"/>
    <p:sldId id="303" r:id="rId13"/>
    <p:sldId id="308" r:id="rId14"/>
    <p:sldId id="305" r:id="rId15"/>
    <p:sldId id="309" r:id="rId16"/>
    <p:sldId id="310" r:id="rId17"/>
    <p:sldId id="307" r:id="rId18"/>
    <p:sldId id="311" r:id="rId19"/>
    <p:sldId id="313" r:id="rId20"/>
    <p:sldId id="31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1DA91-96C8-47F3-AFDA-F6E6412E034C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45B7A-8170-4303-9DC0-FDC5D1ECC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90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D3B43-B8E1-4E7E-8F7A-AC3B7D5C9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E0D3EA-3881-481F-869C-72E2307D4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52E11-D520-49D3-B829-9B8D1DDD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A8A0-40EB-437E-9751-CD132980187D}" type="datetime1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91442F-E86F-48C9-8AC5-1E8D6F7B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FC7EF-C812-4FAD-A979-C0A432BC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98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71DDE-D3CD-4411-96E4-67379258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3687DA-EB3C-45B7-9DF7-54E7FB3A4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D149C-7249-41D1-92C4-62950126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60FF-83E2-4B54-A5CA-BB03565905EF}" type="datetime1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96A72D-35EC-4469-A63B-F9C9D4D3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236E8-A666-4DEA-ACAE-8AE135FE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72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9B4AA1-5A29-45DD-AD1B-9DF9F96DF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B3035E-B4C2-490B-8F71-60BBDB53F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9D90F-9412-4306-9766-8F79CB39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8820-0D47-4FE3-9ED5-9A790EEC8B2E}" type="datetime1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B1251-E5DB-41AB-8259-BD2BF94D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EB2E14-65F9-48FA-94C0-94696332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70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2FFE7-AAE4-4250-AB59-46CC866F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136A6-C11E-49A2-8128-15952F8B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79153-F8A0-41D2-8F42-00DA4ADC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9F1-DDC6-4A6F-B6DD-14D13C53A5CA}" type="datetime1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3D11A8-BD1F-4728-9843-4AE002B0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F24C8-4B14-41F0-B68E-039C09D4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6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EC935-74A2-453D-8E66-C95514B4D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929148-DFEE-442F-AC0B-ADFAAD55E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4A397-8B99-4C23-98DB-07412BE7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BB56-4383-47B0-9642-51A1C609753C}" type="datetime1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67C939-B75C-4655-8D02-3A12C794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05CD-FD83-4AD6-A6B9-5BB0C640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7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4D651-E3A2-4BE5-A382-695809AC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C86E7-98E8-43F8-83B9-B621D0AA7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D2A9E2-D133-4107-8185-3899C18F6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3DABD4-0159-41D6-B06F-673569E6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76A2-546D-4BB6-8E8C-9275F7923BD7}" type="datetime1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6C7B50-CCB8-4B58-BD0C-2281F033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A0B4EB-6A1A-4D79-8089-580BCEE4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1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E50B0-0D35-482A-B050-F3AC5C4E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5E48CD-8469-48B0-9347-09C4329C2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309002-0475-49AA-9BF5-A9FB880F4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A4C9BD-4EC2-4D11-8E04-93AF3F03F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2BD016-22FD-4445-ABCE-F3C47CDD9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EB3AA9-23F3-4F27-A28A-AF14B9EE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2D3-A225-4EA9-B49B-91D20D207A69}" type="datetime1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67C746-04AB-41EA-B36C-877BE66A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CF0946-AEAD-436E-8162-21284E87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54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D3D9B-2FD5-44DA-AE2F-953E38CF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115230-17E4-47EE-B705-35065F63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AB5-9E9E-4854-96A5-9BFA49805D6C}" type="datetime1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1370CC-D041-4727-8271-6D22EEFE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95084E-3465-4731-B7E1-B96791EA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71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09E7B4-527C-4963-AABB-08DF66C3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C662-44F9-4B39-A862-67404CD1ACB8}" type="datetime1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F5D5A3-3695-4F8D-84C6-62C1DB75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C524F2-0FF7-499A-9686-8E176BA4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07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A8075-C4B2-440C-A496-344049EC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ECE51-A91D-44E0-9DB1-0214E6CAE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1CCE48-F155-4C87-9DBB-28BCF794C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CDC4B6-490A-486E-8F2A-2150DEA1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37BB-0C5B-418A-A1E7-1A1A30D33858}" type="datetime1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669A7A-D730-431B-9626-C98C9260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41C7F5-7AA3-46A8-BDC7-587A17FE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24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3D6F3-E9FA-4A5D-BD53-27BE4E68D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0F666B-FD39-4FF6-B630-E01E6D2BF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A7B1C3-4C8B-4279-92F8-A51F90625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E36FE-6BC0-4DFC-A869-635CA883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7154-C4B8-4C01-9FAB-2B4ADB1084CD}" type="datetime1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8180FD-8099-4F3B-A9AB-C645D4B7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BC194F-9515-4B4E-8715-D32C2E48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9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523DD0-87AA-4F78-B305-32BC1B89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7386A4-FC56-4454-B04F-2B44499EC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BFAC9-76F8-464F-AA25-C8CF99EC7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075B1-FE73-4222-8F61-286957DD6B93}" type="datetime1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E8318-44EC-4FD6-8F05-F7D05722D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3C8EF4-F734-4BD7-8266-6E8A6EF5B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40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836B9-2587-498F-979E-6D78BBA7E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Chapter 9</a:t>
            </a:r>
            <a:br>
              <a:rPr lang="en-US" altLang="ko-KR" dirty="0"/>
            </a:br>
            <a:r>
              <a:rPr lang="en-US" altLang="ko-KR" dirty="0"/>
              <a:t>Learning as Inference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520DDE-21E2-4F1B-8A5F-BC4D1FD8C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0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B3482-8937-4BC8-99AA-B2F2C12F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6F15F-0167-44F2-9693-78DB91B6F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Using a conjugate prior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747EE8-E91E-4509-8B25-D9FC7004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1E0F0BD-B775-478A-A51B-B691884F0C22}"/>
                  </a:ext>
                </a:extLst>
              </p:cNvPr>
              <p:cNvSpPr/>
              <p:nvPr/>
            </p:nvSpPr>
            <p:spPr>
              <a:xfrm>
                <a:off x="1506315" y="2484368"/>
                <a:ext cx="398008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𝒱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1E0F0BD-B775-478A-A51B-B691884F0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315" y="2484368"/>
                <a:ext cx="398008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A2930E3-0670-46D7-A293-7FBE9997D20C}"/>
                  </a:ext>
                </a:extLst>
              </p:cNvPr>
              <p:cNvSpPr/>
              <p:nvPr/>
            </p:nvSpPr>
            <p:spPr>
              <a:xfrm>
                <a:off x="1506313" y="3089735"/>
                <a:ext cx="7496219" cy="11555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400" dirty="0"/>
                  <a:t>The conjugate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is a Beta distribution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A2930E3-0670-46D7-A293-7FBE9997D2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313" y="3089735"/>
                <a:ext cx="7496219" cy="1155509"/>
              </a:xfrm>
              <a:prstGeom prst="rect">
                <a:avLst/>
              </a:prstGeom>
              <a:blipFill>
                <a:blip r:embed="rId3"/>
                <a:stretch>
                  <a:fillRect l="-1220" t="-4233" r="-3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99DEFF5-F2AB-4FD1-B4AD-5E81C2A37149}"/>
                  </a:ext>
                </a:extLst>
              </p:cNvPr>
              <p:cNvSpPr/>
              <p:nvPr/>
            </p:nvSpPr>
            <p:spPr>
              <a:xfrm>
                <a:off x="1506313" y="4199444"/>
                <a:ext cx="5729756" cy="1309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𝒱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br>
                  <a:rPr lang="en-US" altLang="ko-KR" sz="2400" dirty="0"/>
                </a:b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2400" dirty="0"/>
                  <a:t> </a:t>
                </a: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99DEFF5-F2AB-4FD1-B4AD-5E81C2A371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313" y="4199444"/>
                <a:ext cx="5729756" cy="1309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5AF457E-E6C1-4A95-9C5D-D856D479DCB9}"/>
                  </a:ext>
                </a:extLst>
              </p:cNvPr>
              <p:cNvSpPr/>
              <p:nvPr/>
            </p:nvSpPr>
            <p:spPr>
              <a:xfrm>
                <a:off x="1506313" y="5481458"/>
                <a:ext cx="4551567" cy="848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</m:e>
                          </m:d>
                        </m:e>
                      </m:func>
                      <m:r>
                        <a:rPr lang="en-US" altLang="ko-KR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5AF457E-E6C1-4A95-9C5D-D856D479DC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313" y="5481458"/>
                <a:ext cx="4551567" cy="8484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42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7656A-7626-4982-B773-ADAC2A08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9.3 Maximum Likelihood Training of Belief Networks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64A7D-D61A-4F92-929E-9253D919B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Lung cancer</a:t>
            </a:r>
          </a:p>
          <a:p>
            <a:pPr lvl="1"/>
            <a:r>
              <a:rPr lang="en-US" altLang="ko-KR" dirty="0"/>
              <a:t>Relationship between </a:t>
            </a:r>
          </a:p>
          <a:p>
            <a:pPr lvl="2"/>
            <a:r>
              <a:rPr lang="en-US" altLang="ko-KR" dirty="0"/>
              <a:t>Exposure to asbestos (a)</a:t>
            </a:r>
          </a:p>
          <a:p>
            <a:pPr lvl="2"/>
            <a:r>
              <a:rPr lang="en-US" altLang="ko-KR" dirty="0"/>
              <a:t>Being a smoker (s)</a:t>
            </a:r>
          </a:p>
          <a:p>
            <a:pPr lvl="2"/>
            <a:r>
              <a:rPr lang="en-US" altLang="ko-KR" dirty="0"/>
              <a:t>The incidence of lung cancer (c)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79B2A1-A2EA-4183-8EE7-8E6ACCAB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5CD48D-13B9-4368-BDB4-AB5CC3F0CFF8}"/>
                  </a:ext>
                </a:extLst>
              </p:cNvPr>
              <p:cNvSpPr txBox="1"/>
              <p:nvPr/>
            </p:nvSpPr>
            <p:spPr>
              <a:xfrm>
                <a:off x="1406770" y="4281498"/>
                <a:ext cx="348294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 dirty="0" err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000" i="1" dirty="0" err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i="1" dirty="0" err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000" i="1" dirty="0" err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i="1" dirty="0" err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={0,1}</m:t>
                      </m:r>
                    </m:oMath>
                  </m:oMathPara>
                </a14:m>
                <a:endParaRPr lang="ko-KR" alt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={0,1}</m:t>
                      </m:r>
                    </m:oMath>
                  </m:oMathPara>
                </a14:m>
                <a:endParaRPr lang="ko-KR" alt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={0,1}</m:t>
                      </m:r>
                    </m:oMath>
                  </m:oMathPara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5CD48D-13B9-4368-BDB4-AB5CC3F0C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770" y="4281498"/>
                <a:ext cx="3482941" cy="1323439"/>
              </a:xfrm>
              <a:prstGeom prst="rect">
                <a:avLst/>
              </a:prstGeom>
              <a:blipFill>
                <a:blip r:embed="rId2"/>
                <a:stretch>
                  <a:fillRect b="-50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3C414FAB-1F43-420B-BE6D-13FB4FD2B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798" y="4334252"/>
            <a:ext cx="21526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81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ADDF6-0CD1-4CDC-BC01-A920CF25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02A0E5-0998-487E-A22E-227A72C4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12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F88DBA-4B02-4A8C-9533-C121E532FB33}"/>
                  </a:ext>
                </a:extLst>
              </p:cNvPr>
              <p:cNvSpPr txBox="1"/>
              <p:nvPr/>
            </p:nvSpPr>
            <p:spPr>
              <a:xfrm>
                <a:off x="3543299" y="1827557"/>
                <a:ext cx="483517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/>
                  <a:t>Problem.</a:t>
                </a:r>
              </a:p>
              <a:p>
                <a:r>
                  <a:rPr lang="en-US" altLang="ko-KR" sz="2000" dirty="0"/>
                  <a:t>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2000" b="0" dirty="0"/>
                  <a:t> </a:t>
                </a:r>
              </a:p>
              <a:p>
                <a:r>
                  <a:rPr lang="en-US" altLang="ko-KR" sz="2000" b="0" dirty="0"/>
                  <a:t>    Infer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by ML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F88DBA-4B02-4A8C-9533-C121E532F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299" y="1827557"/>
                <a:ext cx="4835170" cy="1015663"/>
              </a:xfrm>
              <a:prstGeom prst="rect">
                <a:avLst/>
              </a:prstGeom>
              <a:blipFill>
                <a:blip r:embed="rId2"/>
                <a:stretch>
                  <a:fillRect l="-1261" t="-3614" r="-631" b="-10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AD90C8-FA57-441F-9FB5-7AD256F7DB20}"/>
                  </a:ext>
                </a:extLst>
              </p:cNvPr>
              <p:cNvSpPr txBox="1"/>
              <p:nvPr/>
            </p:nvSpPr>
            <p:spPr>
              <a:xfrm>
                <a:off x="3543299" y="3275086"/>
                <a:ext cx="6400801" cy="2703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0" dirty="0"/>
                  <a:t>Solution.</a:t>
                </a:r>
              </a:p>
              <a:p>
                <a:r>
                  <a:rPr lang="en-US" altLang="ko-KR" sz="2000" dirty="0"/>
                  <a:t>    </a:t>
                </a:r>
                <a:r>
                  <a:rPr lang="en-US" altLang="ko-KR" sz="2000" b="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000" b="0" dirty="0"/>
                  <a:t>. Then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dirty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000" i="0" dirty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𝒳</m:t>
                          </m:r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dirty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000" dirty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ko-KR" altLang="en-US" sz="2000" dirty="0"/>
              </a:p>
              <a:p>
                <a:r>
                  <a:rPr lang="en-US" altLang="ko-KR" sz="2000" dirty="0"/>
                  <a:t>    By direct computation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altLang="ko-KR" sz="2000" dirty="0"/>
              </a:p>
              <a:p>
                <a:r>
                  <a:rPr lang="en-US" altLang="ko-KR" sz="2000" dirty="0"/>
                  <a:t>    Hence the ML solution is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AD90C8-FA57-441F-9FB5-7AD256F7D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299" y="3275086"/>
                <a:ext cx="6400801" cy="2703304"/>
              </a:xfrm>
              <a:prstGeom prst="rect">
                <a:avLst/>
              </a:prstGeom>
              <a:blipFill>
                <a:blip r:embed="rId3"/>
                <a:stretch>
                  <a:fillRect l="-952" t="-11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4C7E441E-6158-48F5-AB6E-5880CC4D53C0}"/>
              </a:ext>
            </a:extLst>
          </p:cNvPr>
          <p:cNvGrpSpPr/>
          <p:nvPr/>
        </p:nvGrpSpPr>
        <p:grpSpPr>
          <a:xfrm>
            <a:off x="838200" y="1749697"/>
            <a:ext cx="1923282" cy="2978221"/>
            <a:chOff x="838200" y="1749697"/>
            <a:chExt cx="1923282" cy="297822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8E71674-7B3C-4CBF-BEF3-8379DA220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1544" y="1749697"/>
              <a:ext cx="1266825" cy="21717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C6C37E7-9A8A-49B1-A7B1-FA96EBF7D81F}"/>
                    </a:ext>
                  </a:extLst>
                </p:cNvPr>
                <p:cNvSpPr txBox="1"/>
                <p:nvPr/>
              </p:nvSpPr>
              <p:spPr>
                <a:xfrm>
                  <a:off x="838200" y="3980406"/>
                  <a:ext cx="1923282" cy="7475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altLang="ko-KR" sz="2000" b="0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=1,…,7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C6C37E7-9A8A-49B1-A7B1-FA96EBF7D8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980406"/>
                  <a:ext cx="1923282" cy="74751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41562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ADDF6-0CD1-4CDC-BC01-A920CF25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D0BA0-8173-460E-A1B4-2AE549442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02A0E5-0998-487E-A22E-227A72C4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E71674-7B3C-4CBF-BEF3-8379DA220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357" y="2374965"/>
            <a:ext cx="1266825" cy="2171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1A935E-1BFA-4302-98FC-7626888ABB92}"/>
                  </a:ext>
                </a:extLst>
              </p:cNvPr>
              <p:cNvSpPr txBox="1"/>
              <p:nvPr/>
            </p:nvSpPr>
            <p:spPr>
              <a:xfrm>
                <a:off x="4158760" y="2374965"/>
                <a:ext cx="485335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dirty="0"/>
                  <a:t>Problem.</a:t>
                </a:r>
              </a:p>
              <a:p>
                <a:r>
                  <a:rPr lang="en-US" altLang="ko-KR" b="0" dirty="0"/>
                  <a:t>    Infer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by ML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1A935E-1BFA-4302-98FC-7626888AB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760" y="2374965"/>
                <a:ext cx="4853355" cy="1754326"/>
              </a:xfrm>
              <a:prstGeom prst="rect">
                <a:avLst/>
              </a:prstGeom>
              <a:blipFill>
                <a:blip r:embed="rId3"/>
                <a:stretch>
                  <a:fillRect l="-1005" t="-2091" b="-13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8E1534E-65E4-4A79-A0A0-736B70E4006E}"/>
              </a:ext>
            </a:extLst>
          </p:cNvPr>
          <p:cNvSpPr txBox="1"/>
          <p:nvPr/>
        </p:nvSpPr>
        <p:spPr>
          <a:xfrm>
            <a:off x="4510454" y="4503511"/>
            <a:ext cx="230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Systematic solution?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7464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EB5541-38D7-4C78-8F27-B4BFF348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14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7D6C4C-E639-4497-8CE5-B57523B2C0A2}"/>
                  </a:ext>
                </a:extLst>
              </p:cNvPr>
              <p:cNvSpPr txBox="1"/>
              <p:nvPr/>
            </p:nvSpPr>
            <p:spPr>
              <a:xfrm>
                <a:off x="917330" y="867264"/>
                <a:ext cx="8428893" cy="4969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dirty="0"/>
                  <a:t>8.7.3 </a:t>
                </a:r>
                <a:r>
                  <a:rPr lang="en-US" altLang="ko-KR" dirty="0"/>
                  <a:t>Maximum likelihood and the empirical distribution</a:t>
                </a:r>
                <a:endParaRPr lang="en-US" altLang="ko-KR" b="0" dirty="0"/>
              </a:p>
              <a:p>
                <a:r>
                  <a:rPr lang="en-US" altLang="ko-KR" b="0" dirty="0"/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/>
                  <a:t> be a data set and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dirty="0"/>
                  <a:t> the empirical distribution</a:t>
                </a:r>
              </a:p>
              <a:p>
                <a:r>
                  <a:rPr lang="en-US" altLang="ko-KR" dirty="0"/>
                  <a:t>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minimizes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KL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is obtained by maximum likelihood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Proof. Consider the equation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KL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</m:oMath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const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const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Hence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KL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                 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In the last term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is the likelihood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7D6C4C-E639-4497-8CE5-B57523B2C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30" y="867264"/>
                <a:ext cx="8428893" cy="4969502"/>
              </a:xfrm>
              <a:prstGeom prst="rect">
                <a:avLst/>
              </a:prstGeom>
              <a:blipFill>
                <a:blip r:embed="rId2"/>
                <a:stretch>
                  <a:fillRect l="-578" t="-613" b="-13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8DB47B-1500-4787-BD31-1CD6BD453656}"/>
                  </a:ext>
                </a:extLst>
              </p:cNvPr>
              <p:cNvSpPr txBox="1"/>
              <p:nvPr/>
            </p:nvSpPr>
            <p:spPr>
              <a:xfrm>
                <a:off x="7656883" y="2878673"/>
                <a:ext cx="2756139" cy="8712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8DB47B-1500-4787-BD31-1CD6BD453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883" y="2878673"/>
                <a:ext cx="2756139" cy="871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363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A5394-F4BB-4A21-B396-CCB9A68F8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8FC3D4-2425-4D2D-AF64-DF777BEB6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Maximum likelihood corresponds to counting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33BAAF-4A57-4DBF-9365-258C23A7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15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E075E9-71B7-49D7-8B2E-762594EFD9B9}"/>
                  </a:ext>
                </a:extLst>
              </p:cNvPr>
              <p:cNvSpPr txBox="1"/>
              <p:nvPr/>
            </p:nvSpPr>
            <p:spPr>
              <a:xfrm>
                <a:off x="1406768" y="2367182"/>
                <a:ext cx="9947032" cy="3831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For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BN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we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have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𝑝𝑎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We want to find the distribution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that minimizes the KL divergence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KL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ko-KR" dirty="0"/>
                  <a:t> for the empirical distribution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ko-KR" altLang="en-US" dirty="0"/>
              </a:p>
              <a:p>
                <a:pPr/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KL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pa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const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pa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pa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i="0">
                          <a:latin typeface="Cambria Math" panose="02040503050406030204" pitchFamily="18" charset="0"/>
                        </a:rPr>
                        <m:t>const</m:t>
                      </m:r>
                      <m:r>
                        <a:rPr lang="en-US" altLang="ko-KR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br>
                  <a:rPr lang="en-US" altLang="ko-KR" dirty="0"/>
                </a:br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E075E9-71B7-49D7-8B2E-762594EF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768" y="2367182"/>
                <a:ext cx="9947032" cy="3831562"/>
              </a:xfrm>
              <a:prstGeom prst="rect">
                <a:avLst/>
              </a:prstGeom>
              <a:blipFill>
                <a:blip r:embed="rId2"/>
                <a:stretch>
                  <a:fillRect l="-551" t="-7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723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DAE4E-9D78-45EE-988F-5ECE787D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A03CAE-2FE3-43C6-9E47-2FABA8CA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16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DE86BD5-D170-4648-BA6D-B236FA6FEAAC}"/>
                  </a:ext>
                </a:extLst>
              </p:cNvPr>
              <p:cNvSpPr/>
              <p:nvPr/>
            </p:nvSpPr>
            <p:spPr>
              <a:xfrm>
                <a:off x="1354014" y="1799737"/>
                <a:ext cx="9152793" cy="40910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mtClean="0">
                          <a:latin typeface="Cambria Math" panose="02040503050406030204" pitchFamily="18" charset="0"/>
                        </a:rPr>
                        <m:t>KL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ko-KR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pa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pa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pa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pa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i="0">
                          <a:latin typeface="Cambria Math" panose="02040503050406030204" pitchFamily="18" charset="0"/>
                        </a:rPr>
                        <m:t>const</m:t>
                      </m:r>
                      <m:r>
                        <a:rPr lang="en-US" altLang="ko-KR" i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KL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pa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pa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const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:r>
                  <a:rPr lang="en-US" altLang="ko-KR" dirty="0"/>
                  <a:t>Therefore, 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minimizes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KL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ko-KR" dirty="0"/>
                  <a:t>, then</a:t>
                </a:r>
                <a:br>
                  <a:rPr lang="en-US" altLang="ko-KR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pa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pa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The distribution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 is determined by counting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pa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pa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0">
                                      <a:latin typeface="Cambria Math" panose="02040503050406030204" pitchFamily="18" charset="0"/>
                                    </a:rPr>
                                    <m:t>pa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br>
                  <a:rPr lang="en-US" altLang="ko-KR" dirty="0"/>
                </a:br>
                <a:br>
                  <a:rPr lang="en-US" altLang="ko-KR" dirty="0"/>
                </a:br>
                <a:endParaRPr lang="ko-KR" altLang="en-US" dirty="0"/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DE86BD5-D170-4648-BA6D-B236FA6FE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014" y="1799737"/>
                <a:ext cx="9152793" cy="4091056"/>
              </a:xfrm>
              <a:prstGeom prst="rect">
                <a:avLst/>
              </a:prstGeom>
              <a:blipFill>
                <a:blip r:embed="rId2"/>
                <a:stretch>
                  <a:fillRect l="-5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822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135B3-8CA7-4EC4-8DD1-327C796D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9934C-9480-44E7-B724-2330648D8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F296D9-879E-489B-95CE-C8E83D46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A2E000-D61E-4A00-A012-D90B9074B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018" y="2343150"/>
            <a:ext cx="1266825" cy="2171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6FE4A7-6AB4-48DC-946B-390D50FF447D}"/>
                  </a:ext>
                </a:extLst>
              </p:cNvPr>
              <p:cNvSpPr txBox="1"/>
              <p:nvPr/>
            </p:nvSpPr>
            <p:spPr>
              <a:xfrm>
                <a:off x="2980592" y="2782669"/>
                <a:ext cx="6870471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by ML is obtained by counting (empirical distribution)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/1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2/2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6FE4A7-6AB4-48DC-946B-390D50FF4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592" y="2782669"/>
                <a:ext cx="6870471" cy="1477328"/>
              </a:xfrm>
              <a:prstGeom prst="rect">
                <a:avLst/>
              </a:prstGeom>
              <a:blipFill>
                <a:blip r:embed="rId3"/>
                <a:stretch>
                  <a:fillRect t="-2058" b="-3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384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C9D9F-C115-47D0-9BD4-6AB4F412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D133BB-62B4-47F1-98C2-D293920A7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Conditional probability functions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2625A9-9FA1-4C54-92CF-C596B3AD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2876CF-5694-4C14-BC1C-B58B27848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908" y="2869834"/>
            <a:ext cx="4000500" cy="17811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ECD553-99B9-4076-A8A7-E71AA98661E1}"/>
                  </a:ext>
                </a:extLst>
              </p:cNvPr>
              <p:cNvSpPr txBox="1"/>
              <p:nvPr/>
            </p:nvSpPr>
            <p:spPr>
              <a:xfrm>
                <a:off x="1248557" y="2407958"/>
                <a:ext cx="7543751" cy="3785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Binary variable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2000" dirty="0"/>
                  <a:t> with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000" dirty="0"/>
                  <a:t> binary parental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Find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entries in the CPT of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For very large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2000" dirty="0"/>
                  <a:t>, we assume that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2000" dirty="0"/>
                  <a:t> is a function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dirty="0"/>
              </a:p>
              <a:p>
                <a:r>
                  <a:rPr lang="en-US" altLang="ko-KR" sz="2000" dirty="0"/>
                  <a:t>where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For example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ko-KR" sz="20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000" dirty="0"/>
              </a:p>
              <a:p>
                <a:endParaRPr lang="ko-KR" alt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ECD553-99B9-4076-A8A7-E71AA9866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557" y="2407958"/>
                <a:ext cx="7543751" cy="3785332"/>
              </a:xfrm>
              <a:prstGeom prst="rect">
                <a:avLst/>
              </a:prstGeom>
              <a:blipFill>
                <a:blip r:embed="rId3"/>
                <a:stretch>
                  <a:fillRect l="-889" t="-8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357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4C0374-858E-4645-8ECB-FC6359ED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19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7DF5C1-90FC-4952-9930-0749CDBCED3B}"/>
                  </a:ext>
                </a:extLst>
              </p:cNvPr>
              <p:cNvSpPr txBox="1"/>
              <p:nvPr/>
            </p:nvSpPr>
            <p:spPr>
              <a:xfrm>
                <a:off x="2568051" y="1298086"/>
                <a:ext cx="9292772" cy="4603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Assume that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The likelihood is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𝒳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=</m:t>
                      </m:r>
                      <m:nary>
                        <m:naryPr>
                          <m:chr m:val="∏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The log likelihood is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og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𝒳</m:t>
                          </m:r>
                        </m: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const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const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Maximize this value</a:t>
                </a:r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7DF5C1-90FC-4952-9930-0749CDBCE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051" y="1298086"/>
                <a:ext cx="9292772" cy="4603440"/>
              </a:xfrm>
              <a:prstGeom prst="rect">
                <a:avLst/>
              </a:prstGeom>
              <a:blipFill>
                <a:blip r:embed="rId2"/>
                <a:stretch>
                  <a:fillRect l="-525" t="-530" b="-10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15541D30-2AC2-4ED4-9F65-0657834DC17A}"/>
              </a:ext>
            </a:extLst>
          </p:cNvPr>
          <p:cNvGrpSpPr/>
          <p:nvPr/>
        </p:nvGrpSpPr>
        <p:grpSpPr>
          <a:xfrm>
            <a:off x="644769" y="1758489"/>
            <a:ext cx="1923282" cy="2978221"/>
            <a:chOff x="838200" y="1749697"/>
            <a:chExt cx="1923282" cy="297822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E7C4BB6-279E-4C7F-B9E7-CEA388B20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1544" y="1749697"/>
              <a:ext cx="1266825" cy="21717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1248619-D642-44DC-AD61-F838196A7B3D}"/>
                    </a:ext>
                  </a:extLst>
                </p:cNvPr>
                <p:cNvSpPr txBox="1"/>
                <p:nvPr/>
              </p:nvSpPr>
              <p:spPr>
                <a:xfrm>
                  <a:off x="838200" y="3980406"/>
                  <a:ext cx="1923282" cy="7475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altLang="ko-KR" sz="2000" b="0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=1,…,7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1248619-D642-44DC-AD61-F838196A7B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980406"/>
                  <a:ext cx="1923282" cy="74751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356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DA9E4-FECC-4D85-AE87-827429F64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9.1 Learning as Inference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7CA2525-6E38-4BA1-957B-B346BEAF94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9.1.1 Learning the bias of a coin</a:t>
                </a:r>
              </a:p>
              <a:p>
                <a:pPr lvl="1"/>
                <a:r>
                  <a:rPr lang="en-US" altLang="ko-KR" dirty="0"/>
                  <a:t>Coin toss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/>
                  <a:t> times</a:t>
                </a:r>
              </a:p>
              <a:p>
                <a:pPr lvl="1"/>
                <a:r>
                  <a:rPr lang="en-US" altLang="ko-KR" dirty="0"/>
                  <a:t>Goal: to estimate the probability that the coin will be a head</a:t>
                </a:r>
              </a:p>
              <a:p>
                <a:pPr lvl="1"/>
                <a:r>
                  <a:rPr lang="en-US" altLang="ko-KR" dirty="0"/>
                  <a:t>We 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 if on toss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 the coin comes up heads,</a:t>
                </a:r>
                <a:br>
                  <a:rPr lang="en-US" altLang="ko-KR" dirty="0"/>
                </a:br>
                <a:r>
                  <a:rPr lang="en-US" altLang="ko-KR" dirty="0"/>
                  <a:t>      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 if it is tails</a:t>
                </a:r>
              </a:p>
              <a:p>
                <a:pPr lvl="1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altLang="ko-KR" dirty="0"/>
                  <a:t>, which is called the bias of the coin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7CA2525-6E38-4BA1-957B-B346BEAF9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0A5E8B-9837-48D9-BEF5-F7F097A5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E06C17B-3FFF-498C-8A7D-10CE95439AAE}"/>
              </a:ext>
            </a:extLst>
          </p:cNvPr>
          <p:cNvGrpSpPr/>
          <p:nvPr/>
        </p:nvGrpSpPr>
        <p:grpSpPr>
          <a:xfrm>
            <a:off x="6341939" y="4258035"/>
            <a:ext cx="2847975" cy="2008621"/>
            <a:chOff x="1717796" y="4001294"/>
            <a:chExt cx="2847975" cy="200862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6CB89A5-B566-4E22-9B62-FE401A33D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7796" y="4001294"/>
              <a:ext cx="2847975" cy="17335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579F0D-E130-4BB7-AD61-36AB60BE29D6}"/>
                </a:ext>
              </a:extLst>
            </p:cNvPr>
            <p:cNvSpPr txBox="1"/>
            <p:nvPr/>
          </p:nvSpPr>
          <p:spPr>
            <a:xfrm>
              <a:off x="2101362" y="5640583"/>
              <a:ext cx="1679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belief network</a:t>
              </a:r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BB7673-401A-4BBD-8397-5E9378505259}"/>
                  </a:ext>
                </a:extLst>
              </p:cNvPr>
              <p:cNvSpPr txBox="1"/>
              <p:nvPr/>
            </p:nvSpPr>
            <p:spPr>
              <a:xfrm>
                <a:off x="1917943" y="4334552"/>
                <a:ext cx="3695948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BB7673-401A-4BBD-8397-5E9378505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943" y="4334552"/>
                <a:ext cx="3695948" cy="8712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169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A8819-8601-4575-B6A5-8EC5DDE1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9.4 Bayesian Belief Network Training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047B33-E967-40FF-875B-9BA541C9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6870CC1-68C7-4050-964C-FE72C2E838E8}"/>
              </a:ext>
            </a:extLst>
          </p:cNvPr>
          <p:cNvGrpSpPr/>
          <p:nvPr/>
        </p:nvGrpSpPr>
        <p:grpSpPr>
          <a:xfrm>
            <a:off x="644769" y="1758489"/>
            <a:ext cx="2121478" cy="2938595"/>
            <a:chOff x="838200" y="1749697"/>
            <a:chExt cx="2121478" cy="293859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49F0CB9-810B-4CFA-A3C8-652917656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1544" y="1749697"/>
              <a:ext cx="1266825" cy="21717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2F00060-3E40-47B5-AAAD-4F9196FB68A8}"/>
                    </a:ext>
                  </a:extLst>
                </p:cNvPr>
                <p:cNvSpPr txBox="1"/>
                <p:nvPr/>
              </p:nvSpPr>
              <p:spPr>
                <a:xfrm>
                  <a:off x="838200" y="3980406"/>
                  <a:ext cx="2121478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altLang="ko-KR" sz="2000" b="0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2F00060-3E40-47B5-AAAD-4F9196FB68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980406"/>
                  <a:ext cx="2121478" cy="707886"/>
                </a:xfrm>
                <a:prstGeom prst="rect">
                  <a:avLst/>
                </a:prstGeom>
                <a:blipFill>
                  <a:blip r:embed="rId3"/>
                  <a:stretch>
                    <a:fillRect b="-940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0F0A49-7076-4B61-9CCD-7F29AEC23021}"/>
                  </a:ext>
                </a:extLst>
              </p:cNvPr>
              <p:cNvSpPr txBox="1"/>
              <p:nvPr/>
            </p:nvSpPr>
            <p:spPr>
              <a:xfrm>
                <a:off x="3269208" y="2642310"/>
                <a:ext cx="6712992" cy="78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=0,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sup>
                          </m:sSub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sup>
                          </m:sSub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0F0A49-7076-4B61-9CCD-7F29AEC23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208" y="2642310"/>
                <a:ext cx="6712992" cy="786690"/>
              </a:xfrm>
              <a:prstGeom prst="rect">
                <a:avLst/>
              </a:prstGeom>
              <a:blipFill>
                <a:blip r:embed="rId4"/>
                <a:stretch>
                  <a:fillRect t="-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88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61C2296-1A99-48BF-B8DF-0EAF1AA99E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222523" cy="58118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Learning refers to using the observations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to infer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For simplicity, let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𝒱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Posterior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𝒱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d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d>
                      </m:den>
                    </m:f>
                  </m:oMath>
                </a14:m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MAP</a:t>
                </a:r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e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d>
                      </m:e>
                    </m:func>
                  </m:oMath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61C2296-1A99-48BF-B8DF-0EAF1AA99E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222523" cy="5811838"/>
              </a:xfrm>
              <a:blipFill>
                <a:blip r:embed="rId2"/>
                <a:stretch>
                  <a:fillRect l="-1074" t="-1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1CFF0B-104F-4A6E-8C14-CC116743C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66D3B53-E951-47EF-BDF2-F2476F04E3F6}"/>
                  </a:ext>
                </a:extLst>
              </p:cNvPr>
              <p:cNvSpPr/>
              <p:nvPr/>
            </p:nvSpPr>
            <p:spPr>
              <a:xfrm>
                <a:off x="1926751" y="2873076"/>
                <a:ext cx="5066259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𝒱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𝒱</m:t>
                          </m:r>
                        </m:e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ko-KR" sz="2400" dirty="0"/>
              </a:p>
              <a:p>
                <a:r>
                  <a:rPr lang="en-US" altLang="ko-KR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=#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head</m:t>
                    </m:r>
                  </m:oMath>
                </a14:m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=#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tail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66D3B53-E951-47EF-BDF2-F2476F04E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751" y="2873076"/>
                <a:ext cx="5066259" cy="1569660"/>
              </a:xfrm>
              <a:prstGeom prst="rect">
                <a:avLst/>
              </a:prstGeom>
              <a:blipFill>
                <a:blip r:embed="rId3"/>
                <a:stretch>
                  <a:fillRect l="-1805" b="-7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1DB97D-7AFE-4021-B19A-B6896E22B605}"/>
                  </a:ext>
                </a:extLst>
              </p:cNvPr>
              <p:cNvSpPr txBox="1"/>
              <p:nvPr/>
            </p:nvSpPr>
            <p:spPr>
              <a:xfrm>
                <a:off x="7218484" y="3774465"/>
                <a:ext cx="2212079" cy="871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𝕀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=1]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1DB97D-7AFE-4021-B19A-B6896E22B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484" y="3774465"/>
                <a:ext cx="2212079" cy="8712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54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61C2296-1A99-48BF-B8DF-0EAF1AA99E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For simplicity we assume that </a:t>
                </a:r>
                <a14:m>
                  <m:oMath xmlns:m="http://schemas.openxmlformats.org/officeDocument/2006/math">
                    <m:r>
                      <a:rPr lang="el-GR" altLang="ko-KR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altLang="ko-KR" i="1" dirty="0" smtClean="0">
                        <a:latin typeface="Cambria Math" panose="02040503050406030204" pitchFamily="18" charset="0"/>
                      </a:rPr>
                      <m:t>∈{0.1, 0.5, 0.8}</m:t>
                    </m:r>
                  </m:oMath>
                </a14:m>
                <a:r>
                  <a:rPr lang="en-US" altLang="ko-KR" dirty="0"/>
                  <a:t> and</a:t>
                </a:r>
                <a:br>
                  <a:rPr lang="en-US" altLang="ko-KR" dirty="0"/>
                </a:br>
                <a:r>
                  <a:rPr lang="en-US" altLang="ko-KR" dirty="0"/>
                  <a:t>	   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ko-KR" sz="24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altLang="ko-KR" sz="2400" i="1" dirty="0">
                        <a:latin typeface="Cambria Math" panose="02040503050406030204" pitchFamily="18" charset="0"/>
                      </a:rPr>
                      <m:t>=0.1)=0.15</m:t>
                    </m:r>
                  </m:oMath>
                </a14:m>
                <a:r>
                  <a:rPr lang="en-US" altLang="ko-KR" sz="2400" dirty="0"/>
                  <a:t>, 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ko-KR" sz="24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altLang="ko-KR" sz="2400" i="1" dirty="0">
                        <a:latin typeface="Cambria Math" panose="02040503050406030204" pitchFamily="18" charset="0"/>
                      </a:rPr>
                      <m:t>=0.5)=0.8</m:t>
                    </m:r>
                  </m:oMath>
                </a14:m>
                <a:r>
                  <a:rPr lang="en-US" altLang="ko-KR" sz="2400" dirty="0"/>
                  <a:t>, 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ko-KR" sz="24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altLang="ko-KR" sz="2400" i="1" dirty="0">
                        <a:latin typeface="Cambria Math" panose="02040503050406030204" pitchFamily="18" charset="0"/>
                      </a:rPr>
                      <m:t>=0.8)=0.05</m:t>
                    </m:r>
                  </m:oMath>
                </a14:m>
                <a:endParaRPr lang="en-US" altLang="ko-KR" sz="2400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This prior expresses that we have </a:t>
                </a: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80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altLang="ko-KR" dirty="0"/>
                  <a:t> belief that the coin is ‘fair’</a:t>
                </a: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altLang="ko-KR" dirty="0"/>
                  <a:t> belief the coin is biased to land heads (with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altLang="ko-KR" dirty="0"/>
                  <a:t> belief the coin is biased to land tails (with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altLang="ko-KR" dirty="0"/>
                  <a:t>)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61C2296-1A99-48BF-B8DF-0EAF1AA99E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  <a:blipFill>
                <a:blip r:embed="rId2"/>
                <a:stretch>
                  <a:fillRect l="-1043" t="-1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1CFF0B-104F-4A6E-8C14-CC116743C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421AA0A-DC3A-4934-860C-6F8F878C6D0C}"/>
                  </a:ext>
                </a:extLst>
              </p:cNvPr>
              <p:cNvSpPr/>
              <p:nvPr/>
            </p:nvSpPr>
            <p:spPr>
              <a:xfrm>
                <a:off x="1161348" y="3271044"/>
                <a:ext cx="9521306" cy="3170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/>
                  <a:t>Experiments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0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        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=0.1 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×0.15×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×6.46×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     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=0.5 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×0.8×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×7.81×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ko-KR" altLang="en-US" sz="2000" dirty="0"/>
              </a:p>
              <a:p>
                <a:r>
                  <a:rPr lang="en-US" altLang="ko-KR" sz="2000" dirty="0"/>
                  <a:t>     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=0.8 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×0.05×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×8.19×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br>
                  <a:rPr lang="en-US" altLang="ko-KR" sz="2000" dirty="0"/>
                </a:br>
                <a:r>
                  <a:rPr lang="en-US" altLang="ko-KR" sz="2000" dirty="0"/>
                  <a:t> 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000" i="1" dirty="0">
                    <a:latin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×6.46×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altLang="ko-KR" sz="2000" dirty="0"/>
                  <a:t>+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×7.81×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altLang="ko-KR" sz="2000" dirty="0"/>
                  <a:t>+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×8.19×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2000" i="1" dirty="0">
                          <a:latin typeface="Cambria Math" panose="02040503050406030204" pitchFamily="18" charset="0"/>
                        </a:rPr>
                        <m:t>=1/0.0014</m:t>
                      </m:r>
                    </m:oMath>
                  </m:oMathPara>
                </a14:m>
                <a:endParaRPr lang="en-US" altLang="ko-KR" sz="2000" dirty="0"/>
              </a:p>
              <a:p>
                <a:r>
                  <a:rPr lang="en-US" altLang="ko-KR" sz="2000" dirty="0"/>
                  <a:t>      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=0.1 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≈0.4525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=0.5 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≈0.5475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=0.8 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≈0.0001</m:t>
                    </m:r>
                  </m:oMath>
                </a14:m>
                <a:endParaRPr lang="en-US" altLang="ko-KR" sz="2000" dirty="0"/>
              </a:p>
              <a:p>
                <a:endParaRPr lang="en-US" altLang="ko-KR" sz="2000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421AA0A-DC3A-4934-860C-6F8F878C6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348" y="3271044"/>
                <a:ext cx="9521306" cy="3170099"/>
              </a:xfrm>
              <a:prstGeom prst="rect">
                <a:avLst/>
              </a:prstGeom>
              <a:blipFill>
                <a:blip r:embed="rId3"/>
                <a:stretch>
                  <a:fillRect l="-705" t="-1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06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A2F6F-23D2-4A2A-A75A-849FD271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E40C19-64D4-47C7-B3D1-7486D20A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644B983-D8CB-4C8B-88AF-9AF87C59460C}"/>
                  </a:ext>
                </a:extLst>
              </p:cNvPr>
              <p:cNvSpPr/>
              <p:nvPr/>
            </p:nvSpPr>
            <p:spPr>
              <a:xfrm>
                <a:off x="838200" y="1840034"/>
                <a:ext cx="5175738" cy="13269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=0.1 </m:t>
                          </m:r>
                        </m: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𝒱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1.93×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=0.5 </m:t>
                          </m:r>
                        </m: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𝒱</m:t>
                          </m:r>
                        </m:e>
                      </m:d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1.93×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</m:oMath>
                  </m:oMathPara>
                </a14:m>
                <a:endParaRPr lang="ko-KR" alt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=0.8 </m:t>
                          </m:r>
                        </m: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𝒱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≈2.13×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−35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644B983-D8CB-4C8B-88AF-9AF87C594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0034"/>
                <a:ext cx="5175738" cy="1326966"/>
              </a:xfrm>
              <a:prstGeom prst="rect">
                <a:avLst/>
              </a:prstGeom>
              <a:blipFill>
                <a:blip r:embed="rId2"/>
                <a:stretch>
                  <a:fillRect t="-2752" b="-18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04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FBF96-3CB1-4909-B3FE-2E18518B7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15A2E4B-06DC-4019-8F50-E2721260D1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9.1.2 Making decisions</a:t>
                </a:r>
              </a:p>
              <a:p>
                <a:pPr lvl="1"/>
                <a:r>
                  <a:rPr lang="en-US" altLang="ko-KR" dirty="0"/>
                  <a:t>If we correctly state the bias of the coin we gain 10 points;</a:t>
                </a:r>
                <a:br>
                  <a:rPr lang="en-US" altLang="ko-KR" dirty="0"/>
                </a:br>
                <a:r>
                  <a:rPr lang="en-US" altLang="ko-KR" dirty="0"/>
                  <a:t>being incorrect, loses 20 points.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/>
                  <a:t> be the true value for the bias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Suppose that we state the bias as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The points that we gain is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𝕀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−20 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𝕀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000" dirty="0"/>
              </a:p>
              <a:p>
                <a:pPr lvl="1"/>
                <a:r>
                  <a:rPr lang="en-US" altLang="ko-KR" dirty="0"/>
                  <a:t>The expected utility of the decision</a:t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:r>
                  <a:rPr lang="en-US" altLang="ko-KR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=0.1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=0.1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</m:d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 </a:t>
                </a:r>
                <a:br>
                  <a:rPr lang="en-US" altLang="ko-KR" sz="2000" i="1" dirty="0">
                    <a:latin typeface="Cambria Math" panose="02040503050406030204" pitchFamily="18" charset="0"/>
                  </a:rPr>
                </a:br>
                <a:r>
                  <a:rPr lang="en-US" altLang="ko-KR" sz="2000" i="1" dirty="0">
                    <a:latin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=0.5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=0.5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=0.8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=0.8|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𝒱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15A2E4B-06DC-4019-8F50-E2721260D1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CD4F88-2988-45B3-91E8-C39133B9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0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FBF96-3CB1-4909-B3FE-2E18518B7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CD4F88-2988-45B3-91E8-C39133B9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DD24A2-4E2E-4F79-ADB1-4681AEFA6F2F}"/>
                  </a:ext>
                </a:extLst>
              </p:cNvPr>
              <p:cNvSpPr txBox="1"/>
              <p:nvPr/>
            </p:nvSpPr>
            <p:spPr>
              <a:xfrm>
                <a:off x="1178169" y="1870075"/>
                <a:ext cx="8968154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altLang="ko-KR" sz="2000" dirty="0"/>
              </a:p>
              <a:p>
                <a:r>
                  <a:rPr lang="en-US" altLang="ko-KR" sz="2000" b="0" dirty="0"/>
                  <a:t>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=0.1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=−6.4270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r>
                  <a:rPr lang="en-US" altLang="ko-KR" sz="2000" dirty="0"/>
                  <a:t>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=0.5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3.57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70</m:t>
                    </m:r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=0.8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19.999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DD24A2-4E2E-4F79-ADB1-4681AEFA6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169" y="1870075"/>
                <a:ext cx="8968154" cy="1323439"/>
              </a:xfrm>
              <a:prstGeom prst="rect">
                <a:avLst/>
              </a:prstGeom>
              <a:blipFill>
                <a:blip r:embed="rId2"/>
                <a:stretch>
                  <a:fillRect t="-27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0A967F-537A-4558-AA9E-A0F6794A9E47}"/>
                  </a:ext>
                </a:extLst>
              </p:cNvPr>
              <p:cNvSpPr txBox="1"/>
              <p:nvPr/>
            </p:nvSpPr>
            <p:spPr>
              <a:xfrm>
                <a:off x="1178169" y="3664487"/>
                <a:ext cx="8968154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sz="2000" dirty="0"/>
              </a:p>
              <a:p>
                <a:r>
                  <a:rPr lang="en-US" altLang="ko-KR" sz="2000" b="0" dirty="0"/>
                  <a:t>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=0.1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=9.9999</m:t>
                    </m:r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=0.5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20.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=0.8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≈−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20.0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0A967F-537A-4558-AA9E-A0F6794A9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169" y="3664487"/>
                <a:ext cx="8968154" cy="1323439"/>
              </a:xfrm>
              <a:prstGeom prst="rect">
                <a:avLst/>
              </a:prstGeom>
              <a:blipFill>
                <a:blip r:embed="rId3"/>
                <a:stretch>
                  <a:fillRect t="-2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35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84DFA-3551-493D-A532-0BFF43818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8404CFF-417E-48F5-A4A7-76F94FB236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9.1.3 A continuum of parameters</a:t>
                </a:r>
              </a:p>
              <a:p>
                <a:pPr lvl="1"/>
                <a:r>
                  <a:rPr lang="en-US" altLang="ko-KR" dirty="0"/>
                  <a:t>Equation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/>
                  <a:t> is a continuous variable</a:t>
                </a:r>
              </a:p>
              <a:p>
                <a:pPr lvl="1"/>
                <a:r>
                  <a:rPr lang="en-US" altLang="ko-KR" dirty="0"/>
                  <a:t>The prior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?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8404CFF-417E-48F5-A4A7-76F94FB236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9FC6D3-6065-40CC-AC4F-F74548E8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47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9A8F1-A493-42A8-B16C-7855224C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1CC48-9C71-435E-A11A-CABBCF7C6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Using a flat prior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1B6BC7-6959-4DE0-8E2E-0650B468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07F50B-A515-4FE0-996F-71ED61FF21C3}"/>
                  </a:ext>
                </a:extLst>
              </p:cNvPr>
              <p:cNvSpPr txBox="1"/>
              <p:nvPr/>
            </p:nvSpPr>
            <p:spPr>
              <a:xfrm>
                <a:off x="1881553" y="2426677"/>
                <a:ext cx="5090747" cy="1291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24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 dirty="0"/>
                  <a:t>for some constant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07F50B-A515-4FE0-996F-71ED61FF2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553" y="2426677"/>
                <a:ext cx="5090747" cy="1291316"/>
              </a:xfrm>
              <a:prstGeom prst="rect">
                <a:avLst/>
              </a:prstGeom>
              <a:blipFill>
                <a:blip r:embed="rId2"/>
                <a:stretch>
                  <a:fillRect l="-359" t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5A27984-E41E-4C4E-A070-3C8A4FAFFBA2}"/>
                  </a:ext>
                </a:extLst>
              </p:cNvPr>
              <p:cNvSpPr/>
              <p:nvPr/>
            </p:nvSpPr>
            <p:spPr>
              <a:xfrm>
                <a:off x="1881553" y="3868072"/>
                <a:ext cx="7666073" cy="985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where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5A27984-E41E-4C4E-A070-3C8A4FAFF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553" y="3868072"/>
                <a:ext cx="7666073" cy="985206"/>
              </a:xfrm>
              <a:prstGeom prst="rect">
                <a:avLst/>
              </a:prstGeom>
              <a:blipFill>
                <a:blip r:embed="rId3"/>
                <a:stretch>
                  <a:fillRect l="-239" b="-49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28AF1CE-9759-47D3-9FE8-3F58DF9E096B}"/>
                  </a:ext>
                </a:extLst>
              </p:cNvPr>
              <p:cNvSpPr/>
              <p:nvPr/>
            </p:nvSpPr>
            <p:spPr>
              <a:xfrm>
                <a:off x="1881553" y="5011712"/>
                <a:ext cx="304865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</m:e>
                          </m:d>
                        </m:e>
                      </m:func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28AF1CE-9759-47D3-9FE8-3F58DF9E0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553" y="5011712"/>
                <a:ext cx="3048655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15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5050</TotalTime>
  <Words>1180</Words>
  <Application>Microsoft Office PowerPoint</Application>
  <PresentationFormat>와이드스크린</PresentationFormat>
  <Paragraphs>165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Cambria Math</vt:lpstr>
      <vt:lpstr>Office 테마</vt:lpstr>
      <vt:lpstr>Chapter 9 Learning as Inference</vt:lpstr>
      <vt:lpstr>9.1 Learning as Inference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9.3 Maximum Likelihood Training of Belief Networks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9.4 Bayesian Belief Network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Probabilistic Reasoning</dc:title>
  <dc:creator>kpark</dc:creator>
  <cp:lastModifiedBy>kpark</cp:lastModifiedBy>
  <cp:revision>225</cp:revision>
  <dcterms:created xsi:type="dcterms:W3CDTF">2021-03-10T10:42:40Z</dcterms:created>
  <dcterms:modified xsi:type="dcterms:W3CDTF">2021-05-20T05:42:37Z</dcterms:modified>
</cp:coreProperties>
</file>