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92" r:id="rId4"/>
    <p:sldId id="294" r:id="rId5"/>
    <p:sldId id="296" r:id="rId6"/>
    <p:sldId id="297" r:id="rId7"/>
    <p:sldId id="299" r:id="rId8"/>
    <p:sldId id="298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Learning as Inference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B3482-8937-4BC8-99AA-B2F2C12F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6F15F-0167-44F2-9693-78DB91B6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a conjugate prior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47EE8-E91E-4509-8B25-D9FC7004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1E0F0BD-B775-478A-A51B-B691884F0C22}"/>
                  </a:ext>
                </a:extLst>
              </p:cNvPr>
              <p:cNvSpPr/>
              <p:nvPr/>
            </p:nvSpPr>
            <p:spPr>
              <a:xfrm>
                <a:off x="1506315" y="2484368"/>
                <a:ext cx="39800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1E0F0BD-B775-478A-A51B-B691884F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5" y="2484368"/>
                <a:ext cx="398008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2930E3-0670-46D7-A293-7FBE9997D20C}"/>
                  </a:ext>
                </a:extLst>
              </p:cNvPr>
              <p:cNvSpPr/>
              <p:nvPr/>
            </p:nvSpPr>
            <p:spPr>
              <a:xfrm>
                <a:off x="1506313" y="3089735"/>
                <a:ext cx="7496219" cy="1155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/>
                  <a:t>The conjugate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is a Beta distribution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2930E3-0670-46D7-A293-7FBE9997D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3" y="3089735"/>
                <a:ext cx="7496219" cy="1155509"/>
              </a:xfrm>
              <a:prstGeom prst="rect">
                <a:avLst/>
              </a:prstGeom>
              <a:blipFill>
                <a:blip r:embed="rId3"/>
                <a:stretch>
                  <a:fillRect l="-1220" t="-4233" r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99DEFF5-F2AB-4FD1-B4AD-5E81C2A37149}"/>
                  </a:ext>
                </a:extLst>
              </p:cNvPr>
              <p:cNvSpPr/>
              <p:nvPr/>
            </p:nvSpPr>
            <p:spPr>
              <a:xfrm>
                <a:off x="1506313" y="4199444"/>
                <a:ext cx="5729756" cy="1309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99DEFF5-F2AB-4FD1-B4AD-5E81C2A37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3" y="4199444"/>
                <a:ext cx="5729756" cy="1309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AF457E-E6C1-4A95-9C5D-D856D479DCB9}"/>
                  </a:ext>
                </a:extLst>
              </p:cNvPr>
              <p:cNvSpPr/>
              <p:nvPr/>
            </p:nvSpPr>
            <p:spPr>
              <a:xfrm>
                <a:off x="1506313" y="5481458"/>
                <a:ext cx="4551567" cy="84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d>
                        </m:e>
                      </m:func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AF457E-E6C1-4A95-9C5D-D856D479D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3" y="5481458"/>
                <a:ext cx="4551567" cy="848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42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DA9E4-FECC-4D85-AE87-827429F6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Learning as Inference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CA2525-6E38-4BA1-957B-B346BEAF9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9.1.1 Learning the bias of a coin</a:t>
                </a:r>
              </a:p>
              <a:p>
                <a:pPr lvl="1"/>
                <a:r>
                  <a:rPr lang="en-US" altLang="ko-KR" dirty="0"/>
                  <a:t>Coin toss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times</a:t>
                </a:r>
              </a:p>
              <a:p>
                <a:pPr lvl="1"/>
                <a:r>
                  <a:rPr lang="en-US" altLang="ko-KR" dirty="0"/>
                  <a:t>Goal: to estimate the probability that the coin will be a head</a:t>
                </a:r>
              </a:p>
              <a:p>
                <a:pPr lvl="1"/>
                <a:r>
                  <a:rPr lang="en-US" altLang="ko-KR" dirty="0"/>
                  <a:t>We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if on toss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the coin comes up heads,</a:t>
                </a:r>
                <a:br>
                  <a:rPr lang="en-US" altLang="ko-KR" dirty="0"/>
                </a:br>
                <a:r>
                  <a:rPr lang="en-US" altLang="ko-KR" dirty="0"/>
                  <a:t>     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if it is tails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dirty="0"/>
                  <a:t>, which is called the bias of the coin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CA2525-6E38-4BA1-957B-B346BEAF9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A5E8B-9837-48D9-BEF5-F7F097A5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06C17B-3FFF-498C-8A7D-10CE95439AAE}"/>
              </a:ext>
            </a:extLst>
          </p:cNvPr>
          <p:cNvGrpSpPr/>
          <p:nvPr/>
        </p:nvGrpSpPr>
        <p:grpSpPr>
          <a:xfrm>
            <a:off x="6341939" y="4258035"/>
            <a:ext cx="2847975" cy="2008621"/>
            <a:chOff x="1717796" y="4001294"/>
            <a:chExt cx="2847975" cy="20086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CB89A5-B566-4E22-9B62-FE401A33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796" y="4001294"/>
              <a:ext cx="2847975" cy="17335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579F0D-E130-4BB7-AD61-36AB60BE29D6}"/>
                </a:ext>
              </a:extLst>
            </p:cNvPr>
            <p:cNvSpPr txBox="1"/>
            <p:nvPr/>
          </p:nvSpPr>
          <p:spPr>
            <a:xfrm>
              <a:off x="2101362" y="5640583"/>
              <a:ext cx="167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belief network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B7673-401A-4BBD-8397-5E9378505259}"/>
                  </a:ext>
                </a:extLst>
              </p:cNvPr>
              <p:cNvSpPr txBox="1"/>
              <p:nvPr/>
            </p:nvSpPr>
            <p:spPr>
              <a:xfrm>
                <a:off x="1917943" y="4334552"/>
                <a:ext cx="369594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B7673-401A-4BBD-8397-5E937850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3" y="4334552"/>
                <a:ext cx="3695948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1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222523" cy="58118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Learning refers to using the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to infer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For simplicity, let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Posterior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MAP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222523" cy="5811838"/>
              </a:xfrm>
              <a:blipFill>
                <a:blip r:embed="rId2"/>
                <a:stretch>
                  <a:fillRect l="-1074" t="-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CFF0B-104F-4A6E-8C14-CC116743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6D3B53-E951-47EF-BDF2-F2476F04E3F6}"/>
                  </a:ext>
                </a:extLst>
              </p:cNvPr>
              <p:cNvSpPr/>
              <p:nvPr/>
            </p:nvSpPr>
            <p:spPr>
              <a:xfrm>
                <a:off x="1926751" y="2873076"/>
                <a:ext cx="506625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head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tail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6D3B53-E951-47EF-BDF2-F2476F04E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51" y="2873076"/>
                <a:ext cx="5066259" cy="1569660"/>
              </a:xfrm>
              <a:prstGeom prst="rect">
                <a:avLst/>
              </a:prstGeom>
              <a:blipFill>
                <a:blip r:embed="rId3"/>
                <a:stretch>
                  <a:fillRect l="-1805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DB97D-7AFE-4021-B19A-B6896E22B605}"/>
                  </a:ext>
                </a:extLst>
              </p:cNvPr>
              <p:cNvSpPr txBox="1"/>
              <p:nvPr/>
            </p:nvSpPr>
            <p:spPr>
              <a:xfrm>
                <a:off x="7218484" y="3774465"/>
                <a:ext cx="2212079" cy="871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DB97D-7AFE-4021-B19A-B6896E22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84" y="3774465"/>
                <a:ext cx="2212079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5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For simplicity we assume that </a:t>
                </a:r>
                <a14:m>
                  <m:oMath xmlns:m="http://schemas.openxmlformats.org/officeDocument/2006/math"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∈{0.1, 0.5, 0.8}</m:t>
                    </m:r>
                  </m:oMath>
                </a14:m>
                <a:r>
                  <a:rPr lang="en-US" altLang="ko-KR" dirty="0"/>
                  <a:t> and</a:t>
                </a:r>
                <a:br>
                  <a:rPr lang="en-US" altLang="ko-KR" dirty="0"/>
                </a:br>
                <a:r>
                  <a:rPr lang="en-US" altLang="ko-KR" dirty="0"/>
                  <a:t>	   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=0.1)=0.15</m:t>
                    </m:r>
                  </m:oMath>
                </a14:m>
                <a:r>
                  <a:rPr lang="en-US" altLang="ko-KR" sz="2400" dirty="0"/>
                  <a:t>, 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=0.5)=0.8</m:t>
                    </m:r>
                  </m:oMath>
                </a14:m>
                <a:r>
                  <a:rPr lang="en-US" altLang="ko-KR" sz="2400" dirty="0"/>
                  <a:t>, 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=0.8)=0.05</m:t>
                    </m:r>
                  </m:oMath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This prior expresses that we have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belief that the coin is ‘fair’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belief the coin is biased to land heads (with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belief the coin is biased to land tails (with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CFF0B-104F-4A6E-8C14-CC116743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421AA0A-DC3A-4934-860C-6F8F878C6D0C}"/>
                  </a:ext>
                </a:extLst>
              </p:cNvPr>
              <p:cNvSpPr/>
              <p:nvPr/>
            </p:nvSpPr>
            <p:spPr>
              <a:xfrm>
                <a:off x="1161348" y="3271044"/>
                <a:ext cx="9521306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Experiments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ko-KR" sz="2000" dirty="0"/>
              </a:p>
              <a:p>
                <a:pPr/>
                <a:r>
                  <a:rPr lang="en-US" altLang="ko-KR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×0.15×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×6.46×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 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×0.8×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×7.81×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sz="2000" dirty="0"/>
              </a:p>
              <a:p>
                <a:r>
                  <a:rPr lang="en-US" altLang="ko-KR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 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×0.05×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×8.19×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×6.46×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×7.81×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×8.19×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=1/0.0014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=0.1 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0.4525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 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0.5475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 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≈0.0001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421AA0A-DC3A-4934-860C-6F8F878C6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48" y="3271044"/>
                <a:ext cx="9521306" cy="3170099"/>
              </a:xfrm>
              <a:prstGeom prst="rect">
                <a:avLst/>
              </a:prstGeom>
              <a:blipFill>
                <a:blip r:embed="rId3"/>
                <a:stretch>
                  <a:fillRect l="-705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06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A2F6F-23D2-4A2A-A75A-849FD271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40C19-64D4-47C7-B3D1-7486D20A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644B983-D8CB-4C8B-88AF-9AF87C59460C}"/>
                  </a:ext>
                </a:extLst>
              </p:cNvPr>
              <p:cNvSpPr/>
              <p:nvPr/>
            </p:nvSpPr>
            <p:spPr>
              <a:xfrm>
                <a:off x="838200" y="1840034"/>
                <a:ext cx="5175738" cy="1326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1.93×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=0.5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1.93×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=0.8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≈2.13×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−35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644B983-D8CB-4C8B-88AF-9AF87C59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0034"/>
                <a:ext cx="5175738" cy="1326966"/>
              </a:xfrm>
              <a:prstGeom prst="rect">
                <a:avLst/>
              </a:prstGeom>
              <a:blipFill>
                <a:blip r:embed="rId2"/>
                <a:stretch>
                  <a:fillRect t="-2752"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FBF96-3CB1-4909-B3FE-2E18518B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5A2E4B-06DC-4019-8F50-E2721260D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9.1.2 Making decisions</a:t>
                </a:r>
              </a:p>
              <a:p>
                <a:pPr lvl="1"/>
                <a:r>
                  <a:rPr lang="en-US" altLang="ko-KR" dirty="0"/>
                  <a:t>If we correctly state the bias of the coin we gain 10 points;</a:t>
                </a:r>
                <a:br>
                  <a:rPr lang="en-US" altLang="ko-KR" dirty="0"/>
                </a:br>
                <a:r>
                  <a:rPr lang="en-US" altLang="ko-KR" dirty="0"/>
                  <a:t>being incorrect, loses 20 points.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be the true value for the bias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Suppose that we state the bias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points that we gain is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−20 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The expected utility of the decision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5A2E4B-06DC-4019-8F50-E2721260D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D4F88-2988-45B3-91E8-C39133B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0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FBF96-3CB1-4909-B3FE-2E18518B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D4F88-2988-45B3-91E8-C39133B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24A2-4E2E-4F79-ADB1-4681AEFA6F2F}"/>
                  </a:ext>
                </a:extLst>
              </p:cNvPr>
              <p:cNvSpPr txBox="1"/>
              <p:nvPr/>
            </p:nvSpPr>
            <p:spPr>
              <a:xfrm>
                <a:off x="1178169" y="1870075"/>
                <a:ext cx="896815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=−6.4270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3.57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19.999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24A2-4E2E-4F79-ADB1-4681AEFA6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1870075"/>
                <a:ext cx="8968154" cy="1323439"/>
              </a:xfrm>
              <a:prstGeom prst="rect">
                <a:avLst/>
              </a:prstGeom>
              <a:blipFill>
                <a:blip r:embed="rId2"/>
                <a:stretch>
                  <a:fillRect t="-2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A967F-537A-4558-AA9E-A0F6794A9E47}"/>
                  </a:ext>
                </a:extLst>
              </p:cNvPr>
              <p:cNvSpPr txBox="1"/>
              <p:nvPr/>
            </p:nvSpPr>
            <p:spPr>
              <a:xfrm>
                <a:off x="1178169" y="3664487"/>
                <a:ext cx="896815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=9.9999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20.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20.0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A967F-537A-4558-AA9E-A0F6794A9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3664487"/>
                <a:ext cx="8968154" cy="1323439"/>
              </a:xfrm>
              <a:prstGeom prst="rect">
                <a:avLst/>
              </a:prstGeom>
              <a:blipFill>
                <a:blip r:embed="rId3"/>
                <a:stretch>
                  <a:fillRect t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4DFA-3551-493D-A532-0BFF4381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404CFF-417E-48F5-A4A7-76F94FB23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9.1.3 A continuum of parameters</a:t>
                </a:r>
              </a:p>
              <a:p>
                <a:pPr lvl="1"/>
                <a:r>
                  <a:rPr lang="en-US" altLang="ko-KR" dirty="0"/>
                  <a:t>Equation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is a continuous variable</a:t>
                </a:r>
              </a:p>
              <a:p>
                <a:pPr lvl="1"/>
                <a:r>
                  <a:rPr lang="en-US" altLang="ko-KR" dirty="0"/>
                  <a:t>The prior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?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404CFF-417E-48F5-A4A7-76F94FB23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FC6D3-6065-40CC-AC4F-F74548E8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7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A8F1-A493-42A8-B16C-7855224C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1CC48-9C71-435E-A11A-CABBCF7C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a flat prior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B6BC7-6959-4DE0-8E2E-0650B46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7F50B-A515-4FE0-996F-71ED61FF21C3}"/>
                  </a:ext>
                </a:extLst>
              </p:cNvPr>
              <p:cNvSpPr txBox="1"/>
              <p:nvPr/>
            </p:nvSpPr>
            <p:spPr>
              <a:xfrm>
                <a:off x="1881553" y="2426677"/>
                <a:ext cx="5090747" cy="129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/>
                  <a:t>for some constant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7F50B-A515-4FE0-996F-71ED61FF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3" y="2426677"/>
                <a:ext cx="5090747" cy="1291316"/>
              </a:xfrm>
              <a:prstGeom prst="rect">
                <a:avLst/>
              </a:prstGeom>
              <a:blipFill>
                <a:blip r:embed="rId2"/>
                <a:stretch>
                  <a:fillRect l="-359"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5A27984-E41E-4C4E-A070-3C8A4FAFFBA2}"/>
                  </a:ext>
                </a:extLst>
              </p:cNvPr>
              <p:cNvSpPr/>
              <p:nvPr/>
            </p:nvSpPr>
            <p:spPr>
              <a:xfrm>
                <a:off x="1881553" y="3868072"/>
                <a:ext cx="7666073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5A27984-E41E-4C4E-A070-3C8A4FAFF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3" y="3868072"/>
                <a:ext cx="7666073" cy="985206"/>
              </a:xfrm>
              <a:prstGeom prst="rect">
                <a:avLst/>
              </a:prstGeom>
              <a:blipFill>
                <a:blip r:embed="rId3"/>
                <a:stretch>
                  <a:fillRect l="-239" b="-4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8AF1CE-9759-47D3-9FE8-3F58DF9E096B}"/>
                  </a:ext>
                </a:extLst>
              </p:cNvPr>
              <p:cNvSpPr/>
              <p:nvPr/>
            </p:nvSpPr>
            <p:spPr>
              <a:xfrm>
                <a:off x="1881553" y="5011712"/>
                <a:ext cx="304865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8AF1CE-9759-47D3-9FE8-3F58DF9E0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3" y="5011712"/>
                <a:ext cx="304865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5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627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Chapter 9 Learning as Inference</vt:lpstr>
      <vt:lpstr>9.1 Learning as Inference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196</cp:revision>
  <dcterms:created xsi:type="dcterms:W3CDTF">2021-03-10T10:42:40Z</dcterms:created>
  <dcterms:modified xsi:type="dcterms:W3CDTF">2021-05-13T08:31:00Z</dcterms:modified>
</cp:coreProperties>
</file>