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8" r:id="rId3"/>
    <p:sldId id="310" r:id="rId4"/>
    <p:sldId id="311" r:id="rId5"/>
    <p:sldId id="312" r:id="rId6"/>
    <p:sldId id="318" r:id="rId7"/>
    <p:sldId id="316" r:id="rId8"/>
    <p:sldId id="313" r:id="rId9"/>
    <p:sldId id="314" r:id="rId10"/>
    <p:sldId id="315" r:id="rId11"/>
    <p:sldId id="319" r:id="rId12"/>
    <p:sldId id="317" r:id="rId13"/>
    <p:sldId id="320" r:id="rId14"/>
    <p:sldId id="321" r:id="rId15"/>
    <p:sldId id="322" r:id="rId16"/>
    <p:sldId id="324" r:id="rId17"/>
    <p:sldId id="327" r:id="rId18"/>
    <p:sldId id="328" r:id="rId19"/>
    <p:sldId id="32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2FDC-1CCC-4787-BD2A-441D3AB84DB4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C8382-0E31-4F4C-8738-7C503A2416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0400-96DB-4754-A40E-D5C72AAA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9A3B-3F23-491C-88C8-7DFBA79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02DC4-9802-42C5-B0BF-C2E72372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8C98-2974-48C4-85C2-FB7C31AC7898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AF008-6837-4688-B3E2-4400109A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1DF8A-0D00-4B4B-8CF2-0A53583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0AEDE-DFC1-4875-BAC6-4B375BD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4B6DA-7F74-4C92-B764-052099CF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F855A-24A4-497B-9DD3-393B3601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9D5E-680A-41B2-B626-74DB37565A24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1ADF0-BE3F-4F10-A117-987CE0FE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F6A79-7731-47BB-A1C8-6C957FB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0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38081B-B997-4533-8149-CE3716F9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95EA2-1B23-464C-9E3B-9C76D041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4E984-89CD-4382-A0FA-06C506C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8A1A-C7A7-485D-A982-ECC253D2C965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B3A0-003F-46C0-B2A4-D109A9E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54F8-6BB1-45E8-97B5-97F1308F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9C5AD-6674-47A0-B8DE-DF44F52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A24DD-E95C-4DC2-A77C-9DE2C96F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0567-089F-4E55-92EB-CAEFB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7481D-369D-4D37-8FD4-5DC98340B613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113C-4BC4-4F4F-A940-4302846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CAE42-F806-4D64-B380-A1E4B6E6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B4246-5E33-4950-80CB-F4E27D4B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C4CC9-5A8C-4CD4-B4AC-124C042A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5BBAD-3B60-45D7-9B2D-FE8B4064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C261-94A6-4E5B-A534-C258B84D0074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0682-8392-4F14-854E-30F50C9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095C7-8379-4942-9847-0E077A5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8C28-3536-4B20-BFD7-5EC222EE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F14DA-6AED-4BFD-B074-9AB31944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AC2BB-EE2D-48E7-B39B-574A5C74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67EF4-7B2E-48FF-9136-777AC362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1DF-1112-46A8-BD85-D454AAEE1983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F946-A0EC-457F-B9C8-77C544E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CC1BF-E68F-424B-9D6C-A182340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B2EF-54C7-4495-B3F7-7F31DF2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4E71-73EC-4950-A725-399309D8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7E6FE-86F7-48C6-B8B9-FEB0C4F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2306D0-67B2-4266-A015-D27E5C112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131158-AC2B-448B-B7D4-63B8EDF0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D32649-FFDF-4592-9C1F-1DA3BCAA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AE07-44B1-44EF-97C8-CA5BB12A13F1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063CC4-5653-4AC2-A4ED-4E424B96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61536-E571-4988-9DD1-B30CFE99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90EE-7968-48FA-9A7F-4FDB14C1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9829F-84B8-4816-B8BC-D08C05E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856C-DD07-47DA-97CE-861B385BE2A6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E1EDAC-3393-4236-8A4E-E999FF4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3AAE9F-8BB3-401D-8C2F-F14B2B1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1C0721-F9BB-4AA8-B54A-3258313D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9BEC-42B7-4947-AB21-0A8FF1CBC45D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62C7B7-656F-4908-B0FC-2A81705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8A262F-6D5D-461D-8FB0-47368533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1347B-3820-42BF-BB0D-8AF1D293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C9E3B-266C-4D09-99B8-34BFAF42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7693D-2D93-455C-BE32-28FAD2A0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76AFA-D3A3-48E8-BC91-CB9E3378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7933-7E3E-445E-87B5-7D6C6DA14A56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33136-2D59-4504-AB3F-95D8BAC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97A3E-5773-492F-81B8-91B268FD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E873-6111-4A7F-ADF2-7903CAB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D7698-2C6A-4A3D-9813-C67D70C9F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73A64-C23C-4A71-8517-AA21EED8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3838F9-3ECF-4A80-8BC0-8B195A5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CD6D-F240-4017-B866-7815368BA5B0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05F15-6E1C-4740-A316-29A07638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3B6EF-7CA6-448D-91EE-3DF4C7D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03D6F3-2047-4468-ACD7-232BA804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0E50-978A-45DA-8E46-9EC1FB7E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1CF5-23E5-4BB3-924D-2047EB1D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9732-C060-476D-B66F-3433455A3BA1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57CCD-EF5A-4028-95FB-94CA7BFC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6BBD1-BC69-4446-A305-5540A178D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1BA1-CD9E-4E83-8CF9-E4545718B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9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4B59-A722-4628-978C-1FB6632C1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5</a:t>
            </a:r>
            <a:br>
              <a:rPr lang="en-US" altLang="ko-KR" dirty="0"/>
            </a:br>
            <a:r>
              <a:rPr lang="en-US" altLang="ko-KR" dirty="0"/>
              <a:t>Monte Carlo Methods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DCF632-F101-4C79-960D-8DAA4FD3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C12A-4FBB-4D39-AFEF-6F9BA595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2140D-6C98-4CDB-9870-0BA862FD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5B4D9-3C2A-4415-9250-2C8A9119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86BAD-F56A-47BA-B592-7C5B32CD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1027906"/>
            <a:ext cx="8892540" cy="48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17AB6-77B5-474F-A7F7-51B636EA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5.3: Solving Blackjack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E8145-32FF-4525-8B18-5F012FAB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C90D7-1EA6-4222-A210-EA4A1FAF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8890D-2A6A-4B9F-9AFF-C9CBB3FB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0" y="1566863"/>
            <a:ext cx="7419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4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58602-72B4-4EED-9BAC-5C022F94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Monte Carlo Control without</a:t>
            </a:r>
            <a:br>
              <a:rPr lang="en-US" altLang="ko-KR" dirty="0"/>
            </a:br>
            <a:r>
              <a:rPr lang="en-US" altLang="ko-KR" dirty="0"/>
              <a:t>	Exploring Starts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DB373-20E9-4330-8E14-EDED5E81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3105" cy="4335030"/>
          </a:xfrm>
        </p:spPr>
        <p:txBody>
          <a:bodyPr/>
          <a:lstStyle/>
          <a:p>
            <a:r>
              <a:rPr lang="en-US" altLang="ko-KR" dirty="0"/>
              <a:t>On-policy methods</a:t>
            </a:r>
          </a:p>
          <a:p>
            <a:pPr lvl="1"/>
            <a:r>
              <a:rPr lang="en-US" altLang="ko-KR" dirty="0"/>
              <a:t>To improve a policy, action values are evaluated using the policy</a:t>
            </a:r>
          </a:p>
          <a:p>
            <a:r>
              <a:rPr lang="en-US" altLang="ko-KR" dirty="0"/>
              <a:t>Off-policy methods</a:t>
            </a:r>
          </a:p>
          <a:p>
            <a:pPr lvl="1"/>
            <a:r>
              <a:rPr lang="en-US" altLang="ko-KR" dirty="0"/>
              <a:t>To improve a policy, action values are evaluated using the other policy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9E9A2-9179-493B-AC8C-E57DCD35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68573B1-680B-453A-BD90-3EDA5DBDBF39}"/>
              </a:ext>
            </a:extLst>
          </p:cNvPr>
          <p:cNvGrpSpPr/>
          <p:nvPr/>
        </p:nvGrpSpPr>
        <p:grpSpPr>
          <a:xfrm>
            <a:off x="7057397" y="1871988"/>
            <a:ext cx="4685442" cy="3114023"/>
            <a:chOff x="6826488" y="1904300"/>
            <a:chExt cx="4685442" cy="31140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0BC2B0-1781-4F11-B259-B9D816452F50}"/>
                </a:ext>
              </a:extLst>
            </p:cNvPr>
            <p:cNvSpPr txBox="1"/>
            <p:nvPr/>
          </p:nvSpPr>
          <p:spPr>
            <a:xfrm>
              <a:off x="6826488" y="3223705"/>
              <a:ext cx="179087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MC with ES</a:t>
              </a:r>
              <a:endParaRPr lang="ko-KR" alt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1ED97F-7A30-4862-8972-0CE5B6F5941E}"/>
                </a:ext>
              </a:extLst>
            </p:cNvPr>
            <p:cNvSpPr txBox="1"/>
            <p:nvPr/>
          </p:nvSpPr>
          <p:spPr>
            <a:xfrm>
              <a:off x="7779872" y="1904300"/>
              <a:ext cx="18934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MC Method</a:t>
              </a:r>
              <a:endParaRPr lang="ko-KR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146E76-A3F5-4242-BDD9-80EE07706A1A}"/>
                </a:ext>
              </a:extLst>
            </p:cNvPr>
            <p:cNvSpPr txBox="1"/>
            <p:nvPr/>
          </p:nvSpPr>
          <p:spPr>
            <a:xfrm>
              <a:off x="8748616" y="3221243"/>
              <a:ext cx="225895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MC without ES</a:t>
              </a:r>
              <a:endParaRPr lang="ko-KR" altLang="en-US" sz="24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69F1464-8ABE-4488-A9BD-2DACA8394DBB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flipH="1">
              <a:off x="7721926" y="2365965"/>
              <a:ext cx="1004674" cy="8577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F9BE41A-B932-40F1-984F-59A574AE3D2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726600" y="2365965"/>
              <a:ext cx="1151492" cy="855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40156A-C029-428A-81FA-AE2627EC739D}"/>
                </a:ext>
              </a:extLst>
            </p:cNvPr>
            <p:cNvSpPr txBox="1"/>
            <p:nvPr/>
          </p:nvSpPr>
          <p:spPr>
            <a:xfrm>
              <a:off x="8323240" y="4543110"/>
              <a:ext cx="15456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On-policy</a:t>
              </a:r>
              <a:endParaRPr lang="ko-KR" altLang="en-US" sz="2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4CD46CD-1FE8-40BA-83AB-EB88C17CCD35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9096048" y="3682908"/>
              <a:ext cx="782044" cy="860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CA5C84-4414-45D3-BD38-6944D5B5EC96}"/>
                </a:ext>
              </a:extLst>
            </p:cNvPr>
            <p:cNvSpPr txBox="1"/>
            <p:nvPr/>
          </p:nvSpPr>
          <p:spPr>
            <a:xfrm>
              <a:off x="9965225" y="4556658"/>
              <a:ext cx="154670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Off-policy</a:t>
              </a:r>
              <a:endParaRPr lang="ko-KR" altLang="en-US" sz="2400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6385D80-9860-4471-8256-059CADD09BCF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9878092" y="3682908"/>
              <a:ext cx="860486" cy="8737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85EE-8FB7-4F6F-A0E2-53D3C514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0AA79F-979F-4EDC-8B3F-7B4DDB316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On-policy method</a:t>
                </a:r>
              </a:p>
              <a:p>
                <a:pPr lvl="1"/>
                <a:r>
                  <a:rPr lang="en-US" altLang="ko-KR" dirty="0"/>
                  <a:t>The policy is soft, in general</a:t>
                </a:r>
              </a:p>
              <a:p>
                <a:pPr lvl="1"/>
                <a:r>
                  <a:rPr lang="en-US" altLang="ko-KR" dirty="0"/>
                  <a:t>Meaning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and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Example)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-greedy method</a:t>
                </a:r>
              </a:p>
              <a:p>
                <a:pPr lvl="1"/>
                <a:r>
                  <a:rPr lang="en-US" altLang="ko-KR" dirty="0"/>
                  <a:t>Most of the time we choose an action that has maximal estimated action value as</a:t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not</m:t>
                                  </m:r>
                                  <m: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maximal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,   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otherwise</m:t>
                                  </m:r>
                                  <m:r>
                                    <a:rPr lang="en-US" altLang="ko-KR" b="0" i="0" dirty="0" smtClean="0">
                                      <a:latin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for some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0AA79F-979F-4EDC-8B3F-7B4DDB316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72633-7217-4125-97E7-8D3C2603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BD6B4-0C09-4D25-BF03-DB293498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4EFE3-642D-4CE2-A2FB-6B46A253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C88DE-4FE9-4544-B642-07144A8C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D12B98-5157-41CD-9D41-8CE6A0E5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70" y="577215"/>
            <a:ext cx="8858250" cy="5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3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3E4ED-CAD3-41C5-860F-5824D008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 Off-policy Prediction via Importance</a:t>
            </a:r>
            <a:br>
              <a:rPr lang="en-US" altLang="ko-KR" dirty="0"/>
            </a:br>
            <a:r>
              <a:rPr lang="en-US" altLang="ko-KR" dirty="0"/>
              <a:t>     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3FA3-2974-44E9-AC3C-D66438D0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Dilemma</a:t>
            </a:r>
          </a:p>
          <a:p>
            <a:pPr lvl="1"/>
            <a:r>
              <a:rPr lang="en-US" altLang="ko-KR" dirty="0"/>
              <a:t>To calculate an accurate action value, we trace maximal action values</a:t>
            </a:r>
          </a:p>
          <a:p>
            <a:pPr lvl="1"/>
            <a:r>
              <a:rPr lang="en-US" altLang="ko-KR" dirty="0"/>
              <a:t>To find a maximal action, we explorer all actions</a:t>
            </a:r>
          </a:p>
          <a:p>
            <a:r>
              <a:rPr lang="en-US" altLang="ko-KR" dirty="0"/>
              <a:t>Off-policy learning</a:t>
            </a:r>
          </a:p>
          <a:p>
            <a:pPr lvl="1"/>
            <a:r>
              <a:rPr lang="en-US" altLang="ko-KR" dirty="0"/>
              <a:t>Introducing another policy for </a:t>
            </a:r>
            <a:r>
              <a:rPr lang="en-US" altLang="ko-KR" dirty="0" err="1"/>
              <a:t>explorering</a:t>
            </a:r>
            <a:endParaRPr lang="en-US" altLang="ko-KR" dirty="0"/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To use two policies, the </a:t>
            </a:r>
            <a:r>
              <a:rPr lang="en-US" altLang="ko-KR" dirty="0">
                <a:solidFill>
                  <a:srgbClr val="FF0000"/>
                </a:solidFill>
              </a:rPr>
              <a:t>target policy</a:t>
            </a:r>
            <a:r>
              <a:rPr lang="en-US" altLang="ko-KR" dirty="0"/>
              <a:t> and the </a:t>
            </a:r>
            <a:r>
              <a:rPr lang="en-US" altLang="ko-KR" dirty="0">
                <a:solidFill>
                  <a:srgbClr val="FF0000"/>
                </a:solidFill>
              </a:rPr>
              <a:t>behavior policy</a:t>
            </a:r>
          </a:p>
          <a:p>
            <a:pPr lvl="2"/>
            <a:r>
              <a:rPr lang="en-US" altLang="ko-KR" dirty="0"/>
              <a:t>The target policy is learned about, and that becomes the optimal policy</a:t>
            </a:r>
          </a:p>
          <a:p>
            <a:pPr lvl="2"/>
            <a:r>
              <a:rPr lang="en-US" altLang="ko-KR" dirty="0"/>
              <a:t>The behavior policy is more exploratory, and is used to generate behavior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C438E-E035-4035-AA0D-0B5066F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7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2319-F3D1-4B70-80FB-4E8C2AF5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5CEB27-0235-443F-9099-823892452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assumption of coverage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/>
                  <a:t> must be evaluated if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en-US" altLang="ko-KR" b="0" dirty="0"/>
                  <a:t>Hence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implies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r>
                  <a:rPr lang="en-US" altLang="ko-KR" sz="2400" dirty="0"/>
                  <a:t>Importance sampling</a:t>
                </a:r>
              </a:p>
              <a:p>
                <a:pPr lvl="1"/>
                <a:r>
                  <a:rPr lang="en-US" altLang="ko-KR" sz="2000" dirty="0"/>
                  <a:t>An off-policy prediction</a:t>
                </a:r>
              </a:p>
              <a:p>
                <a:pPr lvl="1"/>
                <a:r>
                  <a:rPr lang="en-US" altLang="ko-KR" sz="2000" dirty="0"/>
                  <a:t>A general technique for estimating expected values under one distribution given samples from another</a:t>
                </a:r>
                <a:endParaRPr lang="ko-KR" altLang="en-US" sz="2000" dirty="0"/>
              </a:p>
              <a:p>
                <a:endParaRPr lang="en-US" altLang="ko-KR" dirty="0"/>
              </a:p>
              <a:p>
                <a:pPr lvl="2"/>
                <a:endParaRPr lang="en-US" altLang="ko-KR" b="0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25CEB27-0235-443F-9099-823892452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36939-18BA-4EEA-ACB8-6D336BD4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3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C8ECBD-DE3D-4FEB-A8DA-672715ED9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The probability of the state–action trajectory under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                                               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Importance-sampling ratio</a:t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Value of a state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    where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the empirical mean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/>
                  <a:t>Estimation</a:t>
                </a:r>
                <a:br>
                  <a:rPr lang="en-US" altLang="ko-KR" sz="2000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denotes the set of all time steps in which state s is visited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C8ECBD-DE3D-4FEB-A8DA-672715ED9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522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77AF9-4DDC-4AA8-B204-28B2BA46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5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C8ECBD-DE3D-4FEB-A8DA-672715ED9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𝒯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denotes the set of all time steps in which state s is visited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>
                    <a:solidFill>
                      <a:srgbClr val="FF0000"/>
                    </a:solidFill>
                  </a:rPr>
                  <a:t>Ordinary importance sampling</a:t>
                </a:r>
                <a:br>
                  <a:rPr lang="en-US" altLang="ko-KR" sz="2000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dirty="0">
                    <a:solidFill>
                      <a:srgbClr val="FF0000"/>
                    </a:solidFill>
                  </a:rPr>
                  <a:t>Weighted importance sampling</a:t>
                </a:r>
                <a:br>
                  <a:rPr lang="en-US" altLang="ko-KR" sz="2000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)−1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altLang="ko-KR" sz="2000" dirty="0"/>
                </a:b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C8ECBD-DE3D-4FEB-A8DA-672715ED9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522" t="-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77AF9-4DDC-4AA8-B204-28B2BA46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3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3E4ED-CAD3-41C5-860F-5824D008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 Off-policy Prediction via Importance</a:t>
            </a:r>
            <a:br>
              <a:rPr lang="en-US" altLang="ko-KR" dirty="0"/>
            </a:br>
            <a:r>
              <a:rPr lang="en-US" altLang="ko-KR" dirty="0"/>
              <a:t>     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3FA3-2974-44E9-AC3C-D66438D0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Dilemma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Off-policy learning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To use two policies, the </a:t>
            </a:r>
            <a:r>
              <a:rPr lang="en-US" altLang="ko-KR" dirty="0">
                <a:solidFill>
                  <a:srgbClr val="FF0000"/>
                </a:solidFill>
              </a:rPr>
              <a:t>target policy</a:t>
            </a:r>
            <a:r>
              <a:rPr lang="en-US" altLang="ko-KR" dirty="0"/>
              <a:t> and the </a:t>
            </a:r>
            <a:r>
              <a:rPr lang="en-US" altLang="ko-KR" dirty="0">
                <a:solidFill>
                  <a:srgbClr val="FF0000"/>
                </a:solidFill>
              </a:rPr>
              <a:t>behavior policy</a:t>
            </a:r>
          </a:p>
          <a:p>
            <a:pPr lvl="2"/>
            <a:r>
              <a:rPr lang="en-US" altLang="ko-KR" dirty="0"/>
              <a:t>The target policy is learned about and becomes the optimal policy</a:t>
            </a:r>
          </a:p>
          <a:p>
            <a:pPr lvl="2"/>
            <a:r>
              <a:rPr lang="en-US" altLang="ko-KR" dirty="0"/>
              <a:t>The behavior policy is more exploratory and is used to generate behavior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C438E-E035-4035-AA0D-0B5066FF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0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78D9-3A09-44AC-BA3B-5BC88BBD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8A105-4752-47B1-BDDA-D8C3DFED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Monte Carlo method</a:t>
            </a:r>
          </a:p>
          <a:p>
            <a:pPr lvl="1"/>
            <a:r>
              <a:rPr lang="en-US" altLang="ko-KR" dirty="0"/>
              <a:t>Learning from experience</a:t>
            </a:r>
          </a:p>
          <a:p>
            <a:pPr lvl="2"/>
            <a:r>
              <a:rPr lang="en-US" altLang="ko-KR" dirty="0"/>
              <a:t>Actual experience</a:t>
            </a:r>
          </a:p>
          <a:p>
            <a:pPr lvl="2"/>
            <a:r>
              <a:rPr lang="en-US" altLang="ko-KR" dirty="0"/>
              <a:t>Simulated experience</a:t>
            </a:r>
          </a:p>
          <a:p>
            <a:pPr lvl="1"/>
            <a:r>
              <a:rPr lang="en-US" altLang="ko-KR" dirty="0"/>
              <a:t>Learning from sample episodes</a:t>
            </a:r>
          </a:p>
          <a:p>
            <a:pPr lvl="2"/>
            <a:r>
              <a:rPr lang="en-US" altLang="ko-KR" dirty="0"/>
              <a:t>Sequences of states, actions, and rewards from experience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4A441-C94D-4763-B79A-CBB73AEF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7692-DA12-4FA8-8984-E816A27D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Monte Carlo Prediction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47B2E0-C951-4D3C-842E-69916EE7E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Monte Carlo(MC) methods</a:t>
                </a:r>
              </a:p>
              <a:p>
                <a:pPr lvl="1"/>
                <a:r>
                  <a:rPr lang="en-US" altLang="ko-KR" dirty="0"/>
                  <a:t>Learning the state-value function for a given policy</a:t>
                </a:r>
              </a:p>
              <a:p>
                <a:pPr lvl="2"/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from experience</a:t>
                </a:r>
              </a:p>
              <a:p>
                <a:pPr lvl="2"/>
                <a:r>
                  <a:rPr lang="en-US" altLang="ko-KR" dirty="0"/>
                  <a:t>Sampling episodes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ko-KR" b="0" dirty="0"/>
                  <a:t>Estimation</a:t>
                </a:r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+⋯|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ko-KR"/>
                  <a:t>Nonstationary estimation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47B2E0-C951-4D3C-842E-69916EE7E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114350-ABCB-4500-B95C-F508286B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9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A89D8-43B2-48EE-B7EA-CDCAA5E1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A43653-1A33-4965-A0C8-DA833D595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first-visit MC method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3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300" dirty="0"/>
                  <a:t> is estimated as the average of the returns following first visits to </a:t>
                </a:r>
                <a14:m>
                  <m:oMath xmlns:m="http://schemas.openxmlformats.org/officeDocument/2006/math">
                    <m:r>
                      <a:rPr lang="en-US" altLang="ko-KR" sz="23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sz="2300" dirty="0"/>
              </a:p>
              <a:p>
                <a:r>
                  <a:rPr lang="en-US" altLang="ko-KR" dirty="0"/>
                  <a:t>The every-visit MC method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300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300" dirty="0"/>
                  <a:t> is estimated as the average of the returns following all visits to </a:t>
                </a:r>
                <a14:m>
                  <m:oMath xmlns:m="http://schemas.openxmlformats.org/officeDocument/2006/math">
                    <m:r>
                      <a:rPr lang="en-US" altLang="ko-KR" sz="23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A43653-1A33-4965-A0C8-DA833D595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DF20B-4482-4F5F-BB08-7A00F26D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9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2AD87-4BC6-422F-835C-DCCE3A7A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2D46C-EDC1-42AE-AB19-DC330042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E8F1E3-9CEA-4D72-9B0C-ABF6470D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EB553-93D5-4652-ABD6-688E6B98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34" y="1309832"/>
            <a:ext cx="884682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6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35C30-AB6B-426D-8483-CD82E5E0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5.1: Blackjack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B0B2-C87F-40B1-928C-A0D3072B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D01A68-19F1-4B1B-A8C9-B52E13B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C4E3E6-B3D9-4642-ADC4-8D39C7438315}"/>
                  </a:ext>
                </a:extLst>
              </p:cNvPr>
              <p:cNvSpPr txBox="1"/>
              <p:nvPr/>
            </p:nvSpPr>
            <p:spPr>
              <a:xfrm>
                <a:off x="8432800" y="2789815"/>
                <a:ext cx="308610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Usable ace: ace that can be</a:t>
                </a:r>
                <a:br>
                  <a:rPr lang="en-US" altLang="ko-KR" dirty="0"/>
                </a:br>
                <a:r>
                  <a:rPr lang="en-US" altLang="ko-KR" dirty="0"/>
                  <a:t>                counted as 11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State: player sum and</a:t>
                </a:r>
              </a:p>
              <a:p>
                <a:r>
                  <a:rPr lang="en-US" altLang="ko-KR" dirty="0"/>
                  <a:t>        dealer showing</a:t>
                </a:r>
              </a:p>
              <a:p>
                <a:r>
                  <a:rPr lang="en-US" altLang="ko-KR" dirty="0"/>
                  <a:t>Action: hit(one more card),</a:t>
                </a:r>
              </a:p>
              <a:p>
                <a:r>
                  <a:rPr lang="en-US" altLang="ko-KR" dirty="0"/>
                  <a:t>          stick(stop)</a:t>
                </a:r>
              </a:p>
              <a:p>
                <a:r>
                  <a:rPr lang="en-US" altLang="ko-KR" dirty="0"/>
                  <a:t>Reward: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for winning</a:t>
                </a:r>
              </a:p>
              <a:p>
                <a:r>
                  <a:rPr lang="en-US" altLang="ko-KR" dirty="0"/>
                  <a:t>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for losing</a:t>
                </a:r>
              </a:p>
              <a:p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for drawing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C4E3E6-B3D9-4642-ADC4-8D39C743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2789815"/>
                <a:ext cx="3086101" cy="3139321"/>
              </a:xfrm>
              <a:prstGeom prst="rect">
                <a:avLst/>
              </a:prstGeom>
              <a:blipFill>
                <a:blip r:embed="rId2"/>
                <a:stretch>
                  <a:fillRect l="-1578" t="-1165" r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EC4FDBD-A887-48F6-95B2-CF3AB5AD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39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DAAD-9C6E-437E-ADE1-EA03DF6F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5.2 Monte Carlo Estimation of Action Values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5DA4D-8E51-457D-99B9-A6A9D4CD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 model(of environment) is not available</a:t>
            </a:r>
          </a:p>
          <a:p>
            <a:pPr lvl="1"/>
            <a:r>
              <a:rPr lang="en-US" altLang="ko-KR" dirty="0"/>
              <a:t>One cannot determine the next state</a:t>
            </a:r>
          </a:p>
          <a:p>
            <a:pPr lvl="2"/>
            <a:r>
              <a:rPr lang="en-US" altLang="ko-KR" dirty="0"/>
              <a:t>Example) Alpha-go, black jack</a:t>
            </a:r>
          </a:p>
          <a:p>
            <a:pPr lvl="1"/>
            <a:r>
              <a:rPr lang="en-US" altLang="ko-KR" dirty="0"/>
              <a:t>One may estimate action values rather than state values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B093F-E1A6-4129-8538-4859576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2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DAAD-9C6E-437E-ADE1-EA03DF6F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95DA4D-8E51-457D-99B9-A6A9D4CD6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Estimating action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All state-action pairs will be visited an infinite number of times in the limit of an infinite number of episodes</a:t>
                </a:r>
              </a:p>
              <a:p>
                <a:r>
                  <a:rPr lang="en-US" altLang="ko-KR" dirty="0"/>
                  <a:t>Exploring starts</a:t>
                </a:r>
              </a:p>
              <a:p>
                <a:pPr lvl="1"/>
                <a:r>
                  <a:rPr lang="en-US" altLang="ko-KR" dirty="0"/>
                  <a:t>Every state–action pair has a nonzero probability of being selected as the start</a:t>
                </a:r>
              </a:p>
              <a:p>
                <a:pPr lvl="1"/>
                <a:r>
                  <a:rPr lang="en-US" altLang="ko-KR" dirty="0"/>
                  <a:t>All state–action pairs will be visited an infinite number of times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95DA4D-8E51-457D-99B9-A6A9D4CD6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B093F-E1A6-4129-8538-4859576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8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1AAD7-2134-4291-96E3-AF0E9264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Monte Carlo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491692-69A7-4EBB-8B9C-5EDE0B7E1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48055" cy="1887393"/>
              </a:xfrm>
            </p:spPr>
            <p:txBody>
              <a:bodyPr/>
              <a:lstStyle/>
              <a:p>
                <a:r>
                  <a:rPr lang="en-US" altLang="ko-KR" dirty="0"/>
                  <a:t>Update action values through episodes</a:t>
                </a:r>
              </a:p>
              <a:p>
                <a:r>
                  <a:rPr lang="en-US" altLang="ko-KR" dirty="0"/>
                  <a:t>Update policies by action values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491692-69A7-4EBB-8B9C-5EDE0B7E1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48055" cy="1887393"/>
              </a:xfrm>
              <a:blipFill>
                <a:blip r:embed="rId2"/>
                <a:stretch>
                  <a:fillRect l="-1580" t="-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CF7DF-42FF-407E-A30F-C5EE5F6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1BA1-CD9E-4E83-8CF9-E4545718B12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0460C-FBDE-44A4-BDB4-A1C441BD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092757"/>
            <a:ext cx="2411730" cy="232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C7525-FDAE-4025-B526-A9515F5E72FC}"/>
              </a:ext>
            </a:extLst>
          </p:cNvPr>
          <p:cNvSpPr txBox="1"/>
          <p:nvPr/>
        </p:nvSpPr>
        <p:spPr>
          <a:xfrm>
            <a:off x="2743200" y="4710545"/>
            <a:ext cx="445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Control: finding optimal policy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5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718</Words>
  <Application>Microsoft Office PowerPoint</Application>
  <PresentationFormat>와이드스크린</PresentationFormat>
  <Paragraphs>112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Chapter 5 Monte Carlo Methods</vt:lpstr>
      <vt:lpstr>PowerPoint 프레젠테이션</vt:lpstr>
      <vt:lpstr>5.1 Monte Carlo Prediction</vt:lpstr>
      <vt:lpstr>PowerPoint 프레젠테이션</vt:lpstr>
      <vt:lpstr>PowerPoint 프레젠테이션</vt:lpstr>
      <vt:lpstr>Example 5.1: Blackjack</vt:lpstr>
      <vt:lpstr>5.2 Monte Carlo Estimation of Action Values</vt:lpstr>
      <vt:lpstr>PowerPoint 프레젠테이션</vt:lpstr>
      <vt:lpstr>5.3 Monte Carlo Control</vt:lpstr>
      <vt:lpstr>PowerPoint 프레젠테이션</vt:lpstr>
      <vt:lpstr>Example 5.3: Solving Blackjack</vt:lpstr>
      <vt:lpstr>5.4 Monte Carlo Control without  Exploring Starts</vt:lpstr>
      <vt:lpstr>PowerPoint 프레젠테이션</vt:lpstr>
      <vt:lpstr>PowerPoint 프레젠테이션</vt:lpstr>
      <vt:lpstr>5.5 Off-policy Prediction via Importance      Sampling</vt:lpstr>
      <vt:lpstr>PowerPoint 프레젠테이션</vt:lpstr>
      <vt:lpstr>PowerPoint 프레젠테이션</vt:lpstr>
      <vt:lpstr>PowerPoint 프레젠테이션</vt:lpstr>
      <vt:lpstr>5.5 Off-policy Prediction via Importance     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Multi-armed Bandits</dc:title>
  <dc:creator>kpark</dc:creator>
  <cp:lastModifiedBy>kpark</cp:lastModifiedBy>
  <cp:revision>106</cp:revision>
  <dcterms:created xsi:type="dcterms:W3CDTF">2021-09-28T01:19:47Z</dcterms:created>
  <dcterms:modified xsi:type="dcterms:W3CDTF">2021-10-28T11:39:59Z</dcterms:modified>
</cp:coreProperties>
</file>