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B27A-6D2F-4574-B9CC-A360C69E786E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8FC00B3-F54C-4DBE-BBAA-12C2F6B421BA}"/>
              </a:ext>
            </a:extLst>
          </p:cNvPr>
          <p:cNvGrpSpPr/>
          <p:nvPr/>
        </p:nvGrpSpPr>
        <p:grpSpPr>
          <a:xfrm>
            <a:off x="1713517" y="1008585"/>
            <a:ext cx="8764965" cy="2319414"/>
            <a:chOff x="2039462" y="2512069"/>
            <a:chExt cx="8764965" cy="23194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4FD1FD-FA35-4E5F-8240-CFA2146EAFDC}"/>
                </a:ext>
              </a:extLst>
            </p:cNvPr>
            <p:cNvSpPr txBox="1"/>
            <p:nvPr/>
          </p:nvSpPr>
          <p:spPr>
            <a:xfrm>
              <a:off x="2039462" y="2512069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A03604-094D-4651-9F84-FEBDE98C3364}"/>
                </a:ext>
              </a:extLst>
            </p:cNvPr>
            <p:cNvSpPr txBox="1"/>
            <p:nvPr/>
          </p:nvSpPr>
          <p:spPr>
            <a:xfrm>
              <a:off x="2039462" y="2780973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C23174-330F-4AD0-A5F5-4CB7DCA5EF21}"/>
                </a:ext>
              </a:extLst>
            </p:cNvPr>
            <p:cNvSpPr txBox="1"/>
            <p:nvPr/>
          </p:nvSpPr>
          <p:spPr>
            <a:xfrm>
              <a:off x="2039462" y="3043235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B967E-A39F-4C8E-BD73-10BCE3DB71AE}"/>
                </a:ext>
              </a:extLst>
            </p:cNvPr>
            <p:cNvSpPr txBox="1"/>
            <p:nvPr/>
          </p:nvSpPr>
          <p:spPr>
            <a:xfrm>
              <a:off x="2039462" y="3312141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7CC498-DA56-4C4F-9839-59CC7E8ACD93}"/>
                </a:ext>
              </a:extLst>
            </p:cNvPr>
            <p:cNvSpPr txBox="1"/>
            <p:nvPr/>
          </p:nvSpPr>
          <p:spPr>
            <a:xfrm>
              <a:off x="2039462" y="3574405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90CBDE-60E1-4630-AA41-0856F4EF4B38}"/>
                    </a:ext>
                  </a:extLst>
                </p:cNvPr>
                <p:cNvSpPr txBox="1"/>
                <p:nvPr/>
              </p:nvSpPr>
              <p:spPr>
                <a:xfrm>
                  <a:off x="3521653" y="2573226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90CBDE-60E1-4630-AA41-0856F4EF4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653" y="2573226"/>
                  <a:ext cx="651140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384A0E2-0782-4ABC-B1BD-F1CCFC63E29E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501100" y="3173391"/>
              <a:ext cx="1020553" cy="26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B95B82D-0EC2-44DA-8DEF-647E35CAC30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172793" y="3173390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CB9908-0FB0-4C2F-AC58-8EB0899BDE48}"/>
                </a:ext>
              </a:extLst>
            </p:cNvPr>
            <p:cNvSpPr txBox="1"/>
            <p:nvPr/>
          </p:nvSpPr>
          <p:spPr>
            <a:xfrm>
              <a:off x="5159868" y="2573224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CF8D83-D963-4537-A384-1F13341AC5A0}"/>
                    </a:ext>
                  </a:extLst>
                </p:cNvPr>
                <p:cNvSpPr txBox="1"/>
                <p:nvPr/>
              </p:nvSpPr>
              <p:spPr>
                <a:xfrm>
                  <a:off x="4444637" y="2643125"/>
                  <a:ext cx="4731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ko-KR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CF8D83-D963-4537-A384-1F13341AC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37" y="2643125"/>
                  <a:ext cx="47314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FE3E0F9-AC01-41E0-BDDA-19136E876B32}"/>
                    </a:ext>
                  </a:extLst>
                </p:cNvPr>
                <p:cNvSpPr txBox="1"/>
                <p:nvPr/>
              </p:nvSpPr>
              <p:spPr>
                <a:xfrm>
                  <a:off x="6634463" y="2573226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FE3E0F9-AC01-41E0-BDDA-19136E876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463" y="2573226"/>
                  <a:ext cx="651140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A8BBB50-6E5B-4B93-9DDE-F7DA655F5EF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7285603" y="3173390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93DE8-6706-4FD4-91CA-C047950B2BFE}"/>
                </a:ext>
              </a:extLst>
            </p:cNvPr>
            <p:cNvSpPr txBox="1"/>
            <p:nvPr/>
          </p:nvSpPr>
          <p:spPr>
            <a:xfrm>
              <a:off x="8272676" y="2573223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C845AAB-6F13-4BF2-86FE-23FCD287BA7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5562542" y="3173389"/>
              <a:ext cx="106088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4C82E0-155F-4270-AECF-BEAEA638DE29}"/>
                    </a:ext>
                  </a:extLst>
                </p:cNvPr>
                <p:cNvSpPr txBox="1"/>
                <p:nvPr/>
              </p:nvSpPr>
              <p:spPr>
                <a:xfrm>
                  <a:off x="7534381" y="269893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4C82E0-155F-4270-AECF-BEAEA638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381" y="2698939"/>
                  <a:ext cx="48269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FEF497-C9B1-4DE8-8E58-CB5E3C36D157}"/>
                    </a:ext>
                  </a:extLst>
                </p:cNvPr>
                <p:cNvSpPr txBox="1"/>
                <p:nvPr/>
              </p:nvSpPr>
              <p:spPr>
                <a:xfrm>
                  <a:off x="2611815" y="2637180"/>
                  <a:ext cx="8135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FEF497-C9B1-4DE8-8E58-CB5E3C36D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15" y="2637180"/>
                  <a:ext cx="81355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CA47A0-D886-4710-8087-3A9433727162}"/>
                    </a:ext>
                  </a:extLst>
                </p:cNvPr>
                <p:cNvSpPr txBox="1"/>
                <p:nvPr/>
              </p:nvSpPr>
              <p:spPr>
                <a:xfrm>
                  <a:off x="5718820" y="2646472"/>
                  <a:ext cx="787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CA47A0-D886-4710-8087-3A9433727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820" y="2646472"/>
                  <a:ext cx="78784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EEEEB49-3C90-4D7D-9135-0A37BA14C5E6}"/>
                    </a:ext>
                  </a:extLst>
                </p:cNvPr>
                <p:cNvSpPr txBox="1"/>
                <p:nvPr/>
              </p:nvSpPr>
              <p:spPr>
                <a:xfrm>
                  <a:off x="6143599" y="4322305"/>
                  <a:ext cx="4660828" cy="509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xU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EEEEB49-3C90-4D7D-9135-0A37BA14C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599" y="4322305"/>
                  <a:ext cx="4660828" cy="5091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8603F09-864D-44A6-BFF4-0E4D7CE29255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>
              <a:off x="8474013" y="3773552"/>
              <a:ext cx="0" cy="548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4F6995-24C7-4C93-8FC5-40E926AED786}"/>
                    </a:ext>
                  </a:extLst>
                </p:cNvPr>
                <p:cNvSpPr txBox="1"/>
                <p:nvPr/>
              </p:nvSpPr>
              <p:spPr>
                <a:xfrm>
                  <a:off x="2048906" y="4219419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4F6995-24C7-4C93-8FC5-40E926AED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906" y="4219419"/>
                  <a:ext cx="44274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CDD6351-3268-4265-A374-B5CB2EA9FA20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>
              <a:off x="2270281" y="3840014"/>
              <a:ext cx="0" cy="37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6AC7629-5EF4-44E9-BDAB-B053D8794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766" y="3849653"/>
            <a:ext cx="6581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569C0-07BA-4448-A141-404D13069180}"/>
              </a:ext>
            </a:extLst>
          </p:cNvPr>
          <p:cNvSpPr txBox="1"/>
          <p:nvPr/>
        </p:nvSpPr>
        <p:spPr>
          <a:xfrm>
            <a:off x="419941" y="1281142"/>
            <a:ext cx="114698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 = 100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U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([784, 784],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bU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([784],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V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([784, 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bV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tf.placeholder</a:t>
            </a:r>
            <a:r>
              <a:rPr lang="en-US" altLang="ko-KR" sz="2000" dirty="0">
                <a:latin typeface="Consolas" panose="020B0609020204030204" pitchFamily="49" charset="0"/>
              </a:rPr>
              <a:t>(tf.float32,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784])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tf.placeholder</a:t>
            </a:r>
            <a:r>
              <a:rPr lang="en-US" altLang="ko-KR" sz="2000" dirty="0">
                <a:latin typeface="Consolas" panose="020B0609020204030204" pitchFamily="49" charset="0"/>
              </a:rPr>
              <a:t>(tf.float32,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10])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L1Output = 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U) + </a:t>
            </a:r>
            <a:r>
              <a:rPr lang="en-US" altLang="ko-KR" sz="2000" dirty="0" err="1">
                <a:latin typeface="Consolas" panose="020B0609020204030204" pitchFamily="49" charset="0"/>
              </a:rPr>
              <a:t>bU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L1Output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tf.nn.relu</a:t>
            </a:r>
            <a:r>
              <a:rPr lang="en-US" altLang="ko-KR" sz="2000" dirty="0">
                <a:latin typeface="Consolas" panose="020B0609020204030204" pitchFamily="49" charset="0"/>
              </a:rPr>
              <a:t>(L1Output)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(L1Output, V) + </a:t>
            </a:r>
            <a:r>
              <a:rPr lang="en-US" altLang="ko-KR" sz="2000" dirty="0" err="1">
                <a:latin typeface="Consolas" panose="020B0609020204030204" pitchFamily="49" charset="0"/>
              </a:rPr>
              <a:t>bV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xEnt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tf.reduce_mean</a:t>
            </a:r>
            <a:r>
              <a:rPr lang="en-US" altLang="ko-KR" sz="2000" dirty="0">
                <a:latin typeface="Consolas" panose="020B0609020204030204" pitchFamily="49" charset="0"/>
              </a:rPr>
              <a:t>(-</a:t>
            </a:r>
            <a:r>
              <a:rPr lang="en-US" altLang="ko-KR" sz="2000" dirty="0" err="1">
                <a:latin typeface="Consolas" panose="020B0609020204030204" pitchFamily="49" charset="0"/>
              </a:rPr>
              <a:t>tf.reduce_sum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 * tf.log(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 err="1">
                <a:latin typeface="Consolas" panose="020B0609020204030204" pitchFamily="49" charset="0"/>
              </a:rPr>
              <a:t>reduction_indices</a:t>
            </a:r>
            <a:r>
              <a:rPr lang="en-US" altLang="ko-KR" sz="2000" dirty="0">
                <a:latin typeface="Consolas" panose="020B0609020204030204" pitchFamily="49" charset="0"/>
              </a:rPr>
              <a:t>=[1]))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train = </a:t>
            </a:r>
            <a:r>
              <a:rPr lang="en-US" altLang="ko-KR" sz="2000" dirty="0" err="1">
                <a:latin typeface="Consolas" panose="020B0609020204030204" pitchFamily="49" charset="0"/>
              </a:rPr>
              <a:t>tf.train.GradientDescentOptimizer</a:t>
            </a:r>
            <a:r>
              <a:rPr lang="en-US" altLang="ko-KR" sz="2000" dirty="0">
                <a:latin typeface="Consolas" panose="020B0609020204030204" pitchFamily="49" charset="0"/>
              </a:rPr>
              <a:t>(0.05).minimize(</a:t>
            </a:r>
            <a:r>
              <a:rPr lang="en-US" altLang="ko-KR" sz="2000" dirty="0" err="1">
                <a:latin typeface="Consolas" panose="020B0609020204030204" pitchFamily="49" charset="0"/>
              </a:rPr>
              <a:t>xEnt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0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040F-E867-4C7D-B4C4-C938F004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Other Pieces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9FD69-2478-4F47-BB54-87C6D49C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2.4.1 Checkpointing</a:t>
            </a:r>
          </a:p>
          <a:p>
            <a:pPr lvl="1"/>
            <a:r>
              <a:rPr lang="en-US" altLang="ko-KR" dirty="0"/>
              <a:t>Before initializing variables (calling global variable initialize)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Save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Restore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67419-078A-4076-950C-9436026440E4}"/>
              </a:ext>
            </a:extLst>
          </p:cNvPr>
          <p:cNvSpPr txBox="1"/>
          <p:nvPr/>
        </p:nvSpPr>
        <p:spPr>
          <a:xfrm>
            <a:off x="1893275" y="5178944"/>
            <a:ext cx="543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saveOb.restore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</a:rPr>
              <a:t>, "</a:t>
            </a:r>
            <a:r>
              <a:rPr lang="en-US" altLang="ko-KR" sz="2000" dirty="0" err="1">
                <a:latin typeface="Consolas" panose="020B0609020204030204" pitchFamily="49" charset="0"/>
              </a:rPr>
              <a:t>mylatest.ckpt</a:t>
            </a:r>
            <a:r>
              <a:rPr lang="en-US" altLang="ko-KR" sz="20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03CF-2EAF-48BD-98CC-621894F06121}"/>
              </a:ext>
            </a:extLst>
          </p:cNvPr>
          <p:cNvSpPr txBox="1"/>
          <p:nvPr/>
        </p:nvSpPr>
        <p:spPr>
          <a:xfrm>
            <a:off x="1893275" y="2753246"/>
            <a:ext cx="543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saveOb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</a:rPr>
              <a:t>tf.train.Saver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3C2BB-8BEF-4BC7-B972-3E2079406D65}"/>
              </a:ext>
            </a:extLst>
          </p:cNvPr>
          <p:cNvSpPr txBox="1"/>
          <p:nvPr/>
        </p:nvSpPr>
        <p:spPr>
          <a:xfrm>
            <a:off x="1893275" y="3966095"/>
            <a:ext cx="543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saveOb.save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</a:rPr>
              <a:t>, "</a:t>
            </a:r>
            <a:r>
              <a:rPr lang="en-US" altLang="ko-KR" sz="2000" dirty="0" err="1">
                <a:latin typeface="Consolas" panose="020B0609020204030204" pitchFamily="49" charset="0"/>
              </a:rPr>
              <a:t>mylatest.ckpt</a:t>
            </a:r>
            <a:r>
              <a:rPr lang="en-US" altLang="ko-KR" sz="20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9732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D104C-110C-432B-8953-A6EC44F3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DB9F3-FED6-455B-A847-11711EF3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2.4.2 </a:t>
            </a:r>
            <a:r>
              <a:rPr lang="en-US" altLang="ko-KR" dirty="0" err="1"/>
              <a:t>tensordot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Maxtrix</a:t>
            </a:r>
            <a:r>
              <a:rPr lang="en-US" altLang="ko-KR" dirty="0"/>
              <a:t> multiplication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tensordot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4A2A9-83FE-49E6-A2EA-34DD2CC1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52" y="2409825"/>
            <a:ext cx="2676525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9B148-377A-4918-9C0F-99816E5CE25E}"/>
              </a:ext>
            </a:extLst>
          </p:cNvPr>
          <p:cNvSpPr txBox="1"/>
          <p:nvPr/>
        </p:nvSpPr>
        <p:spPr>
          <a:xfrm>
            <a:off x="1885974" y="4773643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tf.tensordot(A, B, [[ 1 ], [ 0 ]])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2ED4F-689F-4763-A137-ED01556A6E07}"/>
              </a:ext>
            </a:extLst>
          </p:cNvPr>
          <p:cNvSpPr txBox="1"/>
          <p:nvPr/>
        </p:nvSpPr>
        <p:spPr>
          <a:xfrm>
            <a:off x="1885974" y="400129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tf.matmul(A, B)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325756-8E94-4F4B-BA9D-44899D37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04" y="628649"/>
            <a:ext cx="45243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3D88-A60B-4A6F-A53F-2430379F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D4F04-B54F-4738-9631-42070533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2.4.3 Initialization of TF Variables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Xavier initialization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0C140-BE9E-4DBD-8604-9F2E7AFC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0" y="2305050"/>
            <a:ext cx="5619750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B0DF-9648-44AC-B6D2-09A82AD82F63}"/>
                  </a:ext>
                </a:extLst>
              </p:cNvPr>
              <p:cNvSpPr txBox="1"/>
              <p:nvPr/>
            </p:nvSpPr>
            <p:spPr>
              <a:xfrm>
                <a:off x="2118946" y="3267027"/>
                <a:ext cx="2084673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B0DF-9648-44AC-B6D2-09A82AD8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46" y="3267027"/>
                <a:ext cx="2084673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AD6A-B918-42B1-AC38-7ABCDA24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AAF85-9DC6-486F-BFBD-B342F9F0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2.4.4 Simplifying TF Graph Creation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0579D-7715-4D15-A081-E3A616A7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79" y="2446459"/>
            <a:ext cx="6153150" cy="40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5F7BA-5FDC-4F5C-9447-A7D7F5222DC2}"/>
              </a:ext>
            </a:extLst>
          </p:cNvPr>
          <p:cNvSpPr txBox="1"/>
          <p:nvPr/>
        </p:nvSpPr>
        <p:spPr>
          <a:xfrm>
            <a:off x="1494693" y="3172579"/>
            <a:ext cx="84330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10], </a:t>
            </a:r>
            <a:r>
              <a:rPr lang="en-US" altLang="ko-KR" dirty="0" err="1"/>
              <a:t>stddev</a:t>
            </a:r>
            <a:r>
              <a:rPr lang="en-US" altLang="ko-KR" dirty="0"/>
              <a:t>=.1))</a:t>
            </a:r>
          </a:p>
          <a:p>
            <a:r>
              <a:rPr lang="en-US" altLang="ko-KR" dirty="0"/>
              <a:t># 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([10], </a:t>
            </a:r>
            <a:r>
              <a:rPr lang="en-US" altLang="ko-KR" dirty="0" err="1"/>
              <a:t>stddev</a:t>
            </a:r>
            <a:r>
              <a:rPr lang="en-US" altLang="ko-KR" dirty="0"/>
              <a:t>=.1))</a:t>
            </a:r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(tf.float32, [</a:t>
            </a:r>
            <a:r>
              <a:rPr lang="en-US" altLang="ko-KR" dirty="0" err="1"/>
              <a:t>batchSz</a:t>
            </a:r>
            <a:r>
              <a:rPr lang="en-US" altLang="ko-KR" dirty="0"/>
              <a:t>, 784])</a:t>
            </a:r>
          </a:p>
          <a:p>
            <a:r>
              <a:rPr lang="en-US" altLang="ko-KR" dirty="0" err="1"/>
              <a:t>ans</a:t>
            </a:r>
            <a:r>
              <a:rPr lang="en-US" altLang="ko-KR" dirty="0"/>
              <a:t>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(tf.float32, [</a:t>
            </a:r>
            <a:r>
              <a:rPr lang="en-US" altLang="ko-KR" dirty="0" err="1"/>
              <a:t>batchSz</a:t>
            </a:r>
            <a:r>
              <a:rPr lang="en-US" altLang="ko-KR" dirty="0"/>
              <a:t>, 10])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prbs</a:t>
            </a:r>
            <a:r>
              <a:rPr lang="en-US" altLang="ko-KR" dirty="0"/>
              <a:t>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W) + b)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tensorflow.contrib.layers</a:t>
            </a:r>
            <a:r>
              <a:rPr lang="en-US" altLang="ko-KR" dirty="0"/>
              <a:t> as layers</a:t>
            </a:r>
          </a:p>
          <a:p>
            <a:r>
              <a:rPr lang="en-US" altLang="ko-KR" dirty="0" err="1"/>
              <a:t>prbs</a:t>
            </a:r>
            <a:r>
              <a:rPr lang="en-US" altLang="ko-KR" dirty="0"/>
              <a:t> = </a:t>
            </a:r>
            <a:r>
              <a:rPr lang="en-US" altLang="ko-KR" dirty="0" err="1"/>
              <a:t>layers.fully_connected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10, </a:t>
            </a:r>
            <a:r>
              <a:rPr lang="en-US" altLang="ko-KR" dirty="0" err="1"/>
              <a:t>tf.nn.softmax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xEnt</a:t>
            </a:r>
            <a:r>
              <a:rPr lang="en-US" altLang="ko-KR" dirty="0"/>
              <a:t> = </a:t>
            </a:r>
            <a:r>
              <a:rPr lang="en-US" altLang="ko-KR" dirty="0" err="1"/>
              <a:t>tf.reduce_mean</a:t>
            </a:r>
            <a:r>
              <a:rPr lang="en-US" altLang="ko-KR" dirty="0"/>
              <a:t>(-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ans</a:t>
            </a:r>
            <a:r>
              <a:rPr lang="en-US" altLang="ko-KR" dirty="0"/>
              <a:t> * tf.log(</a:t>
            </a:r>
            <a:r>
              <a:rPr lang="en-US" altLang="ko-KR" dirty="0" err="1"/>
              <a:t>prbs</a:t>
            </a:r>
            <a:r>
              <a:rPr lang="en-US" altLang="ko-KR" dirty="0"/>
              <a:t>), </a:t>
            </a:r>
            <a:r>
              <a:rPr lang="en-US" altLang="ko-KR" dirty="0" err="1"/>
              <a:t>reduction_indices</a:t>
            </a:r>
            <a:r>
              <a:rPr lang="en-US" altLang="ko-KR" dirty="0"/>
              <a:t>=[1]))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65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BBD9-7F86-4FEC-A545-3C25C1E9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Tensorflow</a:t>
            </a:r>
            <a:r>
              <a:rPr lang="en-US" altLang="ko-KR" dirty="0"/>
              <a:t> Preliminaries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00D1F-39DB-4A3D-A97A-81A13DEBDF39}"/>
              </a:ext>
            </a:extLst>
          </p:cNvPr>
          <p:cNvSpPr txBox="1"/>
          <p:nvPr/>
        </p:nvSpPr>
        <p:spPr>
          <a:xfrm>
            <a:off x="838200" y="1690688"/>
            <a:ext cx="5827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import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os</a:t>
            </a:r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os.environ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['TF_CPP_MIN_LOG_LEVEL'] = '2'</a:t>
            </a:r>
          </a:p>
          <a:p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import tensorflow.compat.v1 as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</a:t>
            </a:r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("Hello World")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(x))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0E54A-E164-4360-895D-8BB6F54D7C19}"/>
              </a:ext>
            </a:extLst>
          </p:cNvPr>
          <p:cNvSpPr txBox="1"/>
          <p:nvPr/>
        </p:nvSpPr>
        <p:spPr>
          <a:xfrm>
            <a:off x="8157882" y="2492188"/>
            <a:ext cx="181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3.7</a:t>
            </a:r>
          </a:p>
          <a:p>
            <a:r>
              <a:rPr lang="en-US" altLang="ko-KR" dirty="0" err="1"/>
              <a:t>Tensorflow</a:t>
            </a:r>
            <a:r>
              <a:rPr lang="en-US" altLang="ko-KR" dirty="0"/>
              <a:t> 1.15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71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1DC9-67F0-49D2-94B7-F779CFC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672E5-C8A0-406D-A92C-34E7660F6296}"/>
              </a:ext>
            </a:extLst>
          </p:cNvPr>
          <p:cNvSpPr txBox="1"/>
          <p:nvPr/>
        </p:nvSpPr>
        <p:spPr>
          <a:xfrm>
            <a:off x="838200" y="1825625"/>
            <a:ext cx="86485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x = </a:t>
            </a:r>
            <a:r>
              <a:rPr lang="en-US" altLang="ko-KR" sz="2000" dirty="0" err="1">
                <a:latin typeface="Consolas" panose="020B0609020204030204" pitchFamily="49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</a:rPr>
              <a:t>(2.0)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 = </a:t>
            </a:r>
            <a:r>
              <a:rPr lang="en-US" altLang="ko-KR" sz="2000" dirty="0" err="1">
                <a:latin typeface="Consolas" panose="020B0609020204030204" pitchFamily="49" charset="0"/>
              </a:rPr>
              <a:t>tf.placeholder</a:t>
            </a:r>
            <a:r>
              <a:rPr lang="en-US" altLang="ko-KR" sz="2000" dirty="0">
                <a:latin typeface="Consolas" panose="020B0609020204030204" pitchFamily="49" charset="0"/>
              </a:rPr>
              <a:t>(tf.float32)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 = </a:t>
            </a:r>
            <a:r>
              <a:rPr lang="en-US" altLang="ko-KR" sz="2000" dirty="0" err="1">
                <a:latin typeface="Consolas" panose="020B0609020204030204" pitchFamily="49" charset="0"/>
              </a:rPr>
              <a:t>tf.add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x,z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comp,feed_dict</a:t>
            </a:r>
            <a:r>
              <a:rPr lang="en-US" altLang="ko-KR" sz="2000" dirty="0">
                <a:latin typeface="Consolas" panose="020B0609020204030204" pitchFamily="49" charset="0"/>
              </a:rPr>
              <a:t>={z:3.0})) # Prints out 5.0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comp,feed_dict</a:t>
            </a:r>
            <a:r>
              <a:rPr lang="en-US" altLang="ko-KR" sz="2000" dirty="0">
                <a:latin typeface="Consolas" panose="020B0609020204030204" pitchFamily="49" charset="0"/>
              </a:rPr>
              <a:t>={z:16.0})) # Prints out 18.0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(x)) # Prints out 2.0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(comp)) # Prints out a very long error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6580B-83C2-4423-9E3D-23E0851FD38E}"/>
              </a:ext>
            </a:extLst>
          </p:cNvPr>
          <p:cNvSpPr txBox="1"/>
          <p:nvPr/>
        </p:nvSpPr>
        <p:spPr>
          <a:xfrm>
            <a:off x="6623213" y="1027906"/>
            <a:ext cx="54040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x = 2.0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def </a:t>
            </a:r>
            <a:r>
              <a:rPr lang="en-US" altLang="ko-KR" sz="2000" dirty="0" err="1">
                <a:latin typeface="Consolas" panose="020B0609020204030204" pitchFamily="49" charset="0"/>
              </a:rPr>
              <a:t>sillyAdd</a:t>
            </a:r>
            <a:r>
              <a:rPr lang="en-US" altLang="ko-KR" sz="2000" dirty="0">
                <a:latin typeface="Consolas" panose="020B0609020204030204" pitchFamily="49" charset="0"/>
              </a:rPr>
              <a:t>(z):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return </a:t>
            </a:r>
            <a:r>
              <a:rPr lang="en-US" altLang="ko-KR" sz="2000" dirty="0" err="1">
                <a:latin typeface="Consolas" panose="020B0609020204030204" pitchFamily="49" charset="0"/>
              </a:rPr>
              <a:t>z+x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sillyAdd</a:t>
            </a:r>
            <a:r>
              <a:rPr lang="en-US" altLang="ko-KR" sz="2000" dirty="0">
                <a:latin typeface="Consolas" panose="020B0609020204030204" pitchFamily="49" charset="0"/>
              </a:rPr>
              <a:t>(3)) # Prints out 5.0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sillyAdd</a:t>
            </a:r>
            <a:r>
              <a:rPr lang="en-US" altLang="ko-KR" sz="2000" dirty="0">
                <a:latin typeface="Consolas" panose="020B0609020204030204" pitchFamily="49" charset="0"/>
              </a:rPr>
              <a:t>(16)) # Prints out 18.0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15857D-B3B8-46BA-957A-6089ED683A71}"/>
              </a:ext>
            </a:extLst>
          </p:cNvPr>
          <p:cNvSpPr/>
          <p:nvPr/>
        </p:nvSpPr>
        <p:spPr>
          <a:xfrm>
            <a:off x="1302029" y="5460762"/>
            <a:ext cx="724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sess.run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comp,feed_dict</a:t>
            </a:r>
            <a:r>
              <a:rPr lang="en-US" altLang="ko-KR" dirty="0">
                <a:latin typeface="Consolas" panose="020B0609020204030204" pitchFamily="49" charset="0"/>
              </a:rPr>
              <a:t>={z:3.0}))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</a:rPr>
              <a:t>tf.add</a:t>
            </a:r>
            <a:r>
              <a:rPr lang="en-US" altLang="ko-KR" dirty="0">
                <a:latin typeface="Consolas" panose="020B0609020204030204" pitchFamily="49" charset="0"/>
              </a:rPr>
              <a:t>(x,3.0)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693C-B52F-4713-8A92-2FA600F7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CD280-F39D-4C4C-8744-76B252FBF571}"/>
              </a:ext>
            </a:extLst>
          </p:cNvPr>
          <p:cNvSpPr txBox="1"/>
          <p:nvPr/>
        </p:nvSpPr>
        <p:spPr>
          <a:xfrm>
            <a:off x="838200" y="1840379"/>
            <a:ext cx="78021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bt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bt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([784,10],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tf.global_variables_initializer</a:t>
            </a:r>
            <a:r>
              <a:rPr lang="en-US" altLang="ko-KR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(b))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F804C-29C2-4DBE-BAA1-399C5C6E56F3}"/>
              </a:ext>
            </a:extLst>
          </p:cNvPr>
          <p:cNvSpPr/>
          <p:nvPr/>
        </p:nvSpPr>
        <p:spPr>
          <a:xfrm>
            <a:off x="914285" y="5745487"/>
            <a:ext cx="8515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sess.run(tf.global_variables_initializer()) </a:t>
            </a:r>
            <a:r>
              <a:rPr lang="en-US" altLang="ko-KR">
                <a:latin typeface="Consolas" panose="020B0609020204030204" pitchFamily="49" charset="0"/>
                <a:sym typeface="Wingdings" panose="05000000000000000000" pitchFamily="2" charset="2"/>
              </a:rPr>
              <a:t> initializes b and W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AF079-4188-4460-974F-6A1263041FAB}"/>
              </a:ext>
            </a:extLst>
          </p:cNvPr>
          <p:cNvSpPr/>
          <p:nvPr/>
        </p:nvSpPr>
        <p:spPr>
          <a:xfrm>
            <a:off x="914284" y="3976318"/>
            <a:ext cx="8435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[-0.05206999 0.08943175 -0.09178174 -0.13757218 0.15039739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0.05112269 -0.02723283 -0.02022207 0.12535755 -0.12932496]</a:t>
            </a:r>
          </a:p>
        </p:txBody>
      </p:sp>
    </p:spTree>
    <p:extLst>
      <p:ext uri="{BB962C8B-B14F-4D97-AF65-F5344CB8AC3E}">
        <p14:creationId xmlns:p14="http://schemas.microsoft.com/office/powerpoint/2010/main" val="6116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76A35-AD9E-4BEA-BF60-B2D9B7D4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A TF Program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39E3-4E1C-4E2F-A855-DC13CC12D7EF}"/>
              </a:ext>
            </a:extLst>
          </p:cNvPr>
          <p:cNvSpPr txBox="1"/>
          <p:nvPr/>
        </p:nvSpPr>
        <p:spPr>
          <a:xfrm>
            <a:off x="838200" y="2127739"/>
            <a:ext cx="82894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os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os.environ</a:t>
            </a:r>
            <a:r>
              <a:rPr lang="en-US" altLang="ko-KR" dirty="0">
                <a:latin typeface="Consolas" panose="020B0609020204030204" pitchFamily="49" charset="0"/>
              </a:rPr>
              <a:t>['TF_CPP_MIN_LOG_LEVEL'] = '2'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import tensorflow.compat.v1 as </a:t>
            </a:r>
            <a:r>
              <a:rPr lang="en-US" altLang="ko-KR" dirty="0" err="1">
                <a:latin typeface="Consolas" panose="020B0609020204030204" pitchFamily="49" charset="0"/>
              </a:rPr>
              <a:t>tf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old_v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tf.logging.get_verbosity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tf.logging.set_verbosity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tf.logging.ERROR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latin typeface="Consolas" panose="020B0609020204030204" pitchFamily="49" charset="0"/>
              </a:rPr>
              <a:t>tensorflow.examples.tutorials.mnist</a:t>
            </a:r>
            <a:r>
              <a:rPr lang="en-US" altLang="ko-KR" dirty="0">
                <a:latin typeface="Consolas" panose="020B0609020204030204" pitchFamily="49" charset="0"/>
              </a:rPr>
              <a:t> import </a:t>
            </a:r>
            <a:r>
              <a:rPr lang="en-US" altLang="ko-KR" dirty="0" err="1">
                <a:latin typeface="Consolas" panose="020B0609020204030204" pitchFamily="49" charset="0"/>
              </a:rPr>
              <a:t>input_data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mnist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input_data.read_data_sets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MNIST_data</a:t>
            </a:r>
            <a:r>
              <a:rPr lang="en-US" altLang="ko-KR" dirty="0">
                <a:latin typeface="Consolas" panose="020B0609020204030204" pitchFamily="49" charset="0"/>
              </a:rPr>
              <a:t>/", </a:t>
            </a:r>
            <a:r>
              <a:rPr lang="en-US" altLang="ko-KR" dirty="0" err="1">
                <a:latin typeface="Consolas" panose="020B0609020204030204" pitchFamily="49" charset="0"/>
              </a:rPr>
              <a:t>one_hot</a:t>
            </a:r>
            <a:r>
              <a:rPr lang="en-US" altLang="ko-KR" dirty="0">
                <a:latin typeface="Consolas" panose="020B0609020204030204" pitchFamily="49" charset="0"/>
              </a:rPr>
              <a:t>=True)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tf.logging.set_verbosity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old_v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9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F1B214-EB8D-4994-A797-9C74DAAD9DD5}"/>
              </a:ext>
            </a:extLst>
          </p:cNvPr>
          <p:cNvSpPr txBox="1"/>
          <p:nvPr/>
        </p:nvSpPr>
        <p:spPr>
          <a:xfrm>
            <a:off x="501161" y="914400"/>
            <a:ext cx="1146980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 = 100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W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([784, 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([10],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=.1))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tf.placeholder</a:t>
            </a:r>
            <a:r>
              <a:rPr lang="en-US" altLang="ko-KR" sz="2000" dirty="0">
                <a:latin typeface="Consolas" panose="020B0609020204030204" pitchFamily="49" charset="0"/>
              </a:rPr>
              <a:t>(tf.float32,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784])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tf.placeholder</a:t>
            </a:r>
            <a:r>
              <a:rPr lang="en-US" altLang="ko-KR" sz="2000" dirty="0">
                <a:latin typeface="Consolas" panose="020B0609020204030204" pitchFamily="49" charset="0"/>
              </a:rPr>
              <a:t>(tf.float32,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10])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xEnt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tf.reduce_mean</a:t>
            </a:r>
            <a:r>
              <a:rPr lang="en-US" altLang="ko-KR" sz="2000" dirty="0">
                <a:latin typeface="Consolas" panose="020B0609020204030204" pitchFamily="49" charset="0"/>
              </a:rPr>
              <a:t>(-</a:t>
            </a:r>
            <a:r>
              <a:rPr lang="en-US" altLang="ko-KR" sz="2000" dirty="0" err="1">
                <a:latin typeface="Consolas" panose="020B0609020204030204" pitchFamily="49" charset="0"/>
              </a:rPr>
              <a:t>tf.reduce_sum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 * tf.log(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 err="1">
                <a:latin typeface="Consolas" panose="020B0609020204030204" pitchFamily="49" charset="0"/>
              </a:rPr>
              <a:t>reduction_indices</a:t>
            </a:r>
            <a:r>
              <a:rPr lang="en-US" altLang="ko-KR" sz="2000" dirty="0">
                <a:latin typeface="Consolas" panose="020B0609020204030204" pitchFamily="49" charset="0"/>
              </a:rPr>
              <a:t>=[1]))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train = </a:t>
            </a:r>
            <a:r>
              <a:rPr lang="en-US" altLang="ko-KR" sz="2000" dirty="0" err="1">
                <a:latin typeface="Consolas" panose="020B0609020204030204" pitchFamily="49" charset="0"/>
              </a:rPr>
              <a:t>tf.train.GradientDescentOptimizer</a:t>
            </a:r>
            <a:r>
              <a:rPr lang="en-US" altLang="ko-KR" sz="2000" dirty="0">
                <a:latin typeface="Consolas" panose="020B0609020204030204" pitchFamily="49" charset="0"/>
              </a:rPr>
              <a:t>(0.5).minimize(</a:t>
            </a:r>
            <a:r>
              <a:rPr lang="en-US" altLang="ko-KR" sz="2000" dirty="0" err="1">
                <a:latin typeface="Consolas" panose="020B0609020204030204" pitchFamily="49" charset="0"/>
              </a:rPr>
              <a:t>xEnt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numCorrect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tf.equal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tf.argmax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, 1), </a:t>
            </a:r>
            <a:r>
              <a:rPr lang="en-US" altLang="ko-KR" sz="2000" dirty="0" err="1">
                <a:latin typeface="Consolas" panose="020B0609020204030204" pitchFamily="49" charset="0"/>
              </a:rPr>
              <a:t>tf.argmax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, 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accuracy = </a:t>
            </a:r>
            <a:r>
              <a:rPr lang="en-US" altLang="ko-KR" sz="2000" dirty="0" err="1">
                <a:latin typeface="Consolas" panose="020B0609020204030204" pitchFamily="49" charset="0"/>
              </a:rPr>
              <a:t>tf.reduce_mean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tf.cast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numCorrect</a:t>
            </a:r>
            <a:r>
              <a:rPr lang="en-US" altLang="ko-KR" sz="2000" dirty="0">
                <a:latin typeface="Consolas" panose="020B0609020204030204" pitchFamily="49" charset="0"/>
              </a:rPr>
              <a:t>, tf.float32))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tf.global_variables_initializer</a:t>
            </a:r>
            <a:r>
              <a:rPr lang="en-US" altLang="ko-KR" sz="2000" dirty="0">
                <a:latin typeface="Consolas" panose="020B0609020204030204" pitchFamily="49" charset="0"/>
              </a:rPr>
              <a:t>())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3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387A1-32E8-4CA7-B832-C8280DA084D8}"/>
              </a:ext>
            </a:extLst>
          </p:cNvPr>
          <p:cNvSpPr txBox="1"/>
          <p:nvPr/>
        </p:nvSpPr>
        <p:spPr>
          <a:xfrm>
            <a:off x="361096" y="258901"/>
            <a:ext cx="114698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 ------------------------------------------------------------------------------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range(1000):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imgs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anss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mnist.train.next_batch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(train, </a:t>
            </a:r>
            <a:r>
              <a:rPr lang="en-US" altLang="ko-KR" sz="2000" dirty="0" err="1">
                <a:latin typeface="Consolas" panose="020B0609020204030204" pitchFamily="49" charset="0"/>
              </a:rPr>
              <a:t>feed_dict</a:t>
            </a:r>
            <a:r>
              <a:rPr lang="en-US" altLang="ko-KR" sz="2000" dirty="0">
                <a:latin typeface="Consolas" panose="020B0609020204030204" pitchFamily="49" charset="0"/>
              </a:rPr>
              <a:t>={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imgs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anss</a:t>
            </a:r>
            <a:r>
              <a:rPr lang="en-US" altLang="ko-KR" sz="2000" dirty="0">
                <a:latin typeface="Consolas" panose="020B0609020204030204" pitchFamily="49" charset="0"/>
              </a:rPr>
              <a:t>})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sumAcc</a:t>
            </a:r>
            <a:r>
              <a:rPr lang="en-US" altLang="ko-KR" sz="20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range(1000):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imgs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anss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mnist.test.next_batch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sumAcc</a:t>
            </a:r>
            <a:r>
              <a:rPr lang="en-US" altLang="ko-KR" sz="2000" dirty="0">
                <a:latin typeface="Consolas" panose="020B0609020204030204" pitchFamily="49" charset="0"/>
              </a:rPr>
              <a:t> += </a:t>
            </a:r>
            <a:r>
              <a:rPr lang="en-US" altLang="ko-KR" sz="2000" dirty="0" err="1">
                <a:latin typeface="Consolas" panose="020B0609020204030204" pitchFamily="49" charset="0"/>
              </a:rPr>
              <a:t>sess.run</a:t>
            </a:r>
            <a:r>
              <a:rPr lang="en-US" altLang="ko-KR" sz="2000" dirty="0">
                <a:latin typeface="Consolas" panose="020B0609020204030204" pitchFamily="49" charset="0"/>
              </a:rPr>
              <a:t>(accuracy, </a:t>
            </a:r>
            <a:r>
              <a:rPr lang="en-US" altLang="ko-KR" sz="2000" dirty="0" err="1">
                <a:latin typeface="Consolas" panose="020B0609020204030204" pitchFamily="49" charset="0"/>
              </a:rPr>
              <a:t>feed_dict</a:t>
            </a:r>
            <a:r>
              <a:rPr lang="en-US" altLang="ko-KR" sz="2000" dirty="0">
                <a:latin typeface="Consolas" panose="020B0609020204030204" pitchFamily="49" charset="0"/>
              </a:rPr>
              <a:t>={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imgs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anss</a:t>
            </a:r>
            <a:r>
              <a:rPr lang="en-US" altLang="ko-KR" sz="2000" dirty="0"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print("Test Accuracy: %r" % (</a:t>
            </a:r>
            <a:r>
              <a:rPr lang="en-US" altLang="ko-KR" sz="2000" dirty="0" err="1">
                <a:latin typeface="Consolas" panose="020B0609020204030204" pitchFamily="49" charset="0"/>
              </a:rPr>
              <a:t>sumAcc</a:t>
            </a:r>
            <a:r>
              <a:rPr lang="en-US" altLang="ko-KR" sz="2000" dirty="0">
                <a:latin typeface="Consolas" panose="020B0609020204030204" pitchFamily="49" charset="0"/>
              </a:rPr>
              <a:t> / 1000))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06321-7DF5-4ED6-A462-158FF753A243}"/>
              </a:ext>
            </a:extLst>
          </p:cNvPr>
          <p:cNvGrpSpPr/>
          <p:nvPr/>
        </p:nvGrpSpPr>
        <p:grpSpPr>
          <a:xfrm>
            <a:off x="2933505" y="3829982"/>
            <a:ext cx="6324987" cy="2769117"/>
            <a:chOff x="2440146" y="826477"/>
            <a:chExt cx="4770365" cy="38504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F9586-25F1-493A-9B79-5EBB4C1EE988}"/>
                </a:ext>
              </a:extLst>
            </p:cNvPr>
            <p:cNvSpPr txBox="1"/>
            <p:nvPr/>
          </p:nvSpPr>
          <p:spPr>
            <a:xfrm>
              <a:off x="2495287" y="145129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E6BDB6-D9C1-4AF7-B3C0-B33CE61445A1}"/>
                </a:ext>
              </a:extLst>
            </p:cNvPr>
            <p:cNvSpPr txBox="1"/>
            <p:nvPr/>
          </p:nvSpPr>
          <p:spPr>
            <a:xfrm>
              <a:off x="2495287" y="1825205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08D62-6856-49D9-97C7-9B363DB64BC4}"/>
                </a:ext>
              </a:extLst>
            </p:cNvPr>
            <p:cNvSpPr txBox="1"/>
            <p:nvPr/>
          </p:nvSpPr>
          <p:spPr>
            <a:xfrm>
              <a:off x="2495287" y="2189884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9D7D3-9513-4C49-8FC2-9F48A08CC379}"/>
                </a:ext>
              </a:extLst>
            </p:cNvPr>
            <p:cNvSpPr txBox="1"/>
            <p:nvPr/>
          </p:nvSpPr>
          <p:spPr>
            <a:xfrm>
              <a:off x="2495287" y="256380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E948F-8EE7-4E84-B8E6-EE85653D40C3}"/>
                </a:ext>
              </a:extLst>
            </p:cNvPr>
            <p:cNvSpPr txBox="1"/>
            <p:nvPr/>
          </p:nvSpPr>
          <p:spPr>
            <a:xfrm>
              <a:off x="2495287" y="2928482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9B5272-4D4A-4418-BB2D-EFC22A9A6EC6}"/>
                    </a:ext>
                  </a:extLst>
                </p:cNvPr>
                <p:cNvSpPr txBox="1"/>
                <p:nvPr/>
              </p:nvSpPr>
              <p:spPr>
                <a:xfrm>
                  <a:off x="3991151" y="1536331"/>
                  <a:ext cx="491096" cy="16690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9B5272-4D4A-4418-BB2D-EFC22A9A6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151" y="1536331"/>
                  <a:ext cx="491096" cy="16690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1B962C7-F876-4137-9E28-E4B71CE2F5D7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2843459" y="2370867"/>
              <a:ext cx="1147693" cy="36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3992752-3F8E-405B-A5DB-5132DB8DF42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482247" y="2370866"/>
              <a:ext cx="73931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3A5F-85D2-47B1-A974-40FD4BBC0E95}"/>
                </a:ext>
              </a:extLst>
            </p:cNvPr>
            <p:cNvSpPr txBox="1"/>
            <p:nvPr/>
          </p:nvSpPr>
          <p:spPr>
            <a:xfrm>
              <a:off x="5221564" y="1770700"/>
              <a:ext cx="511679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 </a:t>
              </a:r>
            </a:p>
            <a:p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D8E930-21E9-4D19-9D2E-7A2D2E503027}"/>
                </a:ext>
              </a:extLst>
            </p:cNvPr>
            <p:cNvSpPr txBox="1"/>
            <p:nvPr/>
          </p:nvSpPr>
          <p:spPr>
            <a:xfrm>
              <a:off x="2440146" y="3394836"/>
              <a:ext cx="458453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img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680E04-6BA6-4A18-BD73-BF7F7A585F8B}"/>
                </a:ext>
              </a:extLst>
            </p:cNvPr>
            <p:cNvSpPr txBox="1"/>
            <p:nvPr/>
          </p:nvSpPr>
          <p:spPr>
            <a:xfrm>
              <a:off x="6698832" y="1770699"/>
              <a:ext cx="511679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 </a:t>
              </a:r>
            </a:p>
            <a:p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3A63C8-3F04-4A51-8DDB-A7F4F2784EDB}"/>
                </a:ext>
              </a:extLst>
            </p:cNvPr>
            <p:cNvSpPr txBox="1"/>
            <p:nvPr/>
          </p:nvSpPr>
          <p:spPr>
            <a:xfrm>
              <a:off x="6752058" y="3139859"/>
              <a:ext cx="458453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err="1">
                  <a:latin typeface="Consolas" panose="020B0609020204030204" pitchFamily="49" charset="0"/>
                </a:rPr>
                <a:t>ans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4B662-76F2-4EB1-993B-1AC8D2C3C3DF}"/>
                </a:ext>
              </a:extLst>
            </p:cNvPr>
            <p:cNvSpPr txBox="1"/>
            <p:nvPr/>
          </p:nvSpPr>
          <p:spPr>
            <a:xfrm>
              <a:off x="5194981" y="3139859"/>
              <a:ext cx="564845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prbs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52BF31-6488-48AD-8062-ECEB41C45547}"/>
                </a:ext>
              </a:extLst>
            </p:cNvPr>
            <p:cNvSpPr txBox="1"/>
            <p:nvPr/>
          </p:nvSpPr>
          <p:spPr>
            <a:xfrm>
              <a:off x="3178140" y="826477"/>
              <a:ext cx="564845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</a:rPr>
                <a:t>W, b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AC6C5FE-A2C5-4FF9-962D-3EE024B2A78F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3460562" y="1382835"/>
              <a:ext cx="2" cy="9031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46778D-71AB-46F8-AFBC-A53127F48E11}"/>
                </a:ext>
              </a:extLst>
            </p:cNvPr>
            <p:cNvSpPr txBox="1"/>
            <p:nvPr/>
          </p:nvSpPr>
          <p:spPr>
            <a:xfrm>
              <a:off x="4436071" y="826477"/>
              <a:ext cx="884021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softmax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7AC640-D1CB-440A-A938-5DE59D3F0BE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4878081" y="1382835"/>
              <a:ext cx="1" cy="9031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D2EAFC-DD11-4296-9B42-F7A72796EC5F}"/>
                </a:ext>
              </a:extLst>
            </p:cNvPr>
            <p:cNvSpPr txBox="1"/>
            <p:nvPr/>
          </p:nvSpPr>
          <p:spPr>
            <a:xfrm>
              <a:off x="3051344" y="4120609"/>
              <a:ext cx="2373508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altLang="ko-KR" sz="2000" dirty="0">
                  <a:latin typeface="Consolas" panose="020B0609020204030204" pitchFamily="49" charset="0"/>
                </a:rPr>
                <a:t>tf.matmul(img, W) + b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2A18126-BEDC-48FF-8802-0438093BC2DF}"/>
                </a:ext>
              </a:extLst>
            </p:cNvPr>
            <p:cNvCxnSpPr>
              <a:cxnSpLocks/>
              <a:stCxn id="11" idx="2"/>
              <a:endCxn id="23" idx="0"/>
            </p:cNvCxnSpPr>
            <p:nvPr/>
          </p:nvCxnSpPr>
          <p:spPr>
            <a:xfrm>
              <a:off x="4236699" y="3205402"/>
              <a:ext cx="1398" cy="9152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44BE367-D831-4A9E-A30F-58B1B134CBB8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5733243" y="2370864"/>
              <a:ext cx="965589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DE56A4-358C-4125-99B5-0595AF06CCE0}"/>
                </a:ext>
              </a:extLst>
            </p:cNvPr>
            <p:cNvSpPr txBox="1"/>
            <p:nvPr/>
          </p:nvSpPr>
          <p:spPr>
            <a:xfrm>
              <a:off x="5967998" y="3720499"/>
              <a:ext cx="564845" cy="556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xEnt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EE212A7-58B2-4E16-8507-1C2B20AED38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6250420" y="2396952"/>
              <a:ext cx="1" cy="1323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71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DB0C0-995C-4EE6-94BF-158DAA7D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2.3 Multilayered NNs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737439-BEFE-40A3-88B9-B1126BBB63B7}"/>
              </a:ext>
            </a:extLst>
          </p:cNvPr>
          <p:cNvGrpSpPr/>
          <p:nvPr/>
        </p:nvGrpSpPr>
        <p:grpSpPr>
          <a:xfrm>
            <a:off x="2039462" y="2062728"/>
            <a:ext cx="6635888" cy="1777286"/>
            <a:chOff x="2030670" y="1834128"/>
            <a:chExt cx="6635888" cy="1777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CD86BD-B5F6-4FC3-8B70-892980692AD8}"/>
                </a:ext>
              </a:extLst>
            </p:cNvPr>
            <p:cNvSpPr txBox="1"/>
            <p:nvPr/>
          </p:nvSpPr>
          <p:spPr>
            <a:xfrm>
              <a:off x="2030670" y="2283469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A5E0F9-7688-48D6-B0EF-76EBF354B27F}"/>
                </a:ext>
              </a:extLst>
            </p:cNvPr>
            <p:cNvSpPr txBox="1"/>
            <p:nvPr/>
          </p:nvSpPr>
          <p:spPr>
            <a:xfrm>
              <a:off x="2030670" y="2552373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EF409F-6B76-44D6-BA6A-62F28B317B94}"/>
                </a:ext>
              </a:extLst>
            </p:cNvPr>
            <p:cNvSpPr txBox="1"/>
            <p:nvPr/>
          </p:nvSpPr>
          <p:spPr>
            <a:xfrm>
              <a:off x="2030670" y="2814635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DF65AD-BDB6-4501-8644-4F54E7A10FEB}"/>
                </a:ext>
              </a:extLst>
            </p:cNvPr>
            <p:cNvSpPr txBox="1"/>
            <p:nvPr/>
          </p:nvSpPr>
          <p:spPr>
            <a:xfrm>
              <a:off x="2030670" y="3083541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EB3C65-A104-418B-8925-723C2A42CAB7}"/>
                </a:ext>
              </a:extLst>
            </p:cNvPr>
            <p:cNvSpPr txBox="1"/>
            <p:nvPr/>
          </p:nvSpPr>
          <p:spPr>
            <a:xfrm>
              <a:off x="2030670" y="3345805"/>
              <a:ext cx="461638" cy="2656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FCDF72-2077-462E-B83B-45738011F528}"/>
                    </a:ext>
                  </a:extLst>
                </p:cNvPr>
                <p:cNvSpPr txBox="1"/>
                <p:nvPr/>
              </p:nvSpPr>
              <p:spPr>
                <a:xfrm>
                  <a:off x="3512861" y="2344626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FCDF72-2077-462E-B83B-45738011F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861" y="2344626"/>
                  <a:ext cx="651140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3D539A5-95C9-435C-BC83-EDA3C0D9BDDE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492308" y="2944791"/>
              <a:ext cx="1020553" cy="26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9D154D8-474F-45CB-B441-25649809371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164001" y="2944790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4043D-1ADB-40FD-B837-B501037A36F6}"/>
                </a:ext>
              </a:extLst>
            </p:cNvPr>
            <p:cNvSpPr txBox="1"/>
            <p:nvPr/>
          </p:nvSpPr>
          <p:spPr>
            <a:xfrm>
              <a:off x="5151076" y="2344624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63AFCB-56D0-4D83-9080-378C2AB18BB5}"/>
                </a:ext>
              </a:extLst>
            </p:cNvPr>
            <p:cNvSpPr txBox="1"/>
            <p:nvPr/>
          </p:nvSpPr>
          <p:spPr>
            <a:xfrm>
              <a:off x="4331958" y="183412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relu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AE3393F-AAB2-4303-951A-11D8D7773D4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706419" y="2234238"/>
              <a:ext cx="1" cy="685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FCFB38-C9E6-4AB8-A140-71E8823F8A8D}"/>
                    </a:ext>
                  </a:extLst>
                </p:cNvPr>
                <p:cNvSpPr txBox="1"/>
                <p:nvPr/>
              </p:nvSpPr>
              <p:spPr>
                <a:xfrm>
                  <a:off x="6625671" y="2344626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FCFB38-C9E6-4AB8-A140-71E8823F8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671" y="2344626"/>
                  <a:ext cx="65114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7ED9785-B8D4-45BF-A752-D6B88E19A565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7276811" y="2944790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0150EB-B41A-4346-B744-860766E8D2CB}"/>
                </a:ext>
              </a:extLst>
            </p:cNvPr>
            <p:cNvSpPr txBox="1"/>
            <p:nvPr/>
          </p:nvSpPr>
          <p:spPr>
            <a:xfrm>
              <a:off x="8263884" y="2344623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pPr/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2A8F6E-9267-47DE-AB80-C7560DBA0F34}"/>
                </a:ext>
              </a:extLst>
            </p:cNvPr>
            <p:cNvSpPr txBox="1"/>
            <p:nvPr/>
          </p:nvSpPr>
          <p:spPr>
            <a:xfrm>
              <a:off x="7233170" y="1834128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Consolas" panose="020B0609020204030204" pitchFamily="49" charset="0"/>
                </a:rPr>
                <a:t>softmax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A790D18-68E4-4D83-A60E-3E37F5CDC0C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7819228" y="2234238"/>
              <a:ext cx="0" cy="6858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C33EA1D-08BD-4666-BD1E-458F8E9449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5553750" y="2944789"/>
              <a:ext cx="106088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61FB0B-9241-4AF1-86D5-E7DEA82992FB}"/>
              </a:ext>
            </a:extLst>
          </p:cNvPr>
          <p:cNvSpPr/>
          <p:nvPr/>
        </p:nvSpPr>
        <p:spPr>
          <a:xfrm>
            <a:off x="3244362" y="1916723"/>
            <a:ext cx="2542764" cy="24878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C62800-B4CE-4EF5-8AAF-1D0693B6B090}"/>
              </a:ext>
            </a:extLst>
          </p:cNvPr>
          <p:cNvSpPr/>
          <p:nvPr/>
        </p:nvSpPr>
        <p:spPr>
          <a:xfrm>
            <a:off x="6258990" y="1929445"/>
            <a:ext cx="2542764" cy="24878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68298F-CDE6-4507-A503-882560872EAF}"/>
              </a:ext>
            </a:extLst>
          </p:cNvPr>
          <p:cNvSpPr txBox="1"/>
          <p:nvPr/>
        </p:nvSpPr>
        <p:spPr>
          <a:xfrm>
            <a:off x="4375823" y="4450986"/>
            <a:ext cx="67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82E8A2-6BE6-41C6-8576-49479B9738DA}"/>
              </a:ext>
            </a:extLst>
          </p:cNvPr>
          <p:cNvSpPr txBox="1"/>
          <p:nvPr/>
        </p:nvSpPr>
        <p:spPr>
          <a:xfrm>
            <a:off x="7149244" y="4450986"/>
            <a:ext cx="67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6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C3909C-3964-4EAA-9F3A-17D3BF5D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75" y="2552701"/>
            <a:ext cx="4914900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61AB56-74CB-4C53-BE21-454A595F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97" y="2552701"/>
            <a:ext cx="4857750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7E88-7693-4D81-8F60-197A0AB3280D}"/>
                  </a:ext>
                </a:extLst>
              </p:cNvPr>
              <p:cNvSpPr txBox="1"/>
              <p:nvPr/>
            </p:nvSpPr>
            <p:spPr>
              <a:xfrm>
                <a:off x="2106481" y="1608994"/>
                <a:ext cx="2668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/>
                  <a:t>ReLu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7E88-7693-4D81-8F60-197A0AB32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81" y="1608994"/>
                <a:ext cx="2668487" cy="830997"/>
              </a:xfrm>
              <a:prstGeom prst="rect">
                <a:avLst/>
              </a:prstGeom>
              <a:blipFill>
                <a:blip r:embed="rId4"/>
                <a:stretch>
                  <a:fillRect l="-3661" t="-5882"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DFC73-0113-409E-B048-FFCD9A79D566}"/>
                  </a:ext>
                </a:extLst>
              </p:cNvPr>
              <p:cNvSpPr txBox="1"/>
              <p:nvPr/>
            </p:nvSpPr>
            <p:spPr>
              <a:xfrm>
                <a:off x="7367211" y="1261079"/>
                <a:ext cx="2956194" cy="117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Sigmoid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DFC73-0113-409E-B048-FFCD9A79D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211" y="1261079"/>
                <a:ext cx="2956194" cy="1178912"/>
              </a:xfrm>
              <a:prstGeom prst="rect">
                <a:avLst/>
              </a:prstGeom>
              <a:blipFill>
                <a:blip r:embed="rId5"/>
                <a:stretch>
                  <a:fillRect l="-3306" t="-4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16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1225</Words>
  <Application>Microsoft Office PowerPoint</Application>
  <PresentationFormat>와이드스크린</PresentationFormat>
  <Paragraphs>186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Microsoft Sans Serif</vt:lpstr>
      <vt:lpstr>Wingdings</vt:lpstr>
      <vt:lpstr>Office 테마</vt:lpstr>
      <vt:lpstr>Chapter 2 Tensorflow</vt:lpstr>
      <vt:lpstr>2.1 Tensorflow Preliminaries</vt:lpstr>
      <vt:lpstr>PowerPoint 프레젠테이션</vt:lpstr>
      <vt:lpstr>PowerPoint 프레젠테이션</vt:lpstr>
      <vt:lpstr>2.2 A TF Program</vt:lpstr>
      <vt:lpstr>PowerPoint 프레젠테이션</vt:lpstr>
      <vt:lpstr>PowerPoint 프레젠테이션</vt:lpstr>
      <vt:lpstr>2.3 Multilayered NNs</vt:lpstr>
      <vt:lpstr>PowerPoint 프레젠테이션</vt:lpstr>
      <vt:lpstr>PowerPoint 프레젠테이션</vt:lpstr>
      <vt:lpstr>PowerPoint 프레젠테이션</vt:lpstr>
      <vt:lpstr>2.4 Other Pieces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30</cp:revision>
  <dcterms:created xsi:type="dcterms:W3CDTF">2021-03-09T05:48:02Z</dcterms:created>
  <dcterms:modified xsi:type="dcterms:W3CDTF">2021-03-18T02:39:32Z</dcterms:modified>
</cp:coreProperties>
</file>