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9" r:id="rId4"/>
    <p:sldId id="271" r:id="rId5"/>
    <p:sldId id="272" r:id="rId6"/>
    <p:sldId id="273" r:id="rId7"/>
    <p:sldId id="274" r:id="rId8"/>
    <p:sldId id="275" r:id="rId9"/>
    <p:sldId id="278" r:id="rId10"/>
    <p:sldId id="277" r:id="rId11"/>
    <p:sldId id="279" r:id="rId12"/>
    <p:sldId id="280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02FDC-1CCC-4787-BD2A-441D3AB84DB4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C8382-0E31-4F4C-8738-7C503A241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636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C0400-96DB-4754-A40E-D5C72AAA6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EB9A3B-3F23-491C-88C8-7DFBA79E9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02DC4-9802-42C5-B0BF-C2E72372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8C98-2974-48C4-85C2-FB7C31AC7898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AF008-6837-4688-B3E2-4400109A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1DF8A-0D00-4B4B-8CF2-0A53583C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30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0AEDE-DFC1-4875-BAC6-4B375BDC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A4B6DA-7F74-4C92-B764-052099CF0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F855A-24A4-497B-9DD3-393B3601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9D5E-680A-41B2-B626-74DB37565A24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1ADF0-BE3F-4F10-A117-987CE0FE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F6A79-7731-47BB-A1C8-6C957FBF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0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38081B-B997-4533-8149-CE3716F90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95EA2-1B23-464C-9E3B-9C76D041D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4E984-89CD-4382-A0FA-06C506C3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8A1A-C7A7-485D-A982-ECC253D2C965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DB3A0-003F-46C0-B2A4-D109A9E5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254F8-6BB1-45E8-97B5-97F1308F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32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9C5AD-6674-47A0-B8DE-DF44F528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A24DD-E95C-4DC2-A77C-9DE2C96F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70567-089F-4E55-92EB-CAEFB199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481D-369D-4D37-8FD4-5DC98340B613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6113C-4BC4-4F4F-A940-43028465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CAE42-F806-4D64-B380-A1E4B6E6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3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B4246-5E33-4950-80CB-F4E27D4B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C4CC9-5A8C-4CD4-B4AC-124C042A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5BBAD-3B60-45D7-9B2D-FE8B4064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C261-94A6-4E5B-A534-C258B84D0074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10682-8392-4F14-854E-30F50C97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7095C7-8379-4942-9847-0E077A5A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3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A8C28-3536-4B20-BFD7-5EC222EE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F14DA-6AED-4BFD-B074-9AB319440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4AC2BB-EE2D-48E7-B39B-574A5C74C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67EF4-7B2E-48FF-9136-777AC362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1DF-1112-46A8-BD85-D454AAEE1983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BF946-A0EC-457F-B9C8-77C544E1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9CC1BF-E68F-424B-9D6C-A1823405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57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AB2EF-54C7-4495-B3F7-7F31DF2F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44E71-73EC-4950-A725-399309D88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67E6FE-86F7-48C6-B8B9-FEB0C4FAF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2306D0-67B2-4266-A015-D27E5C112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131158-AC2B-448B-B7D4-63B8EDF09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D32649-FFDF-4592-9C1F-1DA3BCAA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AE07-44B1-44EF-97C8-CA5BB12A13F1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063CC4-5653-4AC2-A4ED-4E424B96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F61536-E571-4988-9DD1-B30CFE99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0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A90EE-7968-48FA-9A7F-4FDB14C1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09829F-84B8-4816-B8BC-D08C05ED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856C-DD07-47DA-97CE-861B385BE2A6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E1EDAC-3393-4236-8A4E-E999FF43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3AAE9F-8BB3-401D-8C2F-F14B2B1A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0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1C0721-F9BB-4AA8-B54A-3258313D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9BEC-42B7-4947-AB21-0A8FF1CBC45D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62C7B7-656F-4908-B0FC-2A817052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8A262F-6D5D-461D-8FB0-47368533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1347B-3820-42BF-BB0D-8AF1D293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C9E3B-266C-4D09-99B8-34BFAF42B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7693D-2D93-455C-BE32-28FAD2A03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76AFA-D3A3-48E8-BC91-CB9E3378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7933-7E3E-445E-87B5-7D6C6DA14A56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D33136-2D59-4504-AB3F-95D8BAC5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D97A3E-5773-492F-81B8-91B268FD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6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5E873-6111-4A7F-ADF2-7903CAB3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0D7698-2C6A-4A3D-9813-C67D70C9F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C73A64-C23C-4A71-8517-AA21EED84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838F9-3ECF-4A80-8BC0-8B195A50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CD6D-F240-4017-B866-7815368BA5B0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F05F15-6E1C-4740-A316-29A07638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93B6EF-7CA6-448D-91EE-3DF4C7DE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03D6F3-2047-4468-ACD7-232BA804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B90E50-978A-45DA-8E46-9EC1FB7E6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31CF5-23E5-4BB3-924D-2047EB1D3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9732-C060-476D-B66F-3433455A3BA1}" type="datetime1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157CCD-EF5A-4028-95FB-94CA7BFC6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6BBD1-BC69-4446-A305-5540A178D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19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A4B59-A722-4628-978C-1FB6632C1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3</a:t>
            </a:r>
            <a:br>
              <a:rPr lang="en-US" altLang="ko-KR" dirty="0"/>
            </a:br>
            <a:r>
              <a:rPr lang="en-US" altLang="ko-KR" dirty="0"/>
              <a:t>Finite Markov Decision</a:t>
            </a:r>
            <a:br>
              <a:rPr lang="en-US" altLang="ko-KR" dirty="0"/>
            </a:br>
            <a:r>
              <a:rPr lang="en-US" altLang="ko-KR" dirty="0"/>
              <a:t>Processes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DCF632-F101-4C79-960D-8DAA4FD38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647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437ED-0CC5-4F97-858D-94CFED33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Policies and Value Functions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ED29B0-668C-43E8-8A06-5025460C66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state-value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ko-KR" dirty="0"/>
                  <a:t> for policy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The value function of a state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/>
                  <a:t> under a policy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the expected return when starting in 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The action-value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ko-KR" dirty="0"/>
                  <a:t> for policy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the value of an action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/>
                  <a:t> in state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/>
                  <a:t> under a policy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ED29B0-668C-43E8-8A06-5025460C66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62C2CA-6BA3-4A91-933D-EF22DC21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55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B5346-BC07-4B24-A262-49918C39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E64C451-5BCC-4A72-9AB0-110E668D4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Bellman equation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r>
                  <a:rPr lang="en-US" altLang="ko-KR" dirty="0"/>
                  <a:t>Proof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E64C451-5BCC-4A72-9AB0-110E668D4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AB4D7-88AD-4A91-B448-FD140339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8CFC80-4AA6-4EF0-A102-610772DDF273}"/>
                  </a:ext>
                </a:extLst>
              </p:cNvPr>
              <p:cNvSpPr txBox="1"/>
              <p:nvPr/>
            </p:nvSpPr>
            <p:spPr>
              <a:xfrm>
                <a:off x="1752600" y="2371725"/>
                <a:ext cx="6924652" cy="1000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8CFC80-4AA6-4EF0-A102-610772DDF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71725"/>
                <a:ext cx="6924652" cy="1000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BC4E4CF0-5FD3-4DD9-9B61-69FE31E97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137" y="1641167"/>
            <a:ext cx="1914525" cy="1657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1136B9-AEEB-471F-A002-C787274F60F9}"/>
                  </a:ext>
                </a:extLst>
              </p:cNvPr>
              <p:cNvSpPr txBox="1"/>
              <p:nvPr/>
            </p:nvSpPr>
            <p:spPr>
              <a:xfrm>
                <a:off x="1739988" y="3741553"/>
                <a:ext cx="7699287" cy="2435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e>
                                      <m: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</a:rPr>
                                        <m:t>𝔼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e>
                                      <m: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2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1136B9-AEEB-471F-A002-C787274F6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988" y="3741553"/>
                <a:ext cx="7699287" cy="2435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59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53BD7-5819-401C-9EDF-72EB798A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3.5: </a:t>
            </a:r>
            <a:r>
              <a:rPr lang="en-US" altLang="ko-KR" dirty="0" err="1"/>
              <a:t>Gridworld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0C35B7-7A68-497E-803C-92DB8B64C2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8591551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/>
                  <a:t>The cells of the grid correspond to the states of the environment</a:t>
                </a:r>
              </a:p>
              <a:p>
                <a:r>
                  <a:rPr lang="en-US" altLang="ko-KR" dirty="0"/>
                  <a:t>At each cell, four actions are possible: </a:t>
                </a:r>
                <a:r>
                  <a:rPr lang="en-US" altLang="ko-K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north</a:t>
                </a:r>
                <a:r>
                  <a:rPr lang="en-US" altLang="ko-KR" dirty="0"/>
                  <a:t>, </a:t>
                </a:r>
                <a:r>
                  <a:rPr lang="en-US" altLang="ko-K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south</a:t>
                </a:r>
                <a:r>
                  <a:rPr lang="en-US" altLang="ko-KR" dirty="0"/>
                  <a:t>, </a:t>
                </a:r>
                <a:r>
                  <a:rPr lang="en-US" altLang="ko-K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east</a:t>
                </a:r>
                <a:r>
                  <a:rPr lang="en-US" altLang="ko-KR" dirty="0"/>
                  <a:t>, and </a:t>
                </a:r>
                <a:r>
                  <a:rPr lang="en-US" altLang="ko-K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west</a:t>
                </a:r>
              </a:p>
              <a:p>
                <a:pPr lvl="1"/>
                <a:r>
                  <a:rPr lang="en-US" altLang="ko-KR" dirty="0"/>
                  <a:t>Actions cause the agent to move one cell in the respective direction</a:t>
                </a:r>
              </a:p>
              <a:p>
                <a:pPr lvl="1"/>
                <a:r>
                  <a:rPr lang="en-US" altLang="ko-KR" dirty="0"/>
                  <a:t>Actions that would take the agent off the grid leave its location unchanged, but also result in a reward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Other actions result in a reward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, except those that move the agent out of the special states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From state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/>
                  <a:t>, all four actions yield a reward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r>
                  <a:rPr lang="en-US" altLang="ko-KR" dirty="0"/>
                  <a:t> and take the agent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From state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/>
                  <a:t>, all actions yield a reward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altLang="ko-KR" dirty="0"/>
                  <a:t> and take the agent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The agent selects all four actions with equal probability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ko-KR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0C35B7-7A68-497E-803C-92DB8B64C2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8591551" cy="4351338"/>
              </a:xfrm>
              <a:blipFill>
                <a:blip r:embed="rId2"/>
                <a:stretch>
                  <a:fillRect l="-780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275800-28CE-49F4-A513-B0EB6259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B03593-61CF-45BD-8D50-44BD49C47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086" y="1242616"/>
            <a:ext cx="1666875" cy="1628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28206A-B242-4C79-8A15-559C68C6B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798" y="3050778"/>
            <a:ext cx="933450" cy="1066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5D0E82-4B8E-42B8-8B25-BA58CFF13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1236" y="4296965"/>
            <a:ext cx="16097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7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3AA6E-FCE3-4246-9FC9-3B7A35F1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83BD02-B69A-4D95-8E89-0B102F8F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685E0F-880F-4E90-A0FD-20CEAC8AD06F}"/>
                  </a:ext>
                </a:extLst>
              </p:cNvPr>
              <p:cNvSpPr txBox="1"/>
              <p:nvPr/>
            </p:nvSpPr>
            <p:spPr>
              <a:xfrm>
                <a:off x="838200" y="2144116"/>
                <a:ext cx="10135339" cy="1754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        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0.55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=−0.5+0.225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8.8+1.5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=3.3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685E0F-880F-4E90-A0FD-20CEAC8AD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44116"/>
                <a:ext cx="10135339" cy="17548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DB322E74-EB4A-48E0-8097-E809B3F3E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326" y="4075292"/>
            <a:ext cx="16097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60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FD808-968F-47F0-95B0-D912C39C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3.6 Optimal Policies and Optimal Value Functions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DAC48ED-915D-4959-AE85-1CB086F5F9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Optimal policy</a:t>
                </a:r>
              </a:p>
              <a:p>
                <a:pPr lvl="1"/>
                <a:r>
                  <a:rPr lang="en-US" altLang="ko-KR" dirty="0"/>
                  <a:t>One policy that is better than or equal to all other policies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dirty="0"/>
                  <a:t> for all policy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Optimal state-value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Optimal action-value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DAC48ED-915D-4959-AE85-1CB086F5F9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6EF4B8-F609-4D86-A38F-D739B49D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86F7DE-A93D-4423-AA94-09364D9C474C}"/>
                  </a:ext>
                </a:extLst>
              </p:cNvPr>
              <p:cNvSpPr txBox="1"/>
              <p:nvPr/>
            </p:nvSpPr>
            <p:spPr>
              <a:xfrm>
                <a:off x="1967345" y="3592945"/>
                <a:ext cx="2763321" cy="575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86F7DE-A93D-4423-AA94-09364D9C4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345" y="3592945"/>
                <a:ext cx="2763321" cy="5755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845FF5-7C5E-44C8-97F0-DF4784F9049C}"/>
                  </a:ext>
                </a:extLst>
              </p:cNvPr>
              <p:cNvSpPr txBox="1"/>
              <p:nvPr/>
            </p:nvSpPr>
            <p:spPr>
              <a:xfrm>
                <a:off x="1967345" y="4678217"/>
                <a:ext cx="3369769" cy="575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845FF5-7C5E-44C8-97F0-DF4784F90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345" y="4678217"/>
                <a:ext cx="3369769" cy="5755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6200919-6916-4593-B4B2-3A28565BE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4888" y="3429000"/>
            <a:ext cx="46386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34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08803-9326-4DA3-B73F-9ED9BAF8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3.8: Solving the </a:t>
            </a:r>
            <a:r>
              <a:rPr lang="en-US" altLang="ko-KR" dirty="0" err="1"/>
              <a:t>Gridworld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DCEE5-E188-4223-BBC8-6AD06B15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990583-6118-410A-B86A-38932E40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6A15A1-9FCC-48EA-A224-AAE48737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375" y="2884055"/>
            <a:ext cx="57340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2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5E3C-8EC8-48A9-ABE9-EA1A72A2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3.7 Optimality and Approximation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ED9EF-886D-4B33-9FC9-04CDA94DB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Optimal policies can be generated only with extreme computational cost</a:t>
            </a:r>
          </a:p>
          <a:p>
            <a:r>
              <a:rPr lang="en-US" altLang="ko-KR"/>
              <a:t>It </a:t>
            </a:r>
            <a:r>
              <a:rPr lang="en-US" altLang="ko-KR" dirty="0"/>
              <a:t>is an ideal that agents can only approximate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6868F8-D0AF-4D8E-B74F-64A4CFF9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69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7ADD3-8ECA-42E9-80C0-B7A2978B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7A53D-264B-40F4-84AA-CA24E0430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MDP</a:t>
            </a:r>
          </a:p>
          <a:p>
            <a:pPr lvl="1"/>
            <a:r>
              <a:rPr lang="en-US" altLang="ko-KR" dirty="0"/>
              <a:t>A classical formalization of sequential decision making</a:t>
            </a:r>
          </a:p>
          <a:p>
            <a:pPr lvl="1"/>
            <a:r>
              <a:rPr lang="en-US" altLang="ko-KR" dirty="0"/>
              <a:t>Actions influence not just immediate rewards, but also subsequent situations, or states, and through those future rewards.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458135-1A6E-4F62-BA6A-B05E38EC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21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D4E33-A83F-41AC-979A-4806C1C5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The Agent–Environment Interface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07D4D-93E7-4B67-A4A2-CD8171D71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Agent</a:t>
            </a:r>
          </a:p>
          <a:p>
            <a:pPr lvl="1"/>
            <a:r>
              <a:rPr lang="en-US" altLang="ko-KR" dirty="0"/>
              <a:t>The learner and decision maker</a:t>
            </a:r>
          </a:p>
          <a:p>
            <a:r>
              <a:rPr lang="en-US" altLang="ko-KR" dirty="0"/>
              <a:t>Environment</a:t>
            </a:r>
          </a:p>
          <a:p>
            <a:pPr lvl="1"/>
            <a:r>
              <a:rPr lang="en-US" altLang="ko-KR" dirty="0"/>
              <a:t>The thing it interacts with, comprising everything outside the agent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E6234C-F03E-44CB-A511-2BA97DDA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48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882BA-DF60-4F40-BA21-5ED8671E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4CA7747-CABE-4DB3-8E38-D20F4C9249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/>
                  <a:t>Time step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1, 2, …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set of all states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Actions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set of all actions for state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Rewards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ko-KR" dirty="0"/>
                  <a:t>: set of all rewards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Trajectory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4CA7747-CABE-4DB3-8E38-D20F4C9249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68E55-C973-47A8-9D31-3FBA8EF3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C1784A-3EB0-42C0-BFC8-559B06F99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5" y="3429000"/>
            <a:ext cx="65913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9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22746-271C-441A-AF25-AB2C47CC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8BE9C-B06C-4039-AB21-A58BA36C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7FAA1-9CCF-4CA4-B098-0FB26AFA65E9}"/>
                  </a:ext>
                </a:extLst>
              </p:cNvPr>
              <p:cNvSpPr txBox="1"/>
              <p:nvPr/>
            </p:nvSpPr>
            <p:spPr>
              <a:xfrm>
                <a:off x="838200" y="1951255"/>
                <a:ext cx="9287677" cy="4285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/>
                  <a:t>The dynamics of the MDP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i="1" dirty="0" err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i="1" dirty="0" err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i="0" dirty="0" err="1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40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 dirty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240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4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24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400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2400" dirty="0"/>
                  <a:t>’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ko-KR" sz="2400" dirty="0"/>
                  <a:t>, and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z="24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/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4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ko-KR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7FAA1-9CCF-4CA4-B098-0FB26AFA6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51255"/>
                <a:ext cx="9287677" cy="4285084"/>
              </a:xfrm>
              <a:prstGeom prst="rect">
                <a:avLst/>
              </a:prstGeom>
              <a:blipFill>
                <a:blip r:embed="rId2"/>
                <a:stretch>
                  <a:fillRect l="-1051" t="-4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24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51B74-1C07-41C1-99C5-90680C3C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Goals and Rewards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DE84A-CE1E-4FF9-ABBE-DD981F08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</a:p>
          <a:p>
            <a:pPr lvl="1"/>
            <a:r>
              <a:rPr lang="en-US" altLang="ko-KR" dirty="0"/>
              <a:t>To maximize the total amount of reward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12DDF9-AFAD-4887-B3C0-FB07505C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82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9347D-ED21-42E8-BB90-F661E3DB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Returns and Episodes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FBAC64A-3569-480B-B01B-29737E8DB9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/>
                  <a:t>Return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/>
                  <a:t> is a final time step</a:t>
                </a:r>
              </a:p>
              <a:p>
                <a:r>
                  <a:rPr lang="en-US" altLang="ko-KR" dirty="0"/>
                  <a:t>Episode</a:t>
                </a:r>
              </a:p>
              <a:p>
                <a:pPr lvl="1"/>
                <a:r>
                  <a:rPr lang="en-US" altLang="ko-KR" dirty="0"/>
                  <a:t>The agent–environment interactions breaks naturally with final time step</a:t>
                </a:r>
              </a:p>
              <a:p>
                <a:r>
                  <a:rPr lang="en-US" altLang="ko-KR" dirty="0"/>
                  <a:t>Episodic task</a:t>
                </a:r>
              </a:p>
              <a:p>
                <a:pPr lvl="1"/>
                <a:r>
                  <a:rPr lang="en-US" altLang="ko-KR" dirty="0"/>
                  <a:t>Task with episode</a:t>
                </a:r>
              </a:p>
              <a:p>
                <a:r>
                  <a:rPr lang="en-US" altLang="ko-KR" dirty="0"/>
                  <a:t>Continuing task</a:t>
                </a:r>
              </a:p>
              <a:p>
                <a:pPr lvl="1"/>
                <a:r>
                  <a:rPr lang="en-US" altLang="ko-KR" dirty="0"/>
                  <a:t>The agent–environment interaction does not break naturally</a:t>
                </a:r>
              </a:p>
              <a:p>
                <a:r>
                  <a:rPr lang="en-US" altLang="ko-KR" dirty="0"/>
                  <a:t>Discounted return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 ··· =</m:t>
                    </m:r>
                    <m:nary>
                      <m:naryPr>
                        <m:chr m:val="∑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Discounted rate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FBAC64A-3569-480B-B01B-29737E8DB9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 b="-8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9B14FC-9519-48EC-A6BD-0B8DA7E5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34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E1E4F-F91F-45D5-90C7-DC0919AC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Unified Notation for Episodic and Continuing Tasks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78C704-A70C-47C3-BCCE-A04637DA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F1DACF-061A-4F2D-84E7-51AE7762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2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437ED-0CC5-4F97-858D-94CFED33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Policies and Value Functions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ED29B0-668C-43E8-8A06-5025460C66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Policy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Probabilities of selecting an action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ED29B0-668C-43E8-8A06-5025460C66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62C2CA-6BA3-4A91-933D-EF22DC21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5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664</Words>
  <Application>Microsoft Office PowerPoint</Application>
  <PresentationFormat>와이드스크린</PresentationFormat>
  <Paragraphs>104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Cambria Math</vt:lpstr>
      <vt:lpstr>Courier New</vt:lpstr>
      <vt:lpstr>Office 테마</vt:lpstr>
      <vt:lpstr>Chapter 3 Finite Markov Decision Processes</vt:lpstr>
      <vt:lpstr>PowerPoint 프레젠테이션</vt:lpstr>
      <vt:lpstr>3.1 The Agent–Environment Interface</vt:lpstr>
      <vt:lpstr>PowerPoint 프레젠테이션</vt:lpstr>
      <vt:lpstr>PowerPoint 프레젠테이션</vt:lpstr>
      <vt:lpstr>3.2 Goals and Rewards</vt:lpstr>
      <vt:lpstr>3.3 Returns and Episodes</vt:lpstr>
      <vt:lpstr>3.4 Unified Notation for Episodic and Continuing Tasks</vt:lpstr>
      <vt:lpstr>3.5 Policies and Value Functions</vt:lpstr>
      <vt:lpstr>3.5 Policies and Value Functions</vt:lpstr>
      <vt:lpstr>PowerPoint 프레젠테이션</vt:lpstr>
      <vt:lpstr>Example 3.5: Gridworld</vt:lpstr>
      <vt:lpstr>PowerPoint 프레젠테이션</vt:lpstr>
      <vt:lpstr>3.6 Optimal Policies and Optimal Value Functions</vt:lpstr>
      <vt:lpstr>Example 3.8: Solving the Gridworld</vt:lpstr>
      <vt:lpstr>3.7 Optimality and Approximation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Multi-armed Bandits</dc:title>
  <dc:creator>kpark</dc:creator>
  <cp:lastModifiedBy>kpark</cp:lastModifiedBy>
  <cp:revision>35</cp:revision>
  <dcterms:created xsi:type="dcterms:W3CDTF">2021-09-28T01:19:47Z</dcterms:created>
  <dcterms:modified xsi:type="dcterms:W3CDTF">2021-10-06T10:59:50Z</dcterms:modified>
</cp:coreProperties>
</file>