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4" r:id="rId15"/>
    <p:sldId id="271" r:id="rId16"/>
    <p:sldId id="275" r:id="rId17"/>
    <p:sldId id="272" r:id="rId18"/>
    <p:sldId id="276" r:id="rId19"/>
    <p:sldId id="277" r:id="rId20"/>
    <p:sldId id="278" r:id="rId21"/>
    <p:sldId id="279" r:id="rId22"/>
    <p:sldId id="280" r:id="rId23"/>
    <p:sldId id="281" r:id="rId24"/>
    <p:sldId id="285" r:id="rId25"/>
    <p:sldId id="28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1DA91-96C8-47F3-AFDA-F6E6412E034C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45B7A-8170-4303-9DC0-FDC5D1ECC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9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D3B43-B8E1-4E7E-8F7A-AC3B7D5C9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E0D3EA-3881-481F-869C-72E2307D4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52E11-D520-49D3-B829-9B8D1DDD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A8A0-40EB-437E-9751-CD132980187D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1442F-E86F-48C9-8AC5-1E8D6F7B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FC7EF-C812-4FAD-A979-C0A432BC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98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71DDE-D3CD-4411-96E4-67379258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3687DA-EB3C-45B7-9DF7-54E7FB3A4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D149C-7249-41D1-92C4-62950126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60FF-83E2-4B54-A5CA-BB03565905EF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6A72D-35EC-4469-A63B-F9C9D4D3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236E8-A666-4DEA-ACAE-8AE135FE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2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9B4AA1-5A29-45DD-AD1B-9DF9F96DF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B3035E-B4C2-490B-8F71-60BBDB53F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9D90F-9412-4306-9766-8F79CB39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8820-0D47-4FE3-9ED5-9A790EEC8B2E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B1251-E5DB-41AB-8259-BD2BF94D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B2E14-65F9-48FA-94C0-94696332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0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2FFE7-AAE4-4250-AB59-46CC866F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136A6-C11E-49A2-8128-15952F8B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79153-F8A0-41D2-8F42-00DA4ADC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9F1-DDC6-4A6F-B6DD-14D13C53A5CA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D11A8-BD1F-4728-9843-4AE002B0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F24C8-4B14-41F0-B68E-039C09D4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6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EC935-74A2-453D-8E66-C95514B4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929148-DFEE-442F-AC0B-ADFAAD55E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4A397-8B99-4C23-98DB-07412BE7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BB56-4383-47B0-9642-51A1C609753C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7C939-B75C-4655-8D02-3A12C794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05CD-FD83-4AD6-A6B9-5BB0C640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7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4D651-E3A2-4BE5-A382-695809AC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C86E7-98E8-43F8-83B9-B621D0AA7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2A9E2-D133-4107-8185-3899C18F6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3DABD4-0159-41D6-B06F-673569E6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76A2-546D-4BB6-8E8C-9275F7923BD7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C7B50-CCB8-4B58-BD0C-2281F033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0B4EB-6A1A-4D79-8089-580BCEE4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1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E50B0-0D35-482A-B050-F3AC5C4E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E48CD-8469-48B0-9347-09C4329C2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309002-0475-49AA-9BF5-A9FB880F4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A4C9BD-4EC2-4D11-8E04-93AF3F03F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2BD016-22FD-4445-ABCE-F3C47CDD9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EB3AA9-23F3-4F27-A28A-AF14B9EE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2D3-A225-4EA9-B49B-91D20D207A69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67C746-04AB-41EA-B36C-877BE66A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CF0946-AEAD-436E-8162-21284E87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54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D3D9B-2FD5-44DA-AE2F-953E38CF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115230-17E4-47EE-B705-35065F63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AB5-9E9E-4854-96A5-9BFA49805D6C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1370CC-D041-4727-8271-6D22EEFE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95084E-3465-4731-B7E1-B96791EA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1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9E7B4-527C-4963-AABB-08DF66C3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C662-44F9-4B39-A862-67404CD1ACB8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F5D5A3-3695-4F8D-84C6-62C1DB75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524F2-0FF7-499A-9686-8E176BA4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07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A8075-C4B2-440C-A496-344049EC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ECE51-A91D-44E0-9DB1-0214E6CAE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1CCE48-F155-4C87-9DBB-28BCF794C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DC4B6-490A-486E-8F2A-2150DEA1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37BB-0C5B-418A-A1E7-1A1A30D33858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669A7A-D730-431B-9626-C98C9260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41C7F5-7AA3-46A8-BDC7-587A17FE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4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3D6F3-E9FA-4A5D-BD53-27BE4E68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0F666B-FD39-4FF6-B630-E01E6D2BF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7B1C3-4C8B-4279-92F8-A51F90625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E36FE-6BC0-4DFC-A869-635CA883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7154-C4B8-4C01-9FAB-2B4ADB1084CD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180FD-8099-4F3B-A9AB-C645D4B7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BC194F-9515-4B4E-8715-D32C2E48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23DD0-87AA-4F78-B305-32BC1B89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7386A4-FC56-4454-B04F-2B44499EC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BFAC9-76F8-464F-AA25-C8CF99EC7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075B1-FE73-4222-8F61-286957DD6B93}" type="datetime1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E8318-44EC-4FD6-8F05-F7D05722D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C8EF4-F734-4BD7-8266-6E8A6EF5B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40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8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4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15" Type="http://schemas.openxmlformats.org/officeDocument/2006/relationships/image" Target="../media/image26.png"/><Relationship Id="rId1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836B9-2587-498F-979E-6D78BBA7E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3</a:t>
            </a:r>
            <a:br>
              <a:rPr lang="en-US" altLang="ko-KR" dirty="0"/>
            </a:br>
            <a:r>
              <a:rPr lang="en-US" altLang="ko-KR" dirty="0"/>
              <a:t>Belief Networks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520DDE-21E2-4F1B-8A5F-BC4D1FD8C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CB24B1-7B51-4F54-8D03-CC72A256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85D0C0-5933-4908-9E2C-B9EFAD0E5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990599"/>
            <a:ext cx="2295525" cy="121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1E8576-9DCD-4CF8-9F4D-E46323A6994F}"/>
                  </a:ext>
                </a:extLst>
              </p:cNvPr>
              <p:cNvSpPr txBox="1"/>
              <p:nvPr/>
            </p:nvSpPr>
            <p:spPr>
              <a:xfrm>
                <a:off x="1380392" y="1428016"/>
                <a:ext cx="579229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pt-BR" altLang="ko-KR" sz="20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ko-KR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pt-BR" altLang="ko-KR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altLang="ko-K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altLang="ko-KR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altLang="ko-K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altLang="ko-K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ko-K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pt-BR" altLang="ko-KR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altLang="ko-K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altLang="ko-KR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ko-KR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pt-BR" altLang="ko-KR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ko-KR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1E8576-9DCD-4CF8-9F4D-E46323A69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392" y="1428016"/>
                <a:ext cx="5792290" cy="1015663"/>
              </a:xfrm>
              <a:prstGeom prst="rect">
                <a:avLst/>
              </a:prstGeom>
              <a:blipFill>
                <a:blip r:embed="rId7"/>
                <a:stretch>
                  <a:fillRect b="-6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E21EEBD5-D806-4BCC-9CD3-0014EEFBAC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0392" y="2616388"/>
            <a:ext cx="8772525" cy="18573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26A468E-57E1-49BB-BFFD-678D70F63B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8281" y="4011941"/>
            <a:ext cx="3686175" cy="314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A787C47-57B2-4283-A6EC-65B8DA7756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0392" y="4646472"/>
            <a:ext cx="67722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1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01A0D-D71F-453E-B0E9-82399215A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828"/>
            <a:ext cx="10515600" cy="601052"/>
          </a:xfrm>
        </p:spPr>
        <p:txBody>
          <a:bodyPr/>
          <a:lstStyle/>
          <a:p>
            <a:r>
              <a:rPr lang="en-US" altLang="ko-KR" dirty="0"/>
              <a:t>3.1.2 Reducing the burden of specification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A01719-1026-4212-BFE5-63B50378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B1F1DF-A9A3-4122-9FB0-CB6423E5F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18" y="2379246"/>
            <a:ext cx="2952750" cy="1743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311051-0EEF-43F5-B606-FD65E27DD4F3}"/>
                  </a:ext>
                </a:extLst>
              </p:cNvPr>
              <p:cNvSpPr txBox="1"/>
              <p:nvPr/>
            </p:nvSpPr>
            <p:spPr>
              <a:xfrm>
                <a:off x="1880769" y="4199254"/>
                <a:ext cx="1823256" cy="403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altLang="ko-KR" sz="2000" dirty="0"/>
                  <a:t> states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311051-0EEF-43F5-B606-FD65E27DD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69" y="4199254"/>
                <a:ext cx="1823256" cy="403637"/>
              </a:xfrm>
              <a:prstGeom prst="rect">
                <a:avLst/>
              </a:prstGeom>
              <a:blipFill>
                <a:blip r:embed="rId3"/>
                <a:stretch>
                  <a:fillRect t="-9091" r="-2341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AC7F034-B5D1-454D-B6EF-19367767881F}"/>
              </a:ext>
            </a:extLst>
          </p:cNvPr>
          <p:cNvSpPr txBox="1"/>
          <p:nvPr/>
        </p:nvSpPr>
        <p:spPr>
          <a:xfrm>
            <a:off x="2917494" y="1630203"/>
            <a:ext cx="5182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Assume that all variables are binary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9BA532-A19E-4122-B1CE-3C080705A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82" y="2379246"/>
            <a:ext cx="2762250" cy="2247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742905-A282-41ED-81A5-D328ED2C68BA}"/>
                  </a:ext>
                </a:extLst>
              </p:cNvPr>
              <p:cNvSpPr txBox="1"/>
              <p:nvPr/>
            </p:nvSpPr>
            <p:spPr>
              <a:xfrm>
                <a:off x="5572182" y="4860473"/>
                <a:ext cx="29606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altLang="ko-KR" sz="2000" dirty="0"/>
                  <a:t> states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742905-A282-41ED-81A5-D328ED2C6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82" y="4860473"/>
                <a:ext cx="2960619" cy="400110"/>
              </a:xfrm>
              <a:prstGeom prst="rect">
                <a:avLst/>
              </a:prstGeom>
              <a:blipFill>
                <a:blip r:embed="rId5"/>
                <a:stretch>
                  <a:fillRect t="-7576" r="-1235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BFD667-F566-450F-8878-6D48F42AE7EB}"/>
                  </a:ext>
                </a:extLst>
              </p:cNvPr>
              <p:cNvSpPr txBox="1"/>
              <p:nvPr/>
            </p:nvSpPr>
            <p:spPr>
              <a:xfrm>
                <a:off x="4330904" y="5539512"/>
                <a:ext cx="7099957" cy="875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l-PL" altLang="ko-K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altLang="ko-KR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altLang="ko-KR" sz="20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l-PL" altLang="ko-KR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altLang="ko-KR" sz="2000" i="1" dirty="0" smtClean="0">
                          <a:latin typeface="Cambria Math" panose="02040503050406030204" pitchFamily="18" charset="0"/>
                        </a:rPr>
                        <m:t>1, . . . , </m:t>
                      </m:r>
                      <m:r>
                        <a:rPr lang="pl-PL" altLang="ko-KR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altLang="ko-KR" sz="2000" i="1" dirty="0" smtClean="0">
                          <a:latin typeface="Cambria Math" panose="02040503050406030204" pitchFamily="18" charset="0"/>
                        </a:rPr>
                        <m:t>5)=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pl-PL" altLang="ko-KR" sz="20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l-PL" altLang="ko-KR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altLang="ko-KR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l-PL" altLang="ko-KR" sz="20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l-PL" altLang="ko-KR" sz="20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l-PL" altLang="ko-KR" sz="2000" i="1" dirty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pl-PL" altLang="ko-KR" sz="20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l-PL" altLang="ko-KR" sz="2000" i="1" dirty="0">
                              <a:latin typeface="Cambria Math" panose="02040503050406030204" pitchFamily="18" charset="0"/>
                            </a:rPr>
                            <m:t>2)</m:t>
                          </m:r>
                          <m:r>
                            <a:rPr lang="pl-PL" altLang="ko-KR" sz="20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l-PL" altLang="ko-KR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altLang="ko-KR" sz="20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l-PL" altLang="ko-KR" sz="2000" i="1" dirty="0">
                              <a:latin typeface="Cambria Math" panose="02040503050406030204" pitchFamily="18" charset="0"/>
                            </a:rPr>
                            <m:t>1|</m:t>
                          </m:r>
                          <m:r>
                            <a:rPr lang="pl-PL" altLang="ko-KR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altLang="ko-KR" sz="2000" i="1" dirty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pl-PL" altLang="ko-KR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altLang="ko-KR" sz="2000" i="1" dirty="0">
                              <a:latin typeface="Cambria Math" panose="02040503050406030204" pitchFamily="18" charset="0"/>
                            </a:rPr>
                            <m:t>2, </m:t>
                          </m:r>
                          <m:r>
                            <a:rPr lang="pl-PL" altLang="ko-KR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altLang="ko-KR" sz="2000" i="1" dirty="0">
                              <a:latin typeface="Cambria Math" panose="02040503050406030204" pitchFamily="18" charset="0"/>
                            </a:rPr>
                            <m:t>3)</m:t>
                          </m:r>
                          <m:r>
                            <a:rPr lang="pl-PL" altLang="ko-KR" sz="20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l-PL" altLang="ko-KR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altLang="ko-KR" sz="20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l-PL" altLang="ko-KR" sz="2000" i="1" dirty="0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pl-PL" altLang="ko-KR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altLang="ko-KR" sz="2000" i="1" dirty="0">
                              <a:latin typeface="Cambria Math" panose="02040503050406030204" pitchFamily="18" charset="0"/>
                            </a:rPr>
                            <m:t>4, </m:t>
                          </m:r>
                          <m:r>
                            <a:rPr lang="pl-PL" altLang="ko-KR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altLang="ko-KR" sz="2000" i="1" dirty="0">
                              <a:latin typeface="Cambria Math" panose="02040503050406030204" pitchFamily="18" charset="0"/>
                            </a:rPr>
                            <m:t>5)</m:t>
                          </m:r>
                          <m:r>
                            <m:rPr>
                              <m:nor/>
                            </m:rPr>
                            <a:rPr lang="ko-KR" altLang="en-US" sz="2000" dirty="0"/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BFD667-F566-450F-8878-6D48F42AE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904" y="5539512"/>
                <a:ext cx="7099957" cy="8758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23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0C275-002A-4810-8619-82272307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Uncertain and Unreliable Evidence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ACCB8-29F5-4EF2-8BAE-E8D7FEAFD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3.2.1 Uncertain evidence</a:t>
            </a:r>
          </a:p>
          <a:p>
            <a:pPr lvl="1"/>
            <a:r>
              <a:rPr lang="en-US" altLang="ko-KR" dirty="0"/>
              <a:t>Soft or uncertain evidence</a:t>
            </a:r>
          </a:p>
          <a:p>
            <a:pPr lvl="2"/>
            <a:r>
              <a:rPr lang="en-US" altLang="ko-KR" dirty="0"/>
              <a:t>The strength of our belief</a:t>
            </a:r>
          </a:p>
          <a:p>
            <a:pPr lvl="2"/>
            <a:r>
              <a:rPr lang="en-US" altLang="ko-KR" dirty="0"/>
              <a:t>Example) Sally heard the burglar alarm. But we are 70% sure that the burglar</a:t>
            </a:r>
            <a:br>
              <a:rPr lang="en-US" altLang="ko-KR" dirty="0"/>
            </a:br>
            <a:r>
              <a:rPr lang="en-US" altLang="ko-KR" dirty="0"/>
              <a:t>             alarm went off.</a:t>
            </a:r>
          </a:p>
          <a:p>
            <a:pPr lvl="1"/>
            <a:r>
              <a:rPr lang="en-US" altLang="ko-KR" dirty="0"/>
              <a:t>Hard evidence</a:t>
            </a:r>
          </a:p>
          <a:p>
            <a:pPr lvl="2"/>
            <a:r>
              <a:rPr lang="en-US" altLang="ko-KR" dirty="0"/>
              <a:t>We are certain that a variable is in a particular state.</a:t>
            </a:r>
          </a:p>
          <a:p>
            <a:pPr lvl="2"/>
            <a:r>
              <a:rPr lang="en-US" altLang="ko-KR" dirty="0"/>
              <a:t>100% or 0%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5BEA9-F055-40BE-93CF-6C832D6D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41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C4452-6868-45E1-9588-53D2C4B05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C8C21F-CED4-4D48-AC61-AB119E3B5F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Example 3.2 (soft-evidence)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We are only 70% sure we heard the burglar alarm sounding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b="0" dirty="0"/>
                  <a:t>Soft-evidence variable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=(0.7, 0.3)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Meaning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Target: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≈0.6930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C8C21F-CED4-4D48-AC61-AB119E3B5F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8AE0CF-2D62-4560-9952-1C076903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890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D9BFD-C22E-45B5-94D7-8F7145D0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74C14-007A-4DD6-9BD3-33C8F196A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Holmes, Watson and </a:t>
            </a:r>
            <a:r>
              <a:rPr lang="en-US" altLang="ko-KR" dirty="0" err="1"/>
              <a:t>Mrs</a:t>
            </a:r>
            <a:r>
              <a:rPr lang="en-US" altLang="ko-KR" dirty="0"/>
              <a:t> Gibbon</a:t>
            </a:r>
          </a:p>
          <a:p>
            <a:pPr lvl="1"/>
            <a:r>
              <a:rPr lang="en-US" altLang="ko-KR" dirty="0"/>
              <a:t>Watson and </a:t>
            </a:r>
            <a:r>
              <a:rPr lang="en-US" altLang="ko-KR" dirty="0" err="1"/>
              <a:t>Mrs</a:t>
            </a:r>
            <a:r>
              <a:rPr lang="en-US" altLang="ko-KR" dirty="0"/>
              <a:t> Gibbon are neighbors of Holms</a:t>
            </a:r>
            <a:endParaRPr lang="ko-KR" altLang="en-US" dirty="0"/>
          </a:p>
          <a:p>
            <a:pPr lvl="1"/>
            <a:r>
              <a:rPr lang="en-US" altLang="ko-KR" dirty="0"/>
              <a:t>Watson heard the alarm is sounding</a:t>
            </a:r>
          </a:p>
          <a:p>
            <a:pPr lvl="1"/>
            <a:r>
              <a:rPr lang="en-US" altLang="ko-KR" dirty="0" err="1"/>
              <a:t>Mrs</a:t>
            </a:r>
            <a:r>
              <a:rPr lang="en-US" altLang="ko-KR" dirty="0"/>
              <a:t> Gibbon heard the alarm</a:t>
            </a:r>
          </a:p>
          <a:p>
            <a:pPr lvl="2"/>
            <a:r>
              <a:rPr lang="en-US" altLang="ko-KR" dirty="0"/>
              <a:t>She is a little deaf and cannot be sure herself</a:t>
            </a:r>
          </a:p>
          <a:p>
            <a:pPr lvl="2"/>
            <a:r>
              <a:rPr lang="en-US" altLang="ko-KR" dirty="0"/>
              <a:t>80% sure</a:t>
            </a:r>
          </a:p>
          <a:p>
            <a:pPr lvl="1"/>
            <a:r>
              <a:rPr lang="en-US" altLang="ko-KR" dirty="0"/>
              <a:t>Was Holmes’ house burgled?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826D84-21BD-41D1-A27D-B621D785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7A5AF4-623A-45BB-A477-B9525D978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007" y="4607534"/>
            <a:ext cx="2181225" cy="1476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2044DA-774F-4210-A4B1-6CF32ACEB5AD}"/>
              </a:ext>
            </a:extLst>
          </p:cNvPr>
          <p:cNvSpPr txBox="1"/>
          <p:nvPr/>
        </p:nvSpPr>
        <p:spPr>
          <a:xfrm>
            <a:off x="2379574" y="6138802"/>
            <a:ext cx="1824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hard evidence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A1F60E-0699-43DF-BF1A-BAD39845A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099" y="4655158"/>
            <a:ext cx="2181225" cy="1381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6AA78D-5923-4DD3-AF9B-A028F67E0338}"/>
              </a:ext>
            </a:extLst>
          </p:cNvPr>
          <p:cNvSpPr txBox="1"/>
          <p:nvPr/>
        </p:nvSpPr>
        <p:spPr>
          <a:xfrm>
            <a:off x="5828326" y="6047248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soft evidence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1152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1FF7B-5B46-4029-9E81-1B106E40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D56166-3E79-4213-9E3A-552522764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544"/>
          </a:xfrm>
        </p:spPr>
        <p:txBody>
          <a:bodyPr/>
          <a:lstStyle/>
          <a:p>
            <a:r>
              <a:rPr lang="en-US" altLang="ko-KR" dirty="0"/>
              <a:t>Holmes, Watson and </a:t>
            </a:r>
            <a:r>
              <a:rPr lang="en-US" altLang="ko-KR" dirty="0" err="1"/>
              <a:t>Mrs</a:t>
            </a:r>
            <a:r>
              <a:rPr lang="en-US" altLang="ko-KR" dirty="0"/>
              <a:t> Gibbon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F5EFD6-6B1D-456A-BB24-C8316B58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912F94-8E56-4D69-9877-A16FEDDF198B}"/>
                  </a:ext>
                </a:extLst>
              </p:cNvPr>
              <p:cNvSpPr txBox="1"/>
              <p:nvPr/>
            </p:nvSpPr>
            <p:spPr>
              <a:xfrm>
                <a:off x="1406769" y="2507949"/>
                <a:ext cx="789773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tr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fa</m:t>
                        </m:r>
                      </m:e>
                    </m:d>
                  </m:oMath>
                </a14:m>
                <a:r>
                  <a:rPr lang="en-US" altLang="ko-KR" sz="2000" dirty="0"/>
                  <a:t>  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i="0" dirty="0">
                        <a:latin typeface="Cambria Math" panose="02040503050406030204" pitchFamily="18" charset="0"/>
                      </a:rPr>
                      <m:t>tr</m:t>
                    </m:r>
                  </m:oMath>
                </a14:m>
                <a:r>
                  <a:rPr lang="en-US" altLang="ko-KR" sz="2000" dirty="0"/>
                  <a:t> means that Holmes’ house has been burgled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m:rPr>
                        <m:sty m:val="p"/>
                      </m:rPr>
                      <a:rPr lang="en-US" altLang="ko-KR" sz="2000" i="0" dirty="0" smtClean="0">
                        <a:latin typeface="Cambria Math" panose="02040503050406030204" pitchFamily="18" charset="0"/>
                      </a:rPr>
                      <m:t>tr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2000" i="0" dirty="0" smtClean="0">
                        <a:latin typeface="Cambria Math" panose="02040503050406030204" pitchFamily="18" charset="0"/>
                      </a:rPr>
                      <m:t>fa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000" dirty="0"/>
                  <a:t>  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i="0" dirty="0" smtClean="0">
                        <a:latin typeface="Cambria Math" panose="02040503050406030204" pitchFamily="18" charset="0"/>
                      </a:rPr>
                      <m:t>tr</m:t>
                    </m:r>
                  </m:oMath>
                </a14:m>
                <a:r>
                  <a:rPr lang="en-US" altLang="ko-KR" sz="2000" dirty="0"/>
                  <a:t> means that Holmes’ house Alarm went off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m:rPr>
                        <m:sty m:val="p"/>
                      </m:rPr>
                      <a:rPr lang="en-US" altLang="ko-KR" sz="2000" i="0" dirty="0" smtClean="0">
                        <a:latin typeface="Cambria Math" panose="02040503050406030204" pitchFamily="18" charset="0"/>
                      </a:rPr>
                      <m:t>tr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2000" i="0" dirty="0" smtClean="0">
                        <a:latin typeface="Cambria Math" panose="02040503050406030204" pitchFamily="18" charset="0"/>
                      </a:rPr>
                      <m:t>fa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0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i="0" dirty="0" smtClean="0">
                        <a:latin typeface="Cambria Math" panose="02040503050406030204" pitchFamily="18" charset="0"/>
                      </a:rPr>
                      <m:t>tr</m:t>
                    </m:r>
                  </m:oMath>
                </a14:m>
                <a:r>
                  <a:rPr lang="en-US" altLang="ko-KR" sz="2000" dirty="0"/>
                  <a:t> means that Watson heard the alarm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m:rPr>
                        <m:sty m:val="p"/>
                      </m:rPr>
                      <a:rPr lang="en-US" altLang="ko-KR" sz="2000" i="0" dirty="0" smtClean="0">
                        <a:latin typeface="Cambria Math" panose="02040503050406030204" pitchFamily="18" charset="0"/>
                      </a:rPr>
                      <m:t>tr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2000" i="0" dirty="0" smtClean="0">
                        <a:latin typeface="Cambria Math" panose="02040503050406030204" pitchFamily="18" charset="0"/>
                      </a:rPr>
                      <m:t>fa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000" dirty="0"/>
                  <a:t>  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i="0" dirty="0" smtClean="0">
                        <a:latin typeface="Cambria Math" panose="02040503050406030204" pitchFamily="18" charset="0"/>
                      </a:rPr>
                      <m:t>tr</m:t>
                    </m:r>
                  </m:oMath>
                </a14:m>
                <a:r>
                  <a:rPr lang="en-US" altLang="ko-KR" sz="2000" dirty="0"/>
                  <a:t> means that </a:t>
                </a:r>
                <a:r>
                  <a:rPr lang="en-US" altLang="ko-KR" sz="2000" dirty="0" err="1"/>
                  <a:t>Mrs</a:t>
                </a:r>
                <a:r>
                  <a:rPr lang="en-US" altLang="ko-KR" sz="2000" dirty="0"/>
                  <a:t> Gibbon heard the alarm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912F94-8E56-4D69-9877-A16FEDDF1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69" y="2507949"/>
                <a:ext cx="7897739" cy="1323439"/>
              </a:xfrm>
              <a:prstGeom prst="rect">
                <a:avLst/>
              </a:prstGeom>
              <a:blipFill>
                <a:blip r:embed="rId5"/>
                <a:stretch>
                  <a:fillRect t="-2294" b="-6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2B845D-2394-4E60-8F8B-7BA3CEF398C4}"/>
                  </a:ext>
                </a:extLst>
              </p:cNvPr>
              <p:cNvSpPr txBox="1"/>
              <p:nvPr/>
            </p:nvSpPr>
            <p:spPr>
              <a:xfrm>
                <a:off x="1154722" y="3991684"/>
                <a:ext cx="47691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hard evidence</a:t>
                </a:r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2B845D-2394-4E60-8F8B-7BA3CEF39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22" y="3991684"/>
                <a:ext cx="4769191" cy="646331"/>
              </a:xfrm>
              <a:prstGeom prst="rect">
                <a:avLst/>
              </a:prstGeom>
              <a:blipFill>
                <a:blip r:embed="rId12"/>
                <a:stretch>
                  <a:fillRect l="-1022" t="-5660" b="-84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5A1F01-8305-4FD3-9919-66F7B2D21271}"/>
                  </a:ext>
                </a:extLst>
              </p:cNvPr>
              <p:cNvSpPr txBox="1"/>
              <p:nvPr/>
            </p:nvSpPr>
            <p:spPr>
              <a:xfrm>
                <a:off x="1154722" y="5501915"/>
                <a:ext cx="10575780" cy="681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soft evidence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i="0" dirty="0" err="1">
                              <a:latin typeface="Cambria Math" panose="02040503050406030204" pitchFamily="18" charset="0"/>
                            </a:rPr>
                            <m:t>tr</m:t>
                          </m:r>
                        </m:e>
                        <m:e>
                          <m:r>
                            <a:rPr lang="en-US" altLang="ko-KR" i="1" dirty="0" err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i="0" dirty="0">
                              <a:latin typeface="Cambria Math" panose="02040503050406030204" pitchFamily="18" charset="0"/>
                            </a:rPr>
                            <m:t>tr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̃"/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</m:d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i="0" dirty="0" err="1">
                              <a:latin typeface="Cambria Math" panose="02040503050406030204" pitchFamily="18" charset="0"/>
                            </a:rPr>
                            <m:t>tr</m:t>
                          </m:r>
                        </m:e>
                        <m:e>
                          <m:r>
                            <a:rPr lang="en-US" altLang="ko-KR" i="1" dirty="0" err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i="0" dirty="0">
                              <a:latin typeface="Cambria Math" panose="02040503050406030204" pitchFamily="18" charset="0"/>
                            </a:rPr>
                            <m:t>tr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i="0" dirty="0">
                              <a:latin typeface="Cambria Math" panose="02040503050406030204" pitchFamily="18" charset="0"/>
                            </a:rPr>
                            <m:t>tr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i="0" dirty="0" err="1">
                              <a:latin typeface="Cambria Math" panose="02040503050406030204" pitchFamily="18" charset="0"/>
                            </a:rPr>
                            <m:t>tr</m:t>
                          </m:r>
                        </m:e>
                        <m:e>
                          <m:acc>
                            <m:accPr>
                              <m:chr m:val="̃"/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</m:d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i="0" dirty="0" err="1">
                              <a:latin typeface="Cambria Math" panose="02040503050406030204" pitchFamily="18" charset="0"/>
                            </a:rPr>
                            <m:t>tr</m:t>
                          </m:r>
                        </m:e>
                        <m:e>
                          <m:r>
                            <a:rPr lang="en-US" altLang="ko-KR" i="1" dirty="0" err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i="0" dirty="0">
                              <a:latin typeface="Cambria Math" panose="02040503050406030204" pitchFamily="18" charset="0"/>
                            </a:rPr>
                            <m:t>tr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i="0" dirty="0">
                              <a:latin typeface="Cambria Math" panose="02040503050406030204" pitchFamily="18" charset="0"/>
                            </a:rPr>
                            <m:t>fa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i="0" dirty="0" err="1">
                          <a:latin typeface="Cambria Math" panose="02040503050406030204" pitchFamily="18" charset="0"/>
                        </a:rPr>
                        <m:t>fa</m:t>
                      </m:r>
                      <m:r>
                        <a:rPr lang="en-US" altLang="ko-KR" i="1" dirty="0" err="1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̃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dirty="0" err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5A1F01-8305-4FD3-9919-66F7B2D21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22" y="5501915"/>
                <a:ext cx="10575780" cy="681982"/>
              </a:xfrm>
              <a:prstGeom prst="rect">
                <a:avLst/>
              </a:prstGeom>
              <a:blipFill>
                <a:blip r:embed="rId13"/>
                <a:stretch>
                  <a:fillRect l="-461" t="-5405" b="-5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D0C5BD-4413-431E-82FB-BF7AF110BF86}"/>
                  </a:ext>
                </a:extLst>
              </p:cNvPr>
              <p:cNvSpPr txBox="1"/>
              <p:nvPr/>
            </p:nvSpPr>
            <p:spPr>
              <a:xfrm>
                <a:off x="1406769" y="6266923"/>
                <a:ext cx="3988015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e>
                        <m:acc>
                          <m:accPr>
                            <m:chr m:val="̃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fa</m:t>
                        </m:r>
                      </m:e>
                      <m:e>
                        <m:acc>
                          <m:accPr>
                            <m:chr m:val="̃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D0C5BD-4413-431E-82FB-BF7AF110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69" y="6266923"/>
                <a:ext cx="3988015" cy="404983"/>
              </a:xfrm>
              <a:prstGeom prst="rect">
                <a:avLst/>
              </a:prstGeom>
              <a:blipFill>
                <a:blip r:embed="rId14"/>
                <a:stretch>
                  <a:fillRect t="-4545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73685243-A21F-4D31-854D-DD3DED03307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56938" y="4733500"/>
            <a:ext cx="85820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80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FD447-214A-4D9C-BB94-E034BC08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A9A60-A484-4311-9055-CCDBBFA16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3.2.2 Unreliable evidence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AB772E-2B45-4F14-81D9-42A99533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60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AFB0F-1E38-4AA8-9FE8-467C979E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Belief Networks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23302F-FF4E-4F26-87D4-079C2F5AB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Definition 3.1 (Belief network)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 A belief network is a distribution of the form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pa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pa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represents the parental variables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Belief network corresponds to a Directed Acyclic Graph(DAG)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23302F-FF4E-4F26-87D4-079C2F5AB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B9CF87-4D23-4D9C-A841-1AD5E857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804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45CD6-0D5E-4EEE-994E-60A7FBBE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C48A2-2511-4D9F-8421-393666FB4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Wet grass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Burglar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0981CA-411B-4F75-B0FC-752E7BB1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B72E39-EB2A-4946-A982-07442D8B8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370" y="1974497"/>
            <a:ext cx="2472104" cy="13176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EF7CFD-58A6-429F-BB54-2F957C27C90F}"/>
                  </a:ext>
                </a:extLst>
              </p:cNvPr>
              <p:cNvSpPr txBox="1"/>
              <p:nvPr/>
            </p:nvSpPr>
            <p:spPr>
              <a:xfrm>
                <a:off x="1339361" y="2448670"/>
                <a:ext cx="47644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EF7CFD-58A6-429F-BB54-2F957C27C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361" y="2448670"/>
                <a:ext cx="4764446" cy="400110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1C902B24-C428-430E-8848-7897249DBE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0659" y="3839308"/>
            <a:ext cx="2295525" cy="121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071D28-486A-4159-A0CA-3BE12FB04C40}"/>
                  </a:ext>
                </a:extLst>
              </p:cNvPr>
              <p:cNvSpPr txBox="1"/>
              <p:nvPr/>
            </p:nvSpPr>
            <p:spPr>
              <a:xfrm>
                <a:off x="1339362" y="4652758"/>
                <a:ext cx="50113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071D28-486A-4159-A0CA-3BE12FB04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362" y="4652758"/>
                <a:ext cx="5011372" cy="4001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038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7A032-8588-4398-A4A8-0A2397C9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C9DFB6-D86A-4F66-803E-9E686F139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DAG may be written in the cascade form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3374D-DA6F-4569-B7F5-DAE5B43C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304986-1A77-43B2-A4C1-207CDB808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31" y="2386287"/>
            <a:ext cx="3962400" cy="1247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3E996C-148F-401A-AC59-9B023F6C0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716" y="4001294"/>
            <a:ext cx="2472104" cy="13176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1C8C5F-AD7B-4CA1-95DC-088147CB738A}"/>
                  </a:ext>
                </a:extLst>
              </p:cNvPr>
              <p:cNvSpPr txBox="1"/>
              <p:nvPr/>
            </p:nvSpPr>
            <p:spPr>
              <a:xfrm>
                <a:off x="1323693" y="5378635"/>
                <a:ext cx="35422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1C8C5F-AD7B-4CA1-95DC-088147CB7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693" y="5378635"/>
                <a:ext cx="3542252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2C37BFCB-54B6-4770-ABFD-F60C315F2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387" y="3960045"/>
            <a:ext cx="56864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23BF9-ADA7-4D28-934B-4D04157D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The Benefits of Structure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C6FDC-34F1-46DC-9450-1C288D0B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Belief network is a way to depict the independence of</a:t>
            </a:r>
            <a:r>
              <a:rPr lang="ko-KR" altLang="en-US" dirty="0"/>
              <a:t> </a:t>
            </a:r>
            <a:r>
              <a:rPr lang="en-US" altLang="ko-KR" dirty="0"/>
              <a:t>variables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37878F-CFD3-4DAF-B4AA-FB99DEE1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87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B96D0-A5F8-4A54-9874-7BE53526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506BBA-5CB3-42A4-BCDB-9A53811E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4B6907-5115-46AC-8043-DF42BF40A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6116"/>
            <a:ext cx="10515600" cy="15253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ECF66C-3A50-4D6C-BF94-C58067DB2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44" y="3506567"/>
            <a:ext cx="2762250" cy="2247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76A381-DA54-4704-89E7-120F50C6854B}"/>
                  </a:ext>
                </a:extLst>
              </p:cNvPr>
              <p:cNvSpPr txBox="1"/>
              <p:nvPr/>
            </p:nvSpPr>
            <p:spPr>
              <a:xfrm>
                <a:off x="3811527" y="4097215"/>
                <a:ext cx="77701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?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76A381-DA54-4704-89E7-120F50C68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527" y="4097215"/>
                <a:ext cx="7770140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023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F04D3-3BEC-4D44-A45C-3F0C2847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94045-1125-4206-B79D-31C81D34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3.3.1 Conditional independence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9B6475-7CC1-4773-8B34-8D42C439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82FBF3-A484-4B04-91A2-CBA82D838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898" y="2375021"/>
            <a:ext cx="9839325" cy="542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A0AFAA-0E49-4FEF-B1BE-E5AA4A3E5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177" y="4001294"/>
            <a:ext cx="3352800" cy="1009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7C70F9-CB9F-4784-B698-E1AA1D639D06}"/>
                  </a:ext>
                </a:extLst>
              </p:cNvPr>
              <p:cNvSpPr txBox="1"/>
              <p:nvPr/>
            </p:nvSpPr>
            <p:spPr>
              <a:xfrm>
                <a:off x="2748444" y="5084642"/>
                <a:ext cx="60128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independent, given the state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 dirty="0"/>
                  <a:t>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ko-KR" sz="20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0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7C70F9-CB9F-4784-B698-E1AA1D639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44" y="5084642"/>
                <a:ext cx="6012864" cy="707886"/>
              </a:xfrm>
              <a:prstGeom prst="rect">
                <a:avLst/>
              </a:prstGeom>
              <a:blipFill>
                <a:blip r:embed="rId4"/>
                <a:stretch>
                  <a:fillRect l="-1116" t="-4310" b="-6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470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327D5-044B-4F9A-A4F5-F32E94D9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F70AEB-E390-4F93-93DA-47E11E10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E58665-C654-4B88-96A4-6F5DABCE8A22}"/>
                  </a:ext>
                </a:extLst>
              </p:cNvPr>
              <p:cNvSpPr txBox="1"/>
              <p:nvPr/>
            </p:nvSpPr>
            <p:spPr>
              <a:xfrm>
                <a:off x="838200" y="3838853"/>
                <a:ext cx="1085091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Are any of these graphs equivalent, in the sense that they represent the same distribution?</a:t>
                </a:r>
              </a:p>
              <a:p>
                <a:r>
                  <a:rPr lang="en-US" altLang="ko-KR" sz="2000" dirty="0"/>
                  <a:t>Answer: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∐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E58665-C654-4B88-96A4-6F5DABCE8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38853"/>
                <a:ext cx="10850919" cy="707886"/>
              </a:xfrm>
              <a:prstGeom prst="rect">
                <a:avLst/>
              </a:prstGeom>
              <a:blipFill>
                <a:blip r:embed="rId3"/>
                <a:stretch>
                  <a:fillRect l="-618" t="-5172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2D3E6C13-1766-4670-8641-44BB059DC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05" y="1905000"/>
            <a:ext cx="70008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3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1EC66-755F-4EC3-A31F-9591FB76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547FB6-BDFD-4297-8A19-C432BEF2CF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3.3.2 The impact of collisions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Definition 3.2. Given a path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ko-KR" dirty="0"/>
                  <a:t>, a collider is a node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dirty="0"/>
                  <a:t> on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ko-KR" dirty="0"/>
                  <a:t> with </a:t>
                </a:r>
                <a:r>
                  <a:rPr lang="en-US" altLang="ko-KR" dirty="0" err="1"/>
                  <a:t>neighbours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 on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ko-KR" dirty="0"/>
                  <a:t> such that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547FB6-BDFD-4297-8A19-C432BEF2CF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B8597C-A77D-43FB-A77C-8C9C1CD8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D90FDF-B1B5-42B0-9E7E-7EEF3AB76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483" y="3787287"/>
            <a:ext cx="68008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49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02B76A4-BA6A-4796-8109-AF8AB476F4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0423" y="1535479"/>
                <a:ext cx="10515600" cy="504337"/>
              </a:xfrm>
            </p:spPr>
            <p:txBody>
              <a:bodyPr/>
              <a:lstStyle/>
              <a:p>
                <a:r>
                  <a:rPr lang="en-US" altLang="ko-KR" dirty="0"/>
                  <a:t>How can we check if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∐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dirty="0"/>
                  <a:t>?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02B76A4-BA6A-4796-8109-AF8AB476F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0423" y="1535479"/>
                <a:ext cx="10515600" cy="504337"/>
              </a:xfrm>
              <a:blipFill>
                <a:blip r:embed="rId2"/>
                <a:stretch>
                  <a:fillRect l="-1043" t="-21687" b="-277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4C1E01-1459-4682-8AA1-CC588F86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26DC451-5BFC-426C-9D25-558B6D22E77E}" type="slidenum">
              <a:rPr lang="ko-KR" altLang="en-US" smtClean="0"/>
              <a:t>24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AD9B13-8E85-4D62-A76E-85D48D8F119F}"/>
                  </a:ext>
                </a:extLst>
              </p:cNvPr>
              <p:cNvSpPr txBox="1"/>
              <p:nvPr/>
            </p:nvSpPr>
            <p:spPr>
              <a:xfrm>
                <a:off x="1230923" y="4130829"/>
                <a:ext cx="3159776" cy="1385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b="0" dirty="0"/>
                  <a:t>	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b="0" dirty="0"/>
                  <a:t> 	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AD9B13-8E85-4D62-A76E-85D48D8F1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923" y="4130829"/>
                <a:ext cx="3159776" cy="1385123"/>
              </a:xfrm>
              <a:prstGeom prst="rect">
                <a:avLst/>
              </a:prstGeom>
              <a:blipFill>
                <a:blip r:embed="rId3"/>
                <a:stretch>
                  <a:fillRect b="-4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7526E842-DD54-42A4-A012-0FF17DBA4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079" y="2389386"/>
            <a:ext cx="1724025" cy="1466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5A3F33-43D6-4CF4-8B56-73233B8EC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046" y="2389386"/>
            <a:ext cx="1600200" cy="14763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64E67D-C29C-4F86-B7E1-4092943E4B4E}"/>
                  </a:ext>
                </a:extLst>
              </p:cNvPr>
              <p:cNvSpPr txBox="1"/>
              <p:nvPr/>
            </p:nvSpPr>
            <p:spPr>
              <a:xfrm>
                <a:off x="5876192" y="4324031"/>
                <a:ext cx="3388941" cy="1877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b="0" dirty="0"/>
                  <a:t>	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	 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dirty="0"/>
                  <a:t>	 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64E67D-C29C-4F86-B7E1-4092943E4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192" y="4324031"/>
                <a:ext cx="3388941" cy="1877630"/>
              </a:xfrm>
              <a:prstGeom prst="rect">
                <a:avLst/>
              </a:prstGeom>
              <a:blipFill>
                <a:blip r:embed="rId6"/>
                <a:stretch>
                  <a:fillRect b="-2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65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995F04-3D14-47D8-B606-837FF2CD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25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1751C6-4EB1-45B9-9FBE-2CADE6522AF1}"/>
                  </a:ext>
                </a:extLst>
              </p:cNvPr>
              <p:cNvSpPr txBox="1"/>
              <p:nvPr/>
            </p:nvSpPr>
            <p:spPr>
              <a:xfrm>
                <a:off x="747347" y="3697136"/>
                <a:ext cx="5609934" cy="1607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b="0" dirty="0"/>
                  <a:t>	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b="0" dirty="0"/>
                  <a:t>	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1751C6-4EB1-45B9-9FBE-2CADE6522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47" y="3697136"/>
                <a:ext cx="5609934" cy="16072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186C3584-56B5-4C48-A175-1288F691C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144" y="845059"/>
            <a:ext cx="1619250" cy="1466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918BA6-AF6D-4CAA-8A62-1A4E89FFBCB7}"/>
                  </a:ext>
                </a:extLst>
              </p:cNvPr>
              <p:cNvSpPr txBox="1"/>
              <p:nvPr/>
            </p:nvSpPr>
            <p:spPr>
              <a:xfrm>
                <a:off x="943708" y="2425419"/>
                <a:ext cx="3023841" cy="1077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b="0" dirty="0"/>
                  <a:t>	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918BA6-AF6D-4CAA-8A62-1A4E89FFB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08" y="2425419"/>
                <a:ext cx="3023841" cy="1077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3654A342-9254-4B4A-B654-23FFCAAF8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3504" y="845059"/>
            <a:ext cx="1628775" cy="2152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BA65D3-D0B0-4203-B73F-758C67B5E334}"/>
                  </a:ext>
                </a:extLst>
              </p:cNvPr>
              <p:cNvSpPr txBox="1"/>
              <p:nvPr/>
            </p:nvSpPr>
            <p:spPr>
              <a:xfrm>
                <a:off x="6726996" y="3211216"/>
                <a:ext cx="4059125" cy="1875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b="0" dirty="0"/>
                  <a:t>	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	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	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BA65D3-D0B0-4203-B73F-758C67B5E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996" y="3211216"/>
                <a:ext cx="4059125" cy="1875963"/>
              </a:xfrm>
              <a:prstGeom prst="rect">
                <a:avLst/>
              </a:prstGeom>
              <a:blipFill>
                <a:blip r:embed="rId6"/>
                <a:stretch>
                  <a:fillRect b="-2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22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31E0B-7ACD-483B-9E30-C7467EC7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00259-7590-4FA3-AC31-C62E86492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3.1.1 Modelling independencies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D3ADCB-0C7F-4441-9CD3-4C2A5161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2903B-42E7-440A-936C-A363D16457D7}"/>
              </a:ext>
            </a:extLst>
          </p:cNvPr>
          <p:cNvSpPr txBox="1"/>
          <p:nvPr/>
        </p:nvSpPr>
        <p:spPr>
          <a:xfrm>
            <a:off x="1354016" y="2721114"/>
            <a:ext cx="8598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One morning Tracey leaves her house and </a:t>
            </a:r>
            <a:r>
              <a:rPr lang="en-US" altLang="ko-KR" sz="2000" dirty="0" err="1"/>
              <a:t>realises</a:t>
            </a:r>
            <a:r>
              <a:rPr lang="en-US" altLang="ko-KR" sz="2000" dirty="0"/>
              <a:t> that her grass is wet.</a:t>
            </a:r>
          </a:p>
          <a:p>
            <a:r>
              <a:rPr lang="en-US" altLang="ko-KR" sz="2000" dirty="0"/>
              <a:t>Is it due to overnight rain?</a:t>
            </a:r>
          </a:p>
          <a:p>
            <a:r>
              <a:rPr lang="en-US" altLang="ko-KR" sz="2000" dirty="0"/>
              <a:t>Or did she forget to turn off the sprinkler last night?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B7FF7-B578-4976-9AE4-A5925D2F94EB}"/>
              </a:ext>
            </a:extLst>
          </p:cNvPr>
          <p:cNvSpPr txBox="1"/>
          <p:nvPr/>
        </p:nvSpPr>
        <p:spPr>
          <a:xfrm>
            <a:off x="1354016" y="4482713"/>
            <a:ext cx="7451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She notices that the grass of her </a:t>
            </a:r>
            <a:r>
              <a:rPr lang="en-US" altLang="ko-KR" sz="2000" dirty="0" err="1"/>
              <a:t>neighbour</a:t>
            </a:r>
            <a:r>
              <a:rPr lang="en-US" altLang="ko-KR" sz="2000" dirty="0"/>
              <a:t>, Jack, is also wet.</a:t>
            </a:r>
          </a:p>
          <a:p>
            <a:r>
              <a:rPr lang="en-US" altLang="ko-KR" sz="2000" dirty="0"/>
              <a:t>And she concludes that it has probably been raining.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ABD287-C638-40A1-A15D-7F89BA6D98E7}"/>
                  </a:ext>
                </a:extLst>
              </p:cNvPr>
              <p:cNvSpPr txBox="1"/>
              <p:nvPr/>
            </p:nvSpPr>
            <p:spPr>
              <a:xfrm>
                <a:off x="8805671" y="4772822"/>
                <a:ext cx="305974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– rain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– sprinkler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– Jack’s grass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– Tracey’s grass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ABD287-C638-40A1-A15D-7F89BA6D9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671" y="4772822"/>
                <a:ext cx="3059748" cy="1323439"/>
              </a:xfrm>
              <a:prstGeom prst="rect">
                <a:avLst/>
              </a:prstGeom>
              <a:blipFill>
                <a:blip r:embed="rId2"/>
                <a:stretch>
                  <a:fillRect l="-598" t="-2765" r="-1394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78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DFCE9-9CDF-461F-92B0-3F766A5A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FBD6C5-1523-4879-89DF-C17DF4A8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5E099B-ED3C-4DBF-AB6F-D2DB329396BC}"/>
                  </a:ext>
                </a:extLst>
              </p:cNvPr>
              <p:cNvSpPr txBox="1"/>
              <p:nvPr/>
            </p:nvSpPr>
            <p:spPr>
              <a:xfrm>
                <a:off x="8161231" y="2893179"/>
                <a:ext cx="305974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– rain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– sprinkler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– Jack’s grass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– Tracey’s grass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5E099B-ED3C-4DBF-AB6F-D2DB32939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231" y="2893179"/>
                <a:ext cx="3059748" cy="1323439"/>
              </a:xfrm>
              <a:prstGeom prst="rect">
                <a:avLst/>
              </a:prstGeom>
              <a:blipFill>
                <a:blip r:embed="rId2"/>
                <a:stretch>
                  <a:fillRect l="-797" t="-2765" r="-1195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80E4B1-15FB-4EDC-A312-31223B1D9E90}"/>
                  </a:ext>
                </a:extLst>
              </p:cNvPr>
              <p:cNvSpPr txBox="1"/>
              <p:nvPr/>
            </p:nvSpPr>
            <p:spPr>
              <a:xfrm>
                <a:off x="1653909" y="2385347"/>
                <a:ext cx="525701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ko-KR" sz="2000" b="0" i="1" dirty="0">
                    <a:latin typeface="Cambria Math" panose="02040503050406030204" pitchFamily="18" charset="0"/>
                  </a:rPr>
                  <a:t> </a:t>
                </a:r>
                <a:br>
                  <a:rPr lang="en-US" altLang="ko-KR" sz="2000" b="0" i="1" dirty="0">
                    <a:latin typeface="Cambria Math" panose="02040503050406030204" pitchFamily="18" charset="0"/>
                  </a:rPr>
                </a:br>
                <a:r>
                  <a:rPr lang="en-US" altLang="ko-KR" sz="2000" b="0" i="1" dirty="0">
                    <a:latin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i="1" dirty="0">
                    <a:latin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80E4B1-15FB-4EDC-A312-31223B1D9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909" y="2385347"/>
                <a:ext cx="5257017" cy="1015663"/>
              </a:xfrm>
              <a:prstGeom prst="rect">
                <a:avLst/>
              </a:prstGeom>
              <a:blipFill>
                <a:blip r:embed="rId3"/>
                <a:stretch>
                  <a:fillRect b="-6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036813-C049-4E0E-B8FC-CFEF23F45BA0}"/>
                  </a:ext>
                </a:extLst>
              </p:cNvPr>
              <p:cNvSpPr txBox="1"/>
              <p:nvPr/>
            </p:nvSpPr>
            <p:spPr>
              <a:xfrm>
                <a:off x="1995854" y="4007597"/>
                <a:ext cx="4624792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values are needed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values are needed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- 2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values are needed</a:t>
                </a:r>
                <a:endParaRPr lang="ko-KR" altLang="en-US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- 1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value is needed</a:t>
                </a:r>
              </a:p>
              <a:p>
                <a:r>
                  <a:rPr lang="en-US" altLang="ko-KR" sz="2000" dirty="0"/>
                  <a:t>Total – 15 values are needs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036813-C049-4E0E-B8FC-CFEF23F45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854" y="4007597"/>
                <a:ext cx="4624792" cy="1631216"/>
              </a:xfrm>
              <a:prstGeom prst="rect">
                <a:avLst/>
              </a:prstGeom>
              <a:blipFill>
                <a:blip r:embed="rId4"/>
                <a:stretch>
                  <a:fillRect l="-1318" t="-1866" r="-264" b="-5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03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02CCD-192C-4F15-9982-314E42F1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EA6F35-3AF6-4D83-A107-3BB913D669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Conditional independence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Tracey’s grass is wet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/>
                  <a:t>Depends on rain and her sprinkler.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/>
                  <a:t>Does not depend on Jack’s grass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Jack’s grass is wet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/>
                  <a:t>Depends on raining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The rain is not influenced by the sprinkler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pt-BR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ko-KR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altLang="ko-KR" sz="20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altLang="ko-KR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altLang="ko-KR" sz="20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altLang="ko-KR" sz="20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ko-KR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altLang="ko-KR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EA6F35-3AF6-4D83-A107-3BB913D66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59E744-E4F1-4792-BD39-F0E5780B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C3A418-FDB2-4603-8E9C-7C32D6CEABD6}"/>
                  </a:ext>
                </a:extLst>
              </p:cNvPr>
              <p:cNvSpPr txBox="1"/>
              <p:nvPr/>
            </p:nvSpPr>
            <p:spPr>
              <a:xfrm>
                <a:off x="7184271" y="2132066"/>
                <a:ext cx="525701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ko-KR" sz="2000" b="0" i="1" dirty="0">
                    <a:latin typeface="Cambria Math" panose="02040503050406030204" pitchFamily="18" charset="0"/>
                  </a:rPr>
                  <a:t> </a:t>
                </a:r>
                <a:br>
                  <a:rPr lang="en-US" altLang="ko-KR" sz="2000" b="0" i="1" dirty="0">
                    <a:latin typeface="Cambria Math" panose="02040503050406030204" pitchFamily="18" charset="0"/>
                  </a:rPr>
                </a:br>
                <a:r>
                  <a:rPr lang="en-US" altLang="ko-KR" sz="2000" b="0" i="1" dirty="0">
                    <a:latin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i="1" dirty="0">
                    <a:latin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C3A418-FDB2-4603-8E9C-7C32D6CEA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271" y="2132066"/>
                <a:ext cx="5257017" cy="1015663"/>
              </a:xfrm>
              <a:prstGeom prst="rect">
                <a:avLst/>
              </a:prstGeom>
              <a:blipFill>
                <a:blip r:embed="rId3"/>
                <a:stretch>
                  <a:fillRect b="-66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4BD853-D43E-422A-927D-5A0F287C3E8C}"/>
                  </a:ext>
                </a:extLst>
              </p:cNvPr>
              <p:cNvSpPr txBox="1"/>
              <p:nvPr/>
            </p:nvSpPr>
            <p:spPr>
              <a:xfrm>
                <a:off x="7406537" y="5416062"/>
                <a:ext cx="46839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4BD853-D43E-422A-927D-5A0F287C3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537" y="5416062"/>
                <a:ext cx="4683911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92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67AD0-C140-4F58-B863-8E6D2AED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5A6CC4-45AC-4AAB-A1E8-3CDCEC56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939FB6-968C-4A9C-84D4-066213B96270}"/>
                  </a:ext>
                </a:extLst>
              </p:cNvPr>
              <p:cNvSpPr txBox="1"/>
              <p:nvPr/>
            </p:nvSpPr>
            <p:spPr>
              <a:xfrm>
                <a:off x="1418975" y="2057400"/>
                <a:ext cx="46839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939FB6-968C-4A9C-84D4-066213B96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975" y="2057400"/>
                <a:ext cx="4683911" cy="400110"/>
              </a:xfrm>
              <a:prstGeom prst="rect">
                <a:avLst/>
              </a:prstGeom>
              <a:blipFill>
                <a:blip r:embed="rId2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84DB7D-6882-473E-A9D4-FCA99DEA171B}"/>
                  </a:ext>
                </a:extLst>
              </p:cNvPr>
              <p:cNvSpPr txBox="1"/>
              <p:nvPr/>
            </p:nvSpPr>
            <p:spPr>
              <a:xfrm>
                <a:off x="1571067" y="2793444"/>
                <a:ext cx="43634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4+2+1+1=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altLang="ko-KR" sz="2000" dirty="0"/>
                  <a:t> values are needed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84DB7D-6882-473E-A9D4-FCA99DEA1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067" y="2793444"/>
                <a:ext cx="4363439" cy="400110"/>
              </a:xfrm>
              <a:prstGeom prst="rect">
                <a:avLst/>
              </a:prstGeom>
              <a:blipFill>
                <a:blip r:embed="rId3"/>
                <a:stretch>
                  <a:fillRect t="-7576" r="-279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F594F91B-BBF5-4AF4-ACAE-D32A1AC867CE}"/>
              </a:ext>
            </a:extLst>
          </p:cNvPr>
          <p:cNvGrpSpPr/>
          <p:nvPr/>
        </p:nvGrpSpPr>
        <p:grpSpPr>
          <a:xfrm>
            <a:off x="5477596" y="3864843"/>
            <a:ext cx="3839897" cy="2179974"/>
            <a:chOff x="5477596" y="3864843"/>
            <a:chExt cx="3839897" cy="217997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63C9194-AAE4-4F98-85E9-3A73287CE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6570" y="3864843"/>
              <a:ext cx="2472104" cy="131767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2EE8A0-E978-4E7C-ABD8-67CEA81ECDCF}"/>
                </a:ext>
              </a:extLst>
            </p:cNvPr>
            <p:cNvSpPr txBox="1"/>
            <p:nvPr/>
          </p:nvSpPr>
          <p:spPr>
            <a:xfrm>
              <a:off x="5477596" y="5336931"/>
              <a:ext cx="38398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Belief network structure for the</a:t>
              </a:r>
            </a:p>
            <a:p>
              <a:r>
                <a:rPr lang="en-US" altLang="ko-KR" sz="2000" dirty="0"/>
                <a:t>‘wet grass’ example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622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0E76A-900D-417F-BCD8-8F08FE0D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621D4B-6919-418D-B778-3CAA4B7A43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conditional probability table(CPT)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= 1</m:t>
                        </m:r>
                      </m:e>
                    </m:d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 0.2</m:t>
                    </m:r>
                  </m:oMath>
                </a14:m>
                <a:endParaRPr lang="en-US" altLang="ko-KR" sz="2000" dirty="0"/>
              </a:p>
              <a:p>
                <a:pPr lvl="1">
                  <a:lnSpc>
                    <a:spcPct val="100000"/>
                  </a:lnSpc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= 1) = 0.1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sz="20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= 1</m:t>
                        </m:r>
                      </m:e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= 1</m:t>
                        </m:r>
                      </m:e>
                    </m:d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= 1|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= 0) = 0.2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sz="20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= 1</m:t>
                        </m:r>
                      </m:e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= 1, 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= 0</m:t>
                        </m:r>
                      </m:e>
                    </m:d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= 1|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= 1,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= 1) = 1</m:t>
                    </m:r>
                  </m:oMath>
                </a14:m>
                <a:r>
                  <a:rPr lang="en-US" altLang="ko-KR" sz="2000" dirty="0"/>
                  <a:t> 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= 1|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= 0, 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= 1) = 0.9</m:t>
                    </m:r>
                  </m:oMath>
                </a14:m>
                <a:r>
                  <a:rPr lang="en-US" altLang="ko-KR" sz="2000" dirty="0"/>
                  <a:t> 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= 1|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= 0, 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= 0) = 0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621D4B-6919-418D-B778-3CAA4B7A43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6AC10C-50F2-4EE9-9977-6056BAAE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4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A95E8D-ACDD-416F-A10E-C2D487EF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E91FFE-2424-42C5-A4D7-171273CA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298" y="1160463"/>
            <a:ext cx="8643938" cy="26789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DE60FD-EAE5-43CB-ABC3-7167300A1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298" y="4066381"/>
            <a:ext cx="7167563" cy="26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9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03D51-797B-4DBE-B511-83190AA8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6A292E-B225-47EC-AFB9-EE1B45AB45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Example 3.1 (Was it the Burglar?) </a:t>
                </a:r>
              </a:p>
              <a:p>
                <a:pPr lvl="1"/>
                <a:r>
                  <a:rPr lang="en-US" altLang="ko-KR" dirty="0"/>
                  <a:t>The burglar alarm is sounding 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dirty="0"/>
                  <a:t>Has she been burgled 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altLang="ko-KR" dirty="0"/>
                  <a:t>),</a:t>
                </a:r>
                <a:br>
                  <a:rPr lang="en-US" altLang="ko-KR" dirty="0"/>
                </a:br>
                <a:r>
                  <a:rPr lang="en-US" altLang="ko-KR" dirty="0"/>
                  <a:t>or</a:t>
                </a:r>
                <a:br>
                  <a:rPr lang="en-US" altLang="ko-KR" dirty="0"/>
                </a:br>
                <a:r>
                  <a:rPr lang="en-US" altLang="ko-KR" dirty="0"/>
                  <a:t>was the alarm triggered by an earthquake 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altLang="ko-KR" dirty="0"/>
                  <a:t>)?</a:t>
                </a:r>
              </a:p>
              <a:p>
                <a:pPr lvl="1"/>
                <a:r>
                  <a:rPr lang="en-US" altLang="ko-KR" dirty="0"/>
                  <a:t>The radio broadcasts an earthquake alert 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altLang="ko-KR" dirty="0"/>
                  <a:t>).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6A292E-B225-47EC-AFB9-EE1B45AB45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C1BB76-3064-45E9-97AE-95103084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6E7065-5C24-4A3E-9DCF-9F8823F02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437" y="4621823"/>
            <a:ext cx="2295525" cy="121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B4C2E9-502E-484D-B3BD-93F57F971F9A}"/>
                  </a:ext>
                </a:extLst>
              </p:cNvPr>
              <p:cNvSpPr txBox="1"/>
              <p:nvPr/>
            </p:nvSpPr>
            <p:spPr>
              <a:xfrm>
                <a:off x="1283676" y="4695037"/>
                <a:ext cx="356969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Was it the Burglar?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dirty="0"/>
                  <a:t> (1)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(2)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=1, 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B4C2E9-502E-484D-B3BD-93F57F971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676" y="4695037"/>
                <a:ext cx="3569695" cy="1015663"/>
              </a:xfrm>
              <a:prstGeom prst="rect">
                <a:avLst/>
              </a:prstGeom>
              <a:blipFill>
                <a:blip r:embed="rId4"/>
                <a:stretch>
                  <a:fillRect l="-1880" t="-2994" b="-9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61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1251</Words>
  <Application>Microsoft Office PowerPoint</Application>
  <PresentationFormat>와이드스크린</PresentationFormat>
  <Paragraphs>155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Cambria Math</vt:lpstr>
      <vt:lpstr>Office 테마</vt:lpstr>
      <vt:lpstr>Chapter 3 Belief Networks</vt:lpstr>
      <vt:lpstr>3.1 The Benefits of Structure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3.2 Uncertain and Unreliable Evidence</vt:lpstr>
      <vt:lpstr>PowerPoint 프레젠테이션</vt:lpstr>
      <vt:lpstr>PowerPoint 프레젠테이션</vt:lpstr>
      <vt:lpstr>PowerPoint 프레젠테이션</vt:lpstr>
      <vt:lpstr>PowerPoint 프레젠테이션</vt:lpstr>
      <vt:lpstr>3.3 Belief Networks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Probabilistic Reasoning</dc:title>
  <dc:creator>kpark</dc:creator>
  <cp:lastModifiedBy>kpark</cp:lastModifiedBy>
  <cp:revision>61</cp:revision>
  <dcterms:created xsi:type="dcterms:W3CDTF">2021-03-10T10:42:40Z</dcterms:created>
  <dcterms:modified xsi:type="dcterms:W3CDTF">2021-03-24T14:58:18Z</dcterms:modified>
</cp:coreProperties>
</file>