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Chapter 5</a:t>
            </a:r>
            <a:br>
              <a:rPr lang="en-US" altLang="ko-KR" dirty="0"/>
            </a:br>
            <a:r>
              <a:rPr lang="en-US" altLang="ko-KR" dirty="0"/>
              <a:t>Efficient Inference in Trees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BD0-803E-47E6-BDE1-3CB0F94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Marginal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AEE5FC-8161-4968-81D8-4965C74FA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Given a distribution, inference is the process of computing functions of the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Marginal inference is concerned with the computation of the distribution of a subset of variables, possibly conditioned on another subset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 example, given a joint distribution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dirty="0"/>
                  <a:t>, a marginal inference calculation is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b="0" i="0" dirty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AEE5FC-8161-4968-81D8-4965C74FA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78780-2D34-4DE3-A7D4-A23ECEFE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230B-7E53-40F4-88B5-7F80AC90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896C9-D4C8-4195-8467-38FF11C6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5.1.1 Variable elimination in a Markov chain and message passing</a:t>
            </a:r>
          </a:p>
          <a:p>
            <a:pPr lvl="1"/>
            <a:r>
              <a:rPr lang="en-US" altLang="ko-KR" dirty="0"/>
              <a:t>Markov chain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57309-63D2-465A-B6CC-984B54A5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34AAD-4C13-41CA-897B-A39FB793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45" y="3276455"/>
            <a:ext cx="2971800" cy="61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F6BCD5-70B8-44F0-844B-3DEB2662CBF7}"/>
                  </a:ext>
                </a:extLst>
              </p:cNvPr>
              <p:cNvSpPr txBox="1"/>
              <p:nvPr/>
            </p:nvSpPr>
            <p:spPr>
              <a:xfrm>
                <a:off x="3195782" y="4165600"/>
                <a:ext cx="4079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F6BCD5-70B8-44F0-844B-3DEB2662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2" y="4165600"/>
                <a:ext cx="4079065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230B-7E53-40F4-88B5-7F80AC90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B896C9-D4C8-4195-8467-38FF11C6D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040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Example 5.1 (Where will the fly be?)</a:t>
                </a:r>
              </a:p>
              <a:p>
                <a:pPr lvl="1"/>
                <a:r>
                  <a:rPr lang="en-US" altLang="ko-KR" dirty="0"/>
                  <a:t>Room 1, 2, 3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indicates which room the fly is in at time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transition matrix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lvl="1">
                  <a:lnSpc>
                    <a:spcPct val="100000"/>
                  </a:lnSpc>
                </a:pPr>
                <a:endParaRPr lang="en-US" altLang="ko-KR" sz="22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200" dirty="0"/>
                  <a:t>Compute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br>
                  <a:rPr lang="en-US" altLang="ko-KR" sz="2200" dirty="0"/>
                </a:b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B896C9-D4C8-4195-8467-38FF11C6D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04000" cy="4351338"/>
              </a:xfrm>
              <a:blipFill>
                <a:blip r:embed="rId2"/>
                <a:stretch>
                  <a:fillRect l="-148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57309-63D2-465A-B6CC-984B54A5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9117BD4-D0A6-415E-AB6A-A3EA0963E39A}"/>
              </a:ext>
            </a:extLst>
          </p:cNvPr>
          <p:cNvGrpSpPr/>
          <p:nvPr/>
        </p:nvGrpSpPr>
        <p:grpSpPr>
          <a:xfrm>
            <a:off x="6096000" y="3429000"/>
            <a:ext cx="5799011" cy="1740218"/>
            <a:chOff x="2846244" y="2860186"/>
            <a:chExt cx="5905500" cy="18097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8849E4-BED3-491C-BB6E-49B379601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6244" y="2860186"/>
              <a:ext cx="5905500" cy="1809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6D3743-7439-469A-B9AD-0A9E081E0BAA}"/>
                </a:ext>
              </a:extLst>
            </p:cNvPr>
            <p:cNvSpPr txBox="1"/>
            <p:nvPr/>
          </p:nvSpPr>
          <p:spPr>
            <a:xfrm>
              <a:off x="3463552" y="4178672"/>
              <a:ext cx="1006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Room 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ECE2C-86C5-4ED8-BA59-9187F82EFB3A}"/>
                </a:ext>
              </a:extLst>
            </p:cNvPr>
            <p:cNvSpPr txBox="1"/>
            <p:nvPr/>
          </p:nvSpPr>
          <p:spPr>
            <a:xfrm>
              <a:off x="5370945" y="4178672"/>
              <a:ext cx="1006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Room 2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8D3DD0-D1C0-4300-9EE9-A5F817814E8E}"/>
                </a:ext>
              </a:extLst>
            </p:cNvPr>
            <p:cNvSpPr txBox="1"/>
            <p:nvPr/>
          </p:nvSpPr>
          <p:spPr>
            <a:xfrm>
              <a:off x="7278338" y="4178672"/>
              <a:ext cx="1006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Room 3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44E4E5A-8CD1-4508-8E93-0247046A52B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031" y="3787426"/>
              <a:ext cx="818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C6C69ED-9C32-4D33-9EB0-2DA6DF0B1A8B}"/>
                </a:ext>
              </a:extLst>
            </p:cNvPr>
            <p:cNvCxnSpPr>
              <a:cxnSpLocks/>
            </p:cNvCxnSpPr>
            <p:nvPr/>
          </p:nvCxnSpPr>
          <p:spPr>
            <a:xfrm>
              <a:off x="6377118" y="3787426"/>
              <a:ext cx="8081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59BCDB1-4B21-479D-8A94-31A3D2396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9725" y="3608038"/>
              <a:ext cx="81808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7E8801B-A2A7-4638-B7B0-8221201FE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7062" y="3590424"/>
              <a:ext cx="8243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1239875-CA46-4FF3-AE4A-E44134F29CBB}"/>
                </a:ext>
              </a:extLst>
            </p:cNvPr>
            <p:cNvGrpSpPr/>
            <p:nvPr/>
          </p:nvGrpSpPr>
          <p:grpSpPr>
            <a:xfrm>
              <a:off x="3415061" y="3446185"/>
              <a:ext cx="603738" cy="443346"/>
              <a:chOff x="9753600" y="4913745"/>
              <a:chExt cx="603738" cy="443346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80C2F55-C57A-490B-8F45-77FD03653A15}"/>
                  </a:ext>
                </a:extLst>
              </p:cNvPr>
              <p:cNvSpPr/>
              <p:nvPr/>
            </p:nvSpPr>
            <p:spPr>
              <a:xfrm>
                <a:off x="9753600" y="4913745"/>
                <a:ext cx="443346" cy="4433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B6AE1A-79ED-469D-ACF8-23F8A6E646BD}"/>
                  </a:ext>
                </a:extLst>
              </p:cNvPr>
              <p:cNvSpPr/>
              <p:nvPr/>
            </p:nvSpPr>
            <p:spPr>
              <a:xfrm>
                <a:off x="10049165" y="5043055"/>
                <a:ext cx="308173" cy="202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CF16F5EF-6E93-4F0D-9408-0505455B2202}"/>
                  </a:ext>
                </a:extLst>
              </p:cNvPr>
              <p:cNvSpPr/>
              <p:nvPr/>
            </p:nvSpPr>
            <p:spPr>
              <a:xfrm rot="8414289">
                <a:off x="10082761" y="4920123"/>
                <a:ext cx="127091" cy="17163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A4F9005-23FA-4859-8CCD-0C735544DAFB}"/>
                </a:ext>
              </a:extLst>
            </p:cNvPr>
            <p:cNvGrpSpPr/>
            <p:nvPr/>
          </p:nvGrpSpPr>
          <p:grpSpPr>
            <a:xfrm>
              <a:off x="5572162" y="3455253"/>
              <a:ext cx="603738" cy="443346"/>
              <a:chOff x="9753600" y="4913745"/>
              <a:chExt cx="603738" cy="443346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F9C84C-5FAD-4CC1-9509-C2206BFFC7EE}"/>
                  </a:ext>
                </a:extLst>
              </p:cNvPr>
              <p:cNvSpPr/>
              <p:nvPr/>
            </p:nvSpPr>
            <p:spPr>
              <a:xfrm>
                <a:off x="9753600" y="4913745"/>
                <a:ext cx="443346" cy="4433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629620-F1D2-471C-8A27-7EFBA3D67631}"/>
                  </a:ext>
                </a:extLst>
              </p:cNvPr>
              <p:cNvSpPr/>
              <p:nvPr/>
            </p:nvSpPr>
            <p:spPr>
              <a:xfrm>
                <a:off x="10049165" y="5043055"/>
                <a:ext cx="308173" cy="202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B9BCB76D-EAD0-4259-8561-BE5502DEB421}"/>
                  </a:ext>
                </a:extLst>
              </p:cNvPr>
              <p:cNvSpPr/>
              <p:nvPr/>
            </p:nvSpPr>
            <p:spPr>
              <a:xfrm rot="8414289">
                <a:off x="10082761" y="4920123"/>
                <a:ext cx="127091" cy="17163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9C0EDE6-D2BD-4B49-B19C-011494760227}"/>
                </a:ext>
              </a:extLst>
            </p:cNvPr>
            <p:cNvGrpSpPr/>
            <p:nvPr/>
          </p:nvGrpSpPr>
          <p:grpSpPr>
            <a:xfrm>
              <a:off x="7680773" y="3423322"/>
              <a:ext cx="603738" cy="443346"/>
              <a:chOff x="9753600" y="4913745"/>
              <a:chExt cx="603738" cy="443346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A73C800-196A-466D-B1F2-BC47EE86964C}"/>
                  </a:ext>
                </a:extLst>
              </p:cNvPr>
              <p:cNvSpPr/>
              <p:nvPr/>
            </p:nvSpPr>
            <p:spPr>
              <a:xfrm>
                <a:off x="9753600" y="4913745"/>
                <a:ext cx="443346" cy="4433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11B6F7A-F672-45BF-BB33-40B882396AE0}"/>
                  </a:ext>
                </a:extLst>
              </p:cNvPr>
              <p:cNvSpPr/>
              <p:nvPr/>
            </p:nvSpPr>
            <p:spPr>
              <a:xfrm>
                <a:off x="10049165" y="5043055"/>
                <a:ext cx="308173" cy="202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C92DF823-7131-4BCC-A1D8-5D92738C2341}"/>
                  </a:ext>
                </a:extLst>
              </p:cNvPr>
              <p:cNvSpPr/>
              <p:nvPr/>
            </p:nvSpPr>
            <p:spPr>
              <a:xfrm rot="8414289">
                <a:off x="10082761" y="4920123"/>
                <a:ext cx="127091" cy="17163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0D7EEB2-4A3D-4578-B314-C100BAD9570F}"/>
                    </a:ext>
                  </a:extLst>
                </p:cNvPr>
                <p:cNvSpPr txBox="1"/>
                <p:nvPr/>
              </p:nvSpPr>
              <p:spPr>
                <a:xfrm>
                  <a:off x="3351934" y="3081113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0D7EEB2-4A3D-4578-B314-C100BAD95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934" y="3081113"/>
                  <a:ext cx="5709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73AE22-7EB8-4BD1-955C-2952CD0F9878}"/>
                    </a:ext>
                  </a:extLst>
                </p:cNvPr>
                <p:cNvSpPr txBox="1"/>
                <p:nvPr/>
              </p:nvSpPr>
              <p:spPr>
                <a:xfrm>
                  <a:off x="5521849" y="3103729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73AE22-7EB8-4BD1-955C-2952CD0F9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849" y="3103729"/>
                  <a:ext cx="5709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DF57A95-35F1-4456-ABB9-FABB073D9283}"/>
                    </a:ext>
                  </a:extLst>
                </p:cNvPr>
                <p:cNvSpPr txBox="1"/>
                <p:nvPr/>
              </p:nvSpPr>
              <p:spPr>
                <a:xfrm>
                  <a:off x="7616951" y="3057598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DF57A95-35F1-4456-ABB9-FABB073D9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951" y="3057598"/>
                  <a:ext cx="5709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781425C-55E5-4D25-B8C9-38DE5C09D84D}"/>
                    </a:ext>
                  </a:extLst>
                </p:cNvPr>
                <p:cNvSpPr txBox="1"/>
                <p:nvPr/>
              </p:nvSpPr>
              <p:spPr>
                <a:xfrm>
                  <a:off x="4398224" y="3211337"/>
                  <a:ext cx="487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a14:m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781425C-55E5-4D25-B8C9-38DE5C09D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24" y="3211337"/>
                  <a:ext cx="4876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345" r="-11392" b="-310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A972914-AD75-438D-9FD3-4609178AA07D}"/>
                    </a:ext>
                  </a:extLst>
                </p:cNvPr>
                <p:cNvSpPr txBox="1"/>
                <p:nvPr/>
              </p:nvSpPr>
              <p:spPr>
                <a:xfrm>
                  <a:off x="4870534" y="3814618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A972914-AD75-438D-9FD3-4609178AA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534" y="3814618"/>
                  <a:ext cx="5709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9FDF8E-002D-46F3-B9C0-2AD3C1F06F95}"/>
                    </a:ext>
                  </a:extLst>
                </p:cNvPr>
                <p:cNvSpPr txBox="1"/>
                <p:nvPr/>
              </p:nvSpPr>
              <p:spPr>
                <a:xfrm>
                  <a:off x="6745898" y="3799762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9FDF8E-002D-46F3-B9C0-2AD3C1F06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898" y="3799762"/>
                  <a:ext cx="5709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053738-AAAC-481A-81FD-129BCCDC224F}"/>
                    </a:ext>
                  </a:extLst>
                </p:cNvPr>
                <p:cNvSpPr txBox="1"/>
                <p:nvPr/>
              </p:nvSpPr>
              <p:spPr>
                <a:xfrm>
                  <a:off x="6259418" y="3222471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053738-AAAC-481A-81FD-129BCCDC2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418" y="3222471"/>
                  <a:ext cx="5709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92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AE7A-F8EC-4D96-B595-C44D9497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155C2-7E07-4238-9B4D-1BCF54E4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783C1E-8986-4BFB-8303-8C620F7B33BC}"/>
              </a:ext>
            </a:extLst>
          </p:cNvPr>
          <p:cNvGrpSpPr/>
          <p:nvPr/>
        </p:nvGrpSpPr>
        <p:grpSpPr>
          <a:xfrm>
            <a:off x="2469139" y="1771577"/>
            <a:ext cx="5643563" cy="828675"/>
            <a:chOff x="2432194" y="2146011"/>
            <a:chExt cx="5643563" cy="828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699F64-E047-4E7B-B3D6-1E14B56F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194" y="2146011"/>
              <a:ext cx="5643563" cy="828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9A1899-1BFD-4D17-9355-206009EDBB59}"/>
                    </a:ext>
                  </a:extLst>
                </p:cNvPr>
                <p:cNvSpPr txBox="1"/>
                <p:nvPr/>
              </p:nvSpPr>
              <p:spPr>
                <a:xfrm>
                  <a:off x="2512291" y="2332585"/>
                  <a:ext cx="5278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9A1899-1BFD-4D17-9355-206009EDB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291" y="2332585"/>
                  <a:ext cx="52783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7CDC9F-41AB-4A5E-A5CE-8C6E3F49B8E7}"/>
                    </a:ext>
                  </a:extLst>
                </p:cNvPr>
                <p:cNvSpPr txBox="1"/>
                <p:nvPr/>
              </p:nvSpPr>
              <p:spPr>
                <a:xfrm>
                  <a:off x="3726870" y="2309501"/>
                  <a:ext cx="5278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7CDC9F-41AB-4A5E-A5CE-8C6E3F49B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70" y="2309501"/>
                  <a:ext cx="52783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F40022-1049-4643-913C-E0454554229B}"/>
                    </a:ext>
                  </a:extLst>
                </p:cNvPr>
                <p:cNvSpPr txBox="1"/>
                <p:nvPr/>
              </p:nvSpPr>
              <p:spPr>
                <a:xfrm>
                  <a:off x="4932213" y="2314120"/>
                  <a:ext cx="5278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F40022-1049-4643-913C-E04545542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213" y="2314120"/>
                  <a:ext cx="52783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176844D-35D9-433C-8133-ADA957E662C8}"/>
                    </a:ext>
                  </a:extLst>
                </p:cNvPr>
                <p:cNvSpPr txBox="1"/>
                <p:nvPr/>
              </p:nvSpPr>
              <p:spPr>
                <a:xfrm>
                  <a:off x="6156034" y="2309505"/>
                  <a:ext cx="5278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176844D-35D9-433C-8133-ADA957E66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034" y="2309505"/>
                  <a:ext cx="527837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F5CD90-EF5B-48E6-8FAF-E1EAD0EC1D08}"/>
                    </a:ext>
                  </a:extLst>
                </p:cNvPr>
                <p:cNvSpPr txBox="1"/>
                <p:nvPr/>
              </p:nvSpPr>
              <p:spPr>
                <a:xfrm>
                  <a:off x="7407555" y="2323363"/>
                  <a:ext cx="5218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F5CD90-EF5B-48E6-8FAF-E1EAD0EC1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555" y="2323363"/>
                  <a:ext cx="52187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3653-A6F5-4B6D-B980-AE376F959543}"/>
                  </a:ext>
                </a:extLst>
              </p:cNvPr>
              <p:cNvSpPr txBox="1"/>
              <p:nvPr/>
            </p:nvSpPr>
            <p:spPr>
              <a:xfrm>
                <a:off x="786397" y="2900219"/>
                <a:ext cx="7010509" cy="307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br>
                  <a:rPr lang="en-US" altLang="ko-KR" dirty="0"/>
                </a:br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.5746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0.3180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0.1074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 |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=0.5746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3653-A6F5-4B6D-B980-AE376F95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7" y="2900219"/>
                <a:ext cx="7010509" cy="3078920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61F6B3-DB06-4513-BEF7-D95566E585DD}"/>
                  </a:ext>
                </a:extLst>
              </p:cNvPr>
              <p:cNvSpPr txBox="1"/>
              <p:nvPr/>
            </p:nvSpPr>
            <p:spPr>
              <a:xfrm>
                <a:off x="7705436" y="4655189"/>
                <a:ext cx="4262385" cy="1107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dirty="0"/>
                  <a:t>try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.5435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.5435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.5435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0.3261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0.3261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0.3261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0.1704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0.1704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0.1704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61F6B3-DB06-4513-BEF7-D95566E58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6" y="4655189"/>
                <a:ext cx="4262385" cy="1107483"/>
              </a:xfrm>
              <a:prstGeom prst="rect">
                <a:avLst/>
              </a:prstGeom>
              <a:blipFill>
                <a:blip r:embed="rId9"/>
                <a:stretch>
                  <a:fillRect l="-1144" t="-3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8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45C25-13CE-4E95-A3B1-58640E87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3959D-C171-4734-BE71-1490ADAA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5.1.2 The sum-product algorithm on factor graphs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6583D-5F62-4A95-8EA6-8FDB744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6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228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Chapter 5 Efficient Inference in Trees</vt:lpstr>
      <vt:lpstr>5.1 Marginal Inference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133</cp:revision>
  <dcterms:created xsi:type="dcterms:W3CDTF">2021-03-10T10:42:40Z</dcterms:created>
  <dcterms:modified xsi:type="dcterms:W3CDTF">2021-04-08T08:22:51Z</dcterms:modified>
</cp:coreProperties>
</file>