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18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1DA91-96C8-47F3-AFDA-F6E6412E034C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45B7A-8170-4303-9DC0-FDC5D1ECC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790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D3B43-B8E1-4E7E-8F7A-AC3B7D5C9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E0D3EA-3881-481F-869C-72E2307D4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052E11-D520-49D3-B829-9B8D1DDD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A8A0-40EB-437E-9751-CD132980187D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91442F-E86F-48C9-8AC5-1E8D6F7BD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7FC7EF-C812-4FAD-A979-C0A432BC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98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71DDE-D3CD-4411-96E4-67379258F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3687DA-EB3C-45B7-9DF7-54E7FB3A4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D149C-7249-41D1-92C4-62950126B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60FF-83E2-4B54-A5CA-BB03565905EF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96A72D-35EC-4469-A63B-F9C9D4D3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236E8-A666-4DEA-ACAE-8AE135FE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72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9B4AA1-5A29-45DD-AD1B-9DF9F96DF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B3035E-B4C2-490B-8F71-60BBDB53F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E9D90F-9412-4306-9766-8F79CB39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8820-0D47-4FE3-9ED5-9A790EEC8B2E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BB1251-E5DB-41AB-8259-BD2BF94D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EB2E14-65F9-48FA-94C0-94696332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70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2FFE7-AAE4-4250-AB59-46CC866F1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4136A6-C11E-49A2-8128-15952F8BE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79153-F8A0-41D2-8F42-00DA4ADCD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9F1-DDC6-4A6F-B6DD-14D13C53A5CA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3D11A8-BD1F-4728-9843-4AE002B04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4F24C8-4B14-41F0-B68E-039C09D4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36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EC935-74A2-453D-8E66-C95514B4D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929148-DFEE-442F-AC0B-ADFAAD55E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4A397-8B99-4C23-98DB-07412BE7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BB56-4383-47B0-9642-51A1C609753C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67C939-B75C-4655-8D02-3A12C794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B05CD-FD83-4AD6-A6B9-5BB0C640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17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4D651-E3A2-4BE5-A382-695809AC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6C86E7-98E8-43F8-83B9-B621D0AA7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D2A9E2-D133-4107-8185-3899C18F6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3DABD4-0159-41D6-B06F-673569E61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76A2-546D-4BB6-8E8C-9275F7923BD7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6C7B50-CCB8-4B58-BD0C-2281F033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A0B4EB-6A1A-4D79-8089-580BCEE4A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61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E50B0-0D35-482A-B050-F3AC5C4E5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5E48CD-8469-48B0-9347-09C4329C2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309002-0475-49AA-9BF5-A9FB880F4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A4C9BD-4EC2-4D11-8E04-93AF3F03F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2BD016-22FD-4445-ABCE-F3C47CDD9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EB3AA9-23F3-4F27-A28A-AF14B9EE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2D3-A225-4EA9-B49B-91D20D207A69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67C746-04AB-41EA-B36C-877BE66A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CF0946-AEAD-436E-8162-21284E87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54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D3D9B-2FD5-44DA-AE2F-953E38CF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115230-17E4-47EE-B705-35065F632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AB5-9E9E-4854-96A5-9BFA49805D6C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1370CC-D041-4727-8271-6D22EEFE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95084E-3465-4731-B7E1-B96791EAB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71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09E7B4-527C-4963-AABB-08DF66C38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C662-44F9-4B39-A862-67404CD1ACB8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F5D5A3-3695-4F8D-84C6-62C1DB75F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C524F2-0FF7-499A-9686-8E176BA4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07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A8075-C4B2-440C-A496-344049EC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ECE51-A91D-44E0-9DB1-0214E6CAE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1CCE48-F155-4C87-9DBB-28BCF794C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CDC4B6-490A-486E-8F2A-2150DEA1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37BB-0C5B-418A-A1E7-1A1A30D33858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669A7A-D730-431B-9626-C98C9260C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41C7F5-7AA3-46A8-BDC7-587A17FE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24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3D6F3-E9FA-4A5D-BD53-27BE4E68D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0F666B-FD39-4FF6-B630-E01E6D2BF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A7B1C3-4C8B-4279-92F8-A51F90625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8E36FE-6BC0-4DFC-A869-635CA883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D7154-C4B8-4C01-9FAB-2B4ADB1084CD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8180FD-8099-4F3B-A9AB-C645D4B76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BC194F-9515-4B4E-8715-D32C2E48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99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523DD0-87AA-4F78-B305-32BC1B896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7386A4-FC56-4454-B04F-2B44499EC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3BFAC9-76F8-464F-AA25-C8CF99EC7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075B1-FE73-4222-8F61-286957DD6B93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FE8318-44EC-4FD6-8F05-F7D05722D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3C8EF4-F734-4BD7-8266-6E8A6EF5B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40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836B9-2587-498F-979E-6D78BBA7E7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Chapter 2</a:t>
            </a:r>
            <a:br>
              <a:rPr lang="en-US" altLang="ko-KR" dirty="0"/>
            </a:br>
            <a:r>
              <a:rPr lang="en-US" altLang="ko-KR" dirty="0"/>
              <a:t>Basic Graph Concepts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520DDE-21E2-4F1B-8A5F-BC4D1FD8C3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05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2122E-D617-4AD5-99CA-679BFB6F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76DE9C-52D2-40A6-A897-59E69E74A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Definition 2.9</a:t>
            </a:r>
          </a:p>
          <a:p>
            <a:pPr lvl="1"/>
            <a:r>
              <a:rPr lang="en-US" altLang="ko-KR" dirty="0"/>
              <a:t>Singly Connected Graph</a:t>
            </a:r>
          </a:p>
          <a:p>
            <a:pPr lvl="2"/>
            <a:r>
              <a:rPr lang="en-US" altLang="ko-KR" dirty="0"/>
              <a:t>There is only one path from any node to any other node</a:t>
            </a:r>
          </a:p>
          <a:p>
            <a:pPr lvl="1"/>
            <a:r>
              <a:rPr lang="en-US" altLang="ko-KR" dirty="0"/>
              <a:t>Multiply connected(</a:t>
            </a:r>
            <a:r>
              <a:rPr lang="en-US" altLang="ko-KR" dirty="0" err="1"/>
              <a:t>roopy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Not singly connected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573047-4D60-4F31-80BE-604E84B8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67E163-FD42-4ED2-BEAF-FA047C174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293" y="3925895"/>
            <a:ext cx="2800350" cy="1724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39EBBF-CE83-4DCB-B1BE-E77C3110E4A5}"/>
              </a:ext>
            </a:extLst>
          </p:cNvPr>
          <p:cNvSpPr txBox="1"/>
          <p:nvPr/>
        </p:nvSpPr>
        <p:spPr>
          <a:xfrm>
            <a:off x="2338755" y="5731092"/>
            <a:ext cx="268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Singly connected graph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0DD71C-E057-431B-B727-666B297D6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575" y="3954469"/>
            <a:ext cx="2714625" cy="1666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B8D32F-61F1-4129-89A6-8A5474BA3841}"/>
              </a:ext>
            </a:extLst>
          </p:cNvPr>
          <p:cNvSpPr txBox="1"/>
          <p:nvPr/>
        </p:nvSpPr>
        <p:spPr>
          <a:xfrm>
            <a:off x="7416005" y="5731092"/>
            <a:ext cx="2955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Multiply connected graph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5427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475F0-CE2A-4F8E-9D0A-2AD0B53E1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E90D03-CAAE-435E-893E-B6B4EEB25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Definition 2.10</a:t>
            </a:r>
          </a:p>
          <a:p>
            <a:pPr lvl="1"/>
            <a:r>
              <a:rPr lang="en-US" altLang="ko-KR" dirty="0"/>
              <a:t>Spanning Tree</a:t>
            </a:r>
          </a:p>
          <a:p>
            <a:pPr lvl="2"/>
            <a:r>
              <a:rPr lang="en-US" altLang="ko-KR" dirty="0"/>
              <a:t>A singly connected subset</a:t>
            </a:r>
          </a:p>
          <a:p>
            <a:pPr lvl="2"/>
            <a:r>
              <a:rPr lang="en-US" altLang="ko-KR" dirty="0"/>
              <a:t>Covers all nodes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C0F396-C370-4507-A7D9-3A1225EB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9B2FC2-5A19-45B3-A7FE-57AD8914E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333" y="2057400"/>
            <a:ext cx="29432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16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91F13-4E2C-47B4-806F-59E0F8BB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Numerically Encoding Graphs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8E896F-281A-4D83-831A-8A1849BD8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2.2.1 Edge list</a:t>
            </a:r>
          </a:p>
          <a:p>
            <a:pPr lvl="1"/>
            <a:r>
              <a:rPr lang="en-US" altLang="ko-KR" dirty="0"/>
              <a:t>Edge list</a:t>
            </a:r>
          </a:p>
          <a:p>
            <a:pPr lvl="2"/>
            <a:r>
              <a:rPr lang="en-US" altLang="ko-KR" dirty="0"/>
              <a:t>All node-node pairs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84E21F-C295-4268-B33D-BF245298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17073D-97F4-42DC-A0EA-C99E98ED0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450" y="3128292"/>
            <a:ext cx="1714500" cy="1600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FC945F-4818-4AD5-94EC-411BA53F075B}"/>
                  </a:ext>
                </a:extLst>
              </p:cNvPr>
              <p:cNvSpPr txBox="1"/>
              <p:nvPr/>
            </p:nvSpPr>
            <p:spPr>
              <a:xfrm>
                <a:off x="2917581" y="4795960"/>
                <a:ext cx="7111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 = {(1, 2),(2, 1),(1, 3),(3, 1),(2, 3),(3, 2),(2, 4),(4, 2),(3, 4),(4, 3)}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FC945F-4818-4AD5-94EC-411BA53F0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581" y="4795960"/>
                <a:ext cx="7111177" cy="369332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03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C1FD0-6279-4B24-A9D1-6CD683CA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3DDEFD1-1556-4CE4-844D-46A1F45DFD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427529"/>
              </a:xfrm>
            </p:spPr>
            <p:txBody>
              <a:bodyPr/>
              <a:lstStyle/>
              <a:p>
                <a:r>
                  <a:rPr lang="en-US" altLang="ko-KR" dirty="0"/>
                  <a:t>2.2.2 Adjacency matrix</a:t>
                </a:r>
              </a:p>
              <a:p>
                <a:pPr lvl="1"/>
                <a:r>
                  <a:rPr lang="en-US" altLang="ko-KR" dirty="0"/>
                  <a:t>Adjacency matrix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altLang="ko-KR" dirty="0"/>
                  <a:t>if there is an edge from node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/>
                  <a:t> to node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3DDEFD1-1556-4CE4-844D-46A1F45DFD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427529"/>
              </a:xfrm>
              <a:blipFill>
                <a:blip r:embed="rId2"/>
                <a:stretch>
                  <a:fillRect l="-1043" t="-72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4780B0-CB2A-4F2B-A1C9-B49728E3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CEAF826-D404-4EFD-A4EF-B94C549E1484}"/>
              </a:ext>
            </a:extLst>
          </p:cNvPr>
          <p:cNvGrpSpPr/>
          <p:nvPr/>
        </p:nvGrpSpPr>
        <p:grpSpPr>
          <a:xfrm>
            <a:off x="6949218" y="3184159"/>
            <a:ext cx="2162175" cy="2931137"/>
            <a:chOff x="6949218" y="3184159"/>
            <a:chExt cx="2162175" cy="293113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13668CF-3D48-4618-ACA1-2D558842B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01631" y="3184159"/>
              <a:ext cx="1657350" cy="160972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CD78CEC-3D0D-4811-80B1-D81A97B79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49218" y="4905621"/>
              <a:ext cx="2162175" cy="1209675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1DDA109-2A99-4BF6-9AD5-BE0EF6D5AC9E}"/>
              </a:ext>
            </a:extLst>
          </p:cNvPr>
          <p:cNvGrpSpPr/>
          <p:nvPr/>
        </p:nvGrpSpPr>
        <p:grpSpPr>
          <a:xfrm>
            <a:off x="2739899" y="3253154"/>
            <a:ext cx="2219325" cy="2898046"/>
            <a:chOff x="2739899" y="3253154"/>
            <a:chExt cx="2219325" cy="289804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BC5B8BE-9448-4BED-821F-4FB99D1E4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92312" y="3253154"/>
              <a:ext cx="1714500" cy="16002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7326625-C245-4F37-A44C-3011ECAED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39899" y="4932000"/>
              <a:ext cx="2219325" cy="121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8625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6DA45-DCEE-4CB7-8DE0-8BF3B1D2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0D9DFD1-82AA-42D2-9E25-E8586886A7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altLang="ko-KR" dirty="0"/>
                  <a:t>2.2.3 Clique matrix</a:t>
                </a:r>
              </a:p>
              <a:p>
                <a:pPr lvl="1"/>
                <a:r>
                  <a:rPr lang="fr-FR" altLang="ko-KR" dirty="0"/>
                  <a:t>Clique matrix</a:t>
                </a:r>
              </a:p>
              <a:p>
                <a:pPr lvl="2"/>
                <a:r>
                  <a:rPr lang="fr-FR" altLang="ko-KR" dirty="0"/>
                  <a:t>A matrix of nodes – maximal cliques relation</a:t>
                </a:r>
              </a:p>
              <a:p>
                <a:pPr lvl="2"/>
                <a:r>
                  <a:rPr lang="fr-FR" altLang="ko-KR" dirty="0"/>
                  <a:t>A graph has </a:t>
                </a:r>
                <a14:m>
                  <m:oMath xmlns:m="http://schemas.openxmlformats.org/officeDocument/2006/math">
                    <m:r>
                      <a:rPr lang="fr-FR" altLang="ko-KR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altLang="ko-KR" dirty="0"/>
                  <a:t> nodes and </a:t>
                </a:r>
                <a14:m>
                  <m:oMath xmlns:m="http://schemas.openxmlformats.org/officeDocument/2006/math">
                    <m:r>
                      <a:rPr lang="fr-FR" altLang="ko-KR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fr-FR" altLang="ko-KR" dirty="0"/>
                  <a:t> maximal cliques </a:t>
                </a:r>
                <a:r>
                  <a:rPr lang="fr-FR" altLang="ko-KR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𝐾</m:t>
                    </m:r>
                  </m:oMath>
                </a14:m>
                <a:r>
                  <a:rPr lang="fr-FR" altLang="ko-KR" dirty="0"/>
                  <a:t> clique matrix</a:t>
                </a:r>
              </a:p>
              <a:p>
                <a:pPr lvl="2"/>
                <a:endParaRPr lang="fr-FR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0D9DFD1-82AA-42D2-9E25-E8586886A7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BC4C23-857E-45DA-87CA-183C10B2F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65AF48-D681-43C9-94D1-96439E537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689" y="4070838"/>
            <a:ext cx="1714500" cy="1600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04A70A9-651F-493B-8BA9-2E1F52B8A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563" y="4270863"/>
            <a:ext cx="1714500" cy="1200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F0C543-BCBF-4F8B-8D3E-942093694D4D}"/>
                  </a:ext>
                </a:extLst>
              </p:cNvPr>
              <p:cNvSpPr txBox="1"/>
              <p:nvPr/>
            </p:nvSpPr>
            <p:spPr>
              <a:xfrm>
                <a:off x="4097941" y="4409273"/>
                <a:ext cx="3147657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nodes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1,2,3,4</m:t>
                        </m:r>
                      </m:e>
                    </m:d>
                  </m:oMath>
                </a14:m>
                <a:br>
                  <a:rPr lang="en-US" altLang="ko-KR" sz="2000" b="0" dirty="0"/>
                </a:b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clique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US" altLang="ko-KR" sz="2000" b="0" dirty="0"/>
              </a:p>
              <a:p>
                <a:r>
                  <a:rPr lang="en-US" altLang="ko-KR" sz="20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={1,2,3}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={2,3,4}</m:t>
                    </m:r>
                  </m:oMath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F0C543-BCBF-4F8B-8D3E-942093694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941" y="4409273"/>
                <a:ext cx="3147657" cy="923330"/>
              </a:xfrm>
              <a:prstGeom prst="rect">
                <a:avLst/>
              </a:prstGeom>
              <a:blipFill>
                <a:blip r:embed="rId5"/>
                <a:stretch>
                  <a:fillRect r="-2901"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834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4514E-C55D-4118-B049-DBC52A22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Graphs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4715D7-D65D-470A-BA78-7230EC527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Definition 2.1</a:t>
            </a:r>
          </a:p>
          <a:p>
            <a:pPr lvl="1"/>
            <a:r>
              <a:rPr lang="en-US" altLang="ko-KR" dirty="0"/>
              <a:t>Graph</a:t>
            </a:r>
          </a:p>
          <a:p>
            <a:pPr lvl="2"/>
            <a:r>
              <a:rPr lang="en-US" altLang="ko-KR" dirty="0"/>
              <a:t>Nodes – vertices</a:t>
            </a:r>
          </a:p>
          <a:p>
            <a:pPr lvl="2"/>
            <a:r>
              <a:rPr lang="en-US" altLang="ko-KR" dirty="0"/>
              <a:t>Edges – links</a:t>
            </a:r>
          </a:p>
          <a:p>
            <a:pPr lvl="1"/>
            <a:r>
              <a:rPr lang="en-US" altLang="ko-KR" dirty="0"/>
              <a:t>Directed graph</a:t>
            </a:r>
          </a:p>
          <a:p>
            <a:pPr lvl="2"/>
            <a:r>
              <a:rPr lang="en-US" altLang="ko-KR" dirty="0"/>
              <a:t>All edges are directed</a:t>
            </a:r>
          </a:p>
          <a:p>
            <a:pPr lvl="1"/>
            <a:r>
              <a:rPr lang="en-US" altLang="ko-KR" dirty="0"/>
              <a:t>Undirected graph</a:t>
            </a:r>
          </a:p>
          <a:p>
            <a:pPr lvl="2"/>
            <a:r>
              <a:rPr lang="en-US" altLang="ko-KR" dirty="0"/>
              <a:t>All edges are undirected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FD10FC-9E31-4AB5-8917-91943B49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E7D8EA2-F0B3-4840-9FB1-C8A7EB17FE2E}"/>
              </a:ext>
            </a:extLst>
          </p:cNvPr>
          <p:cNvGrpSpPr/>
          <p:nvPr/>
        </p:nvGrpSpPr>
        <p:grpSpPr>
          <a:xfrm>
            <a:off x="6855657" y="1870075"/>
            <a:ext cx="1895475" cy="1837769"/>
            <a:chOff x="7917839" y="1870075"/>
            <a:chExt cx="1895475" cy="183776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9700FF8-1E9C-465A-B3FB-435FADE0E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17839" y="1870075"/>
              <a:ext cx="1895475" cy="13335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BBBCA2-CC46-4A19-8943-F57FC22354B0}"/>
                </a:ext>
              </a:extLst>
            </p:cNvPr>
            <p:cNvSpPr txBox="1"/>
            <p:nvPr/>
          </p:nvSpPr>
          <p:spPr>
            <a:xfrm>
              <a:off x="8002391" y="3338512"/>
              <a:ext cx="17263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directed graph</a:t>
              </a:r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C90FE-1583-46FF-8098-FA3BE0D1B8F0}"/>
              </a:ext>
            </a:extLst>
          </p:cNvPr>
          <p:cNvGrpSpPr/>
          <p:nvPr/>
        </p:nvGrpSpPr>
        <p:grpSpPr>
          <a:xfrm>
            <a:off x="6807159" y="4253418"/>
            <a:ext cx="1992469" cy="1817806"/>
            <a:chOff x="8066802" y="4244182"/>
            <a:chExt cx="1992469" cy="181780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A7B9178-FA2C-475F-89C0-7C8518E14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43875" y="4244182"/>
              <a:ext cx="1838325" cy="13335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FBE86CA-03D7-4B53-9867-7CCFA1AD76BC}"/>
                </a:ext>
              </a:extLst>
            </p:cNvPr>
            <p:cNvSpPr txBox="1"/>
            <p:nvPr/>
          </p:nvSpPr>
          <p:spPr>
            <a:xfrm>
              <a:off x="8066802" y="5692656"/>
              <a:ext cx="1992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undirected graph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132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E71D7-61E4-4FC1-9D9E-298B081ED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E162A36-90E9-4ADF-B27A-4EDD3F928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Definition 2.2</a:t>
                </a:r>
              </a:p>
              <a:p>
                <a:pPr lvl="1"/>
                <a:r>
                  <a:rPr lang="en-US" altLang="ko-KR" dirty="0"/>
                  <a:t>Path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Sequence of nodes that connects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dirty="0"/>
                  <a:t> to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Directed path</a:t>
                </a:r>
              </a:p>
              <a:p>
                <a:pPr lvl="2"/>
                <a:r>
                  <a:rPr lang="en-US" altLang="ko-KR" dirty="0"/>
                  <a:t>Path with directed edges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dirty="0"/>
                  <a:t> is a ancestor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dirty="0"/>
                  <a:t> is a descendant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 </a:t>
                </a:r>
              </a:p>
              <a:p>
                <a:pPr lvl="2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E162A36-90E9-4ADF-B27A-4EDD3F928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543699-2F06-4AEC-85D7-4164A881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4FF409-E3CA-4BFF-AAC1-F25B0D37E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233" y="4176928"/>
            <a:ext cx="180975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28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788DE-01ED-4F20-A647-BF4D0E1EB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CE87908-082A-4626-BAD4-3CDC0028C8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Definition 2.3</a:t>
                </a:r>
              </a:p>
              <a:p>
                <a:pPr lvl="1"/>
                <a:r>
                  <a:rPr lang="en-US" altLang="ko-KR" dirty="0"/>
                  <a:t>Cycle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US" altLang="ko-KR" dirty="0"/>
                  <a:t>a directed path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US" altLang="ko-KR" dirty="0"/>
                  <a:t>starts and returns to the same node</a:t>
                </a:r>
                <a:br>
                  <a:rPr lang="en-US" altLang="ko-KR" dirty="0"/>
                </a:br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→⋯→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Loop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US" altLang="ko-KR" dirty="0"/>
                  <a:t>a path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US" altLang="ko-KR" dirty="0"/>
                  <a:t>containing more than two nodes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US" altLang="ko-KR" dirty="0"/>
                  <a:t>starts and returns to the same node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US" altLang="ko-KR" dirty="0"/>
                  <a:t>irrespective of edge direction</a:t>
                </a:r>
              </a:p>
              <a:p>
                <a:pPr lvl="2">
                  <a:lnSpc>
                    <a:spcPct val="100000"/>
                  </a:lnSpc>
                </a:pPr>
                <a:endParaRPr lang="ko-KR" altLang="en-US" b="1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CE87908-082A-4626-BAD4-3CDC0028C8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54A975-C30F-4BD3-9FE7-9B1D6C299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4DA1544-4FCF-46B6-A089-074A1D995C94}"/>
              </a:ext>
            </a:extLst>
          </p:cNvPr>
          <p:cNvGrpSpPr/>
          <p:nvPr/>
        </p:nvGrpSpPr>
        <p:grpSpPr>
          <a:xfrm>
            <a:off x="7795121" y="4001294"/>
            <a:ext cx="2222083" cy="1973778"/>
            <a:chOff x="7795121" y="4001294"/>
            <a:chExt cx="2222083" cy="197377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31BD174-00DE-4A26-BEB5-1B23B07CC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29863" y="4001294"/>
              <a:ext cx="1752600" cy="160972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2C4D7B-8DEB-4416-A45E-BC15659DA703}"/>
                </a:ext>
              </a:extLst>
            </p:cNvPr>
            <p:cNvSpPr txBox="1"/>
            <p:nvPr/>
          </p:nvSpPr>
          <p:spPr>
            <a:xfrm>
              <a:off x="7795121" y="5605740"/>
              <a:ext cx="2222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1 − 2 − 4 − 3 − 1</a:t>
              </a:r>
              <a:endParaRPr lang="ko-KR" altLang="en-US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7F3FA38-BDA6-4B80-A32E-CE468BB184BB}"/>
              </a:ext>
            </a:extLst>
          </p:cNvPr>
          <p:cNvGrpSpPr/>
          <p:nvPr/>
        </p:nvGrpSpPr>
        <p:grpSpPr>
          <a:xfrm>
            <a:off x="7886988" y="1870075"/>
            <a:ext cx="1895475" cy="1680627"/>
            <a:chOff x="7917839" y="1870075"/>
            <a:chExt cx="1895475" cy="1680627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1522CD6-AF7F-4D68-ACBF-2C2195387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17839" y="1870075"/>
              <a:ext cx="1895475" cy="13335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C1F1058-7AFD-4559-BE8A-BBD997066E64}"/>
                    </a:ext>
                  </a:extLst>
                </p:cNvPr>
                <p:cNvSpPr txBox="1"/>
                <p:nvPr/>
              </p:nvSpPr>
              <p:spPr>
                <a:xfrm>
                  <a:off x="8265123" y="3181370"/>
                  <a:ext cx="13706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C1F1058-7AFD-4559-BE8A-BBD997066E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5123" y="3181370"/>
                  <a:ext cx="137063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75698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FD32C-97C1-4C3A-9EAA-DBE2EB399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F36D72-C5C3-433D-80C6-E216C55B5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Definition 2.4</a:t>
            </a:r>
          </a:p>
          <a:p>
            <a:pPr lvl="1"/>
            <a:r>
              <a:rPr lang="en-US" altLang="ko-KR" dirty="0"/>
              <a:t>Directed acyclic graph(DAG)</a:t>
            </a:r>
          </a:p>
          <a:p>
            <a:pPr lvl="2"/>
            <a:r>
              <a:rPr lang="en-US" altLang="ko-KR" dirty="0"/>
              <a:t>A directed graph</a:t>
            </a:r>
          </a:p>
          <a:p>
            <a:pPr lvl="2"/>
            <a:r>
              <a:rPr lang="en-US" altLang="ko-KR" dirty="0"/>
              <a:t>Without cycles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1E6C67-6644-41EF-94BE-AF39A64E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6D2FEF1-287F-4717-8854-03D8B9B178AE}"/>
              </a:ext>
            </a:extLst>
          </p:cNvPr>
          <p:cNvGrpSpPr/>
          <p:nvPr/>
        </p:nvGrpSpPr>
        <p:grpSpPr>
          <a:xfrm>
            <a:off x="2473124" y="3728733"/>
            <a:ext cx="1752600" cy="1989377"/>
            <a:chOff x="8029863" y="4001294"/>
            <a:chExt cx="1752600" cy="198937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8949D12-4236-41CF-B1CB-CE2DDFB26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29863" y="4001294"/>
              <a:ext cx="1752600" cy="160972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54EFAF-8579-4D1E-90A4-F5E91DD3E733}"/>
                </a:ext>
              </a:extLst>
            </p:cNvPr>
            <p:cNvSpPr txBox="1"/>
            <p:nvPr/>
          </p:nvSpPr>
          <p:spPr>
            <a:xfrm>
              <a:off x="8577835" y="5621339"/>
              <a:ext cx="656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DAG</a:t>
              </a:r>
              <a:endParaRPr lang="ko-KR" alt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4D2B4D8-8DB0-4E08-B02E-E1BD845E7A41}"/>
              </a:ext>
            </a:extLst>
          </p:cNvPr>
          <p:cNvGrpSpPr/>
          <p:nvPr/>
        </p:nvGrpSpPr>
        <p:grpSpPr>
          <a:xfrm>
            <a:off x="4836058" y="3852817"/>
            <a:ext cx="1895475" cy="1723444"/>
            <a:chOff x="7917839" y="1870075"/>
            <a:chExt cx="1895475" cy="172344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3308A7F-DDBE-4481-9518-FBC8A0542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17839" y="1870075"/>
              <a:ext cx="1895475" cy="13335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ACC6C28-8168-4230-B5E0-8ACCA712C1EA}"/>
                </a:ext>
              </a:extLst>
            </p:cNvPr>
            <p:cNvSpPr txBox="1"/>
            <p:nvPr/>
          </p:nvSpPr>
          <p:spPr>
            <a:xfrm>
              <a:off x="8299203" y="3224187"/>
              <a:ext cx="1132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Not DAG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898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BA2A7-4B87-4FE7-8511-06D18F74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AF8C04-819D-4F39-A0E4-36FE85BE5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5254" cy="4351338"/>
          </a:xfrm>
        </p:spPr>
        <p:txBody>
          <a:bodyPr/>
          <a:lstStyle/>
          <a:p>
            <a:r>
              <a:rPr lang="en-US" altLang="ko-KR" dirty="0"/>
              <a:t>Definition 2.5</a:t>
            </a:r>
          </a:p>
          <a:p>
            <a:pPr lvl="1"/>
            <a:r>
              <a:rPr lang="en-US" altLang="ko-KR" dirty="0"/>
              <a:t>Parents of a node</a:t>
            </a:r>
          </a:p>
          <a:p>
            <a:pPr lvl="1"/>
            <a:r>
              <a:rPr lang="en-US" altLang="ko-KR" dirty="0"/>
              <a:t>Children of a node</a:t>
            </a:r>
          </a:p>
          <a:p>
            <a:pPr lvl="1"/>
            <a:r>
              <a:rPr lang="en-US" altLang="ko-KR" dirty="0"/>
              <a:t>Family of a node</a:t>
            </a:r>
          </a:p>
          <a:p>
            <a:pPr lvl="2"/>
            <a:r>
              <a:rPr lang="en-US" altLang="ko-KR" dirty="0"/>
              <a:t>Itself and its parents</a:t>
            </a:r>
          </a:p>
          <a:p>
            <a:pPr lvl="1"/>
            <a:r>
              <a:rPr lang="en-US" altLang="ko-KR" dirty="0"/>
              <a:t>Markov blanket of a node</a:t>
            </a:r>
          </a:p>
          <a:p>
            <a:pPr lvl="2"/>
            <a:r>
              <a:rPr lang="en-US" altLang="ko-KR" dirty="0"/>
              <a:t>Its parents, children and the parents of its children</a:t>
            </a:r>
          </a:p>
          <a:p>
            <a:pPr lvl="2"/>
            <a:r>
              <a:rPr lang="en-US" altLang="ko-KR" dirty="0"/>
              <a:t>Excluding itself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BB8066-DDAC-4A02-A60E-E967658EF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0AF266-BE4A-4BD2-B05F-E392423BC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981" y="2386011"/>
            <a:ext cx="2466975" cy="1857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97AD02-846C-49EA-8F0D-5E0B4348B155}"/>
                  </a:ext>
                </a:extLst>
              </p:cNvPr>
              <p:cNvSpPr txBox="1"/>
              <p:nvPr/>
            </p:nvSpPr>
            <p:spPr>
              <a:xfrm>
                <a:off x="6629400" y="4352192"/>
                <a:ext cx="4856842" cy="1057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pa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ch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dirty="0"/>
                  <a:t>Markov blanket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97AD02-846C-49EA-8F0D-5E0B4348B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4352192"/>
                <a:ext cx="4856842" cy="1057790"/>
              </a:xfrm>
              <a:prstGeom prst="rect">
                <a:avLst/>
              </a:prstGeom>
              <a:blipFill>
                <a:blip r:embed="rId3"/>
                <a:stretch>
                  <a:fillRect l="-1131" b="-86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917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2B095-B602-41EB-B33F-83F2A4B89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F8B7E74-CA76-46F5-A225-F642756787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Definition 2.6</a:t>
                </a:r>
              </a:p>
              <a:p>
                <a:pPr lvl="1"/>
                <a:r>
                  <a:rPr lang="en-US" altLang="ko-KR" dirty="0"/>
                  <a:t>Neighbor</a:t>
                </a:r>
              </a:p>
              <a:p>
                <a:pPr lvl="2"/>
                <a:r>
                  <a:rPr lang="en-US" altLang="ko-KR" dirty="0"/>
                  <a:t>For an undirected graph</a:t>
                </a:r>
              </a:p>
              <a:p>
                <a:pPr lvl="2"/>
                <a:r>
                  <a:rPr lang="en-US" altLang="ko-KR" dirty="0"/>
                  <a:t>The </a:t>
                </a:r>
                <a:r>
                  <a:rPr lang="en-US" altLang="ko-KR" dirty="0" err="1"/>
                  <a:t>neighbours</a:t>
                </a:r>
                <a:r>
                  <a:rPr lang="en-US" altLang="ko-KR" dirty="0"/>
                  <a:t>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ne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3"/>
                <a:r>
                  <a:rPr lang="en-US" altLang="ko-KR" dirty="0"/>
                  <a:t>those nodes directly connected to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dirty="0"/>
              </a:p>
              <a:p>
                <a:pPr lvl="3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F8B7E74-CA76-46F5-A225-F642756787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279D63-482B-49F4-B465-DA338DBD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3DAFFC-D8D8-4B8A-B459-3B66E2A5C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109" y="2618048"/>
            <a:ext cx="1838325" cy="1333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26967A-0026-4CD1-9F65-4A65A50CB816}"/>
                  </a:ext>
                </a:extLst>
              </p:cNvPr>
              <p:cNvSpPr txBox="1"/>
              <p:nvPr/>
            </p:nvSpPr>
            <p:spPr>
              <a:xfrm>
                <a:off x="7784820" y="4095363"/>
                <a:ext cx="12329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ne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26967A-0026-4CD1-9F65-4A65A50CB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820" y="4095363"/>
                <a:ext cx="123290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58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23C3E-25F9-4862-8716-628EC19F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3857E6-D1CE-47C4-A446-7161E7185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6946" cy="4351338"/>
          </a:xfrm>
        </p:spPr>
        <p:txBody>
          <a:bodyPr/>
          <a:lstStyle/>
          <a:p>
            <a:r>
              <a:rPr lang="en-US" altLang="ko-KR" dirty="0"/>
              <a:t>Definition 2.7</a:t>
            </a:r>
          </a:p>
          <a:p>
            <a:pPr lvl="1"/>
            <a:r>
              <a:rPr lang="en-US" altLang="ko-KR" dirty="0"/>
              <a:t>Clique</a:t>
            </a:r>
          </a:p>
          <a:p>
            <a:pPr lvl="2"/>
            <a:r>
              <a:rPr lang="en-US" altLang="ko-KR" dirty="0"/>
              <a:t>Fully connected subset of nodes</a:t>
            </a:r>
            <a:br>
              <a:rPr lang="en-US" altLang="ko-KR" dirty="0"/>
            </a:br>
            <a:r>
              <a:rPr lang="en-US" altLang="ko-KR" dirty="0"/>
              <a:t>i.e.</a:t>
            </a:r>
            <a:br>
              <a:rPr lang="en-US" altLang="ko-KR" dirty="0"/>
            </a:br>
            <a:r>
              <a:rPr lang="en-US" altLang="ko-KR" dirty="0"/>
              <a:t>All the members are </a:t>
            </a:r>
            <a:r>
              <a:rPr lang="en-US" altLang="ko-KR" dirty="0" err="1"/>
              <a:t>neighbours</a:t>
            </a:r>
            <a:r>
              <a:rPr lang="en-US" altLang="ko-KR" dirty="0"/>
              <a:t> of other member</a:t>
            </a:r>
          </a:p>
          <a:p>
            <a:pPr lvl="1"/>
            <a:r>
              <a:rPr lang="en-US" altLang="ko-KR" dirty="0"/>
              <a:t>Maximal clique</a:t>
            </a:r>
          </a:p>
          <a:p>
            <a:pPr lvl="2"/>
            <a:r>
              <a:rPr lang="en-US" altLang="ko-KR" dirty="0"/>
              <a:t>There is no larger clique that contains the clique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C2B7C-B928-4E29-8C3C-F28D3137A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7A7EBB-70C4-4613-8EF1-49CE39122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789" y="1825625"/>
            <a:ext cx="1885950" cy="1409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AC337D-8928-4691-9B29-8C711ACEAA44}"/>
                  </a:ext>
                </a:extLst>
              </p:cNvPr>
              <p:cNvSpPr txBox="1"/>
              <p:nvPr/>
            </p:nvSpPr>
            <p:spPr>
              <a:xfrm>
                <a:off x="6951790" y="3535501"/>
                <a:ext cx="2943947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Maximal cliques</a:t>
                </a:r>
                <a:br>
                  <a:rPr lang="en-US" altLang="ko-KR" dirty="0"/>
                </a:br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ko-KR" dirty="0"/>
                  <a:t>, {B,C,E}</a:t>
                </a:r>
              </a:p>
              <a:p>
                <a:r>
                  <a:rPr lang="en-US" altLang="ko-KR" dirty="0"/>
                  <a:t>Cliques</a:t>
                </a:r>
              </a:p>
              <a:p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Not a clique 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AC337D-8928-4691-9B29-8C711ACEA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790" y="3535501"/>
                <a:ext cx="2943947" cy="1754326"/>
              </a:xfrm>
              <a:prstGeom prst="rect">
                <a:avLst/>
              </a:prstGeom>
              <a:blipFill>
                <a:blip r:embed="rId3"/>
                <a:stretch>
                  <a:fillRect l="-1656" t="-2083" r="-1242"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29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66771-AFA2-4FAA-AA00-343E61E25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EE249-0872-4DF1-B5B9-F1926C372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Definition 2.8</a:t>
            </a:r>
          </a:p>
          <a:p>
            <a:pPr lvl="1"/>
            <a:r>
              <a:rPr lang="en-US" altLang="ko-KR" dirty="0"/>
              <a:t>Connected graph</a:t>
            </a:r>
          </a:p>
          <a:p>
            <a:pPr lvl="2"/>
            <a:r>
              <a:rPr lang="en-US" altLang="ko-KR" dirty="0"/>
              <a:t>An undirected graph</a:t>
            </a:r>
          </a:p>
          <a:p>
            <a:pPr lvl="2"/>
            <a:r>
              <a:rPr lang="en-US" altLang="ko-KR" dirty="0"/>
              <a:t>There is a path between every pair of nodes</a:t>
            </a:r>
            <a:br>
              <a:rPr lang="en-US" altLang="ko-KR" dirty="0"/>
            </a:br>
            <a:r>
              <a:rPr lang="en-US" altLang="ko-KR" dirty="0"/>
              <a:t>i.e. there are no isolated islands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B5C13E-EAAD-441D-A692-2424B7981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500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501</Words>
  <Application>Microsoft Office PowerPoint</Application>
  <PresentationFormat>와이드스크린</PresentationFormat>
  <Paragraphs>105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Cambria Math</vt:lpstr>
      <vt:lpstr>Wingdings</vt:lpstr>
      <vt:lpstr>Office 테마</vt:lpstr>
      <vt:lpstr>Chapter 2 Basic Graph Concepts</vt:lpstr>
      <vt:lpstr>2.1 Graphs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2.2 Numerically Encoding Graphs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Probabilistic Reasoning</dc:title>
  <dc:creator>kpark</dc:creator>
  <cp:lastModifiedBy>kpark</cp:lastModifiedBy>
  <cp:revision>33</cp:revision>
  <dcterms:created xsi:type="dcterms:W3CDTF">2021-03-10T10:42:40Z</dcterms:created>
  <dcterms:modified xsi:type="dcterms:W3CDTF">2021-03-18T00:23:26Z</dcterms:modified>
</cp:coreProperties>
</file>