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57" r:id="rId5"/>
    <p:sldId id="267" r:id="rId6"/>
    <p:sldId id="259" r:id="rId7"/>
    <p:sldId id="260" r:id="rId8"/>
    <p:sldId id="261" r:id="rId9"/>
    <p:sldId id="268" r:id="rId10"/>
    <p:sldId id="266" r:id="rId11"/>
    <p:sldId id="263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BABFC-9D62-4713-B856-06A086A6DF96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409-F254-4797-9CC1-C142DEDAC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8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C4D8-648D-4943-9DD2-D17B075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57DE-0E79-4DD7-8033-58202652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42A3-605A-404A-8D21-0B3026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61D6-4B3F-4D5C-BD96-DBDABE68CE22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8CDC-54D6-492F-97CB-BD0BEDE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8593-B6FF-4A42-BAEA-720DBD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40F9-8B24-4578-80D8-EEDA022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085A4-0B0F-4BE0-87CF-AE214257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B91-5381-41E8-9830-4B11D2B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B40D-7912-4AD1-917B-F4EEB92E812D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AED-F609-4DD9-93C0-2FA0254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DEEB-B61B-4577-A198-85EAECA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4643C-A1CF-45DE-85F1-E52AEA03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01EC-973B-46EE-AA1E-B758180E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8760C-4D08-4F6E-B882-0B9CBC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8EF-E098-4A95-B844-F773976DBA9B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8B0D-68E4-415E-95D5-6CC79E2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A38C-D01F-48C4-9992-B2314EB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D98B-18C8-4621-9763-9642CEE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53EB-3EEA-4947-8F48-5C531A4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E745-0EBE-4918-801B-9D19E6B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118-14A1-4338-9B72-89B28FAFB382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7F0F2-7F8F-4434-8174-7B0FE0E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0AA6-3627-4447-A96F-987A3C7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9A40-C3DC-4BAF-97D2-C59C496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2FB5-AA05-4610-A9A0-A73EB38E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8296-2609-4E74-A855-89870F2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6E20-3DB3-4F47-A952-06DF3AA9987B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D1906-DCCE-4153-8A80-8749959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B65B-B68A-4D23-B173-302610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7688-F226-46E6-82B2-4A4B978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CF5A1-4D4D-47E2-8C1F-D7A8A184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9913-A265-40A6-A2E5-F4110883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CA5E-3A33-4A4A-AB0E-83CCE50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253-8255-4304-AEFD-CA40CCF354FD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98CF-4C7A-4DDF-B28E-378DE19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08F7-2AF6-4B56-A953-4AD97D7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AE68-6B87-458D-8AAF-E2A9AEE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8F18-43E4-4820-8470-7858E29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1D006-9C07-44B3-B79B-CAC296E1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9812-EE69-477B-8ED7-0546DEA8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F8816-22FB-49B3-B317-DCDC4D04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77FF-8741-4186-BDEF-6D8691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A9D-ACD7-4967-88AD-BCEF7191A02C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CE790-EE57-4A1C-B98D-A597C25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1CCAFC-BE67-436C-B826-379D555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E157-A21E-47E5-9567-522641B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AABC6-E470-4919-A953-709AA60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CF28-343B-4F58-B4B5-FD6C5D6D94EF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B7954-8958-43EE-9F62-F742D6C4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0484F-9F74-4386-A054-53A4CB5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CB819-158C-4884-A02A-7B14E5C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2CFD-01C0-41C3-9F83-EDDB3573C9B4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830B5-CF89-4711-8F01-20A0E20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6A52-5165-45F7-A4FB-7CB51AE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D947-4600-4C6A-B2F7-B4310E4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4FCB-EBB3-4568-AB6C-90EB03E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A1CB1-4525-43E1-BB14-F61428BC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7F3A6-864A-41E1-928D-67C287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BA5-70EF-4E81-B3C5-2B02A4A03783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C47D1-8277-4FCF-BC06-E4E9A60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00B06-A192-4842-BDF6-189E9D9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500E-2269-47A6-A249-6C7B3CD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53291-5E43-4787-AE98-173FA6FC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0CE88-E257-446E-91C9-61B932B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7714F-0128-4526-BD6C-739BEA1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6AE1-D0F3-4C3C-B131-37B473FE576D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AFC-C73E-49EF-973A-A739459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4CA-33A3-46AA-B5AD-C3BEB74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C310-CD1E-4294-8B90-354C04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235A-6FD7-4FB5-A418-5A3C934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266-D291-4C63-A13F-1F6E1F20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3624-9E98-4922-A5EB-A6C08FD3C29D}" type="datetime1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39992-2229-471B-9467-CC7BA490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C416-1C6A-4B71-A225-3CE0EFD0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7953-2F1B-447A-AA1A-15D062B5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06EA-14DE-44F6-BB8B-F5920985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783ED85-1178-44C5-9E99-8D49D78B3DDE}"/>
              </a:ext>
            </a:extLst>
          </p:cNvPr>
          <p:cNvGraphicFramePr>
            <a:graphicFrameLocks noGrp="1"/>
          </p:cNvGraphicFramePr>
          <p:nvPr/>
        </p:nvGraphicFramePr>
        <p:xfrm>
          <a:off x="7969738" y="2315989"/>
          <a:ext cx="1608016" cy="148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04">
                  <a:extLst>
                    <a:ext uri="{9D8B030D-6E8A-4147-A177-3AD203B41FA5}">
                      <a16:colId xmlns:a16="http://schemas.microsoft.com/office/drawing/2014/main" val="1709486313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1018504848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4202334205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613660099"/>
                    </a:ext>
                  </a:extLst>
                </a:gridCol>
              </a:tblGrid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70134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71041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2589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8243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2CEC5F0-7657-40E9-9289-9B6016BE5AB6}"/>
              </a:ext>
            </a:extLst>
          </p:cNvPr>
          <p:cNvGraphicFramePr>
            <a:graphicFrameLocks noGrp="1"/>
          </p:cNvGraphicFramePr>
          <p:nvPr/>
        </p:nvGraphicFramePr>
        <p:xfrm>
          <a:off x="5524009" y="3309471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32E58FB-3DA9-4D6A-B2B1-E8BFEBE14CD9}"/>
              </a:ext>
            </a:extLst>
          </p:cNvPr>
          <p:cNvGraphicFramePr>
            <a:graphicFrameLocks noGrp="1"/>
          </p:cNvGraphicFramePr>
          <p:nvPr/>
        </p:nvGraphicFramePr>
        <p:xfrm>
          <a:off x="5371609" y="3157071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621090C-59AD-48A8-BC5C-6C255EA07D32}"/>
              </a:ext>
            </a:extLst>
          </p:cNvPr>
          <p:cNvGraphicFramePr>
            <a:graphicFrameLocks noGrp="1"/>
          </p:cNvGraphicFramePr>
          <p:nvPr/>
        </p:nvGraphicFramePr>
        <p:xfrm>
          <a:off x="1516181" y="1774883"/>
          <a:ext cx="2628900" cy="23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27083936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097764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160529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421627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4450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46385112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80341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5200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01437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7045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8721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468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22E915F-B751-46E2-BF71-5B1F8A7646A7}"/>
              </a:ext>
            </a:extLst>
          </p:cNvPr>
          <p:cNvGraphicFramePr>
            <a:graphicFrameLocks noGrp="1"/>
          </p:cNvGraphicFramePr>
          <p:nvPr/>
        </p:nvGraphicFramePr>
        <p:xfrm>
          <a:off x="1363781" y="1622483"/>
          <a:ext cx="2628900" cy="23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27083936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097764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160529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421627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4450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46385112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80341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5200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01437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7045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8721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4685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D60CF2-1641-480E-8A3A-2B21A8359CF9}"/>
              </a:ext>
            </a:extLst>
          </p:cNvPr>
          <p:cNvGraphicFramePr>
            <a:graphicFrameLocks noGrp="1"/>
          </p:cNvGraphicFramePr>
          <p:nvPr/>
        </p:nvGraphicFramePr>
        <p:xfrm>
          <a:off x="1211381" y="1470083"/>
          <a:ext cx="2628900" cy="23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27083936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097764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160529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421627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4450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46385112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80341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5200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01437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7045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8721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4685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69E34B-AAF6-4C66-BBED-EDF17782C5F7}"/>
              </a:ext>
            </a:extLst>
          </p:cNvPr>
          <p:cNvGraphicFramePr>
            <a:graphicFrameLocks noGrp="1"/>
          </p:cNvGraphicFramePr>
          <p:nvPr/>
        </p:nvGraphicFramePr>
        <p:xfrm>
          <a:off x="5219209" y="3004671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E917BC-D726-4ADF-8DB1-3ABEA2D9B442}"/>
              </a:ext>
            </a:extLst>
          </p:cNvPr>
          <p:cNvGraphicFramePr>
            <a:graphicFrameLocks noGrp="1"/>
          </p:cNvGraphicFramePr>
          <p:nvPr/>
        </p:nvGraphicFramePr>
        <p:xfrm>
          <a:off x="7817338" y="2163589"/>
          <a:ext cx="1608016" cy="148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04">
                  <a:extLst>
                    <a:ext uri="{9D8B030D-6E8A-4147-A177-3AD203B41FA5}">
                      <a16:colId xmlns:a16="http://schemas.microsoft.com/office/drawing/2014/main" val="1709486313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1018504848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4202334205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613660099"/>
                    </a:ext>
                  </a:extLst>
                </a:gridCol>
              </a:tblGrid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70134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71041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2589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8243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CD4C13C-2662-4592-B3FB-E8C9774419B1}"/>
              </a:ext>
            </a:extLst>
          </p:cNvPr>
          <p:cNvGraphicFramePr>
            <a:graphicFrameLocks noGrp="1"/>
          </p:cNvGraphicFramePr>
          <p:nvPr/>
        </p:nvGraphicFramePr>
        <p:xfrm>
          <a:off x="5456601" y="1468589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62F020-3150-4EB0-8F05-D119E45DA5F6}"/>
              </a:ext>
            </a:extLst>
          </p:cNvPr>
          <p:cNvGraphicFramePr>
            <a:graphicFrameLocks noGrp="1"/>
          </p:cNvGraphicFramePr>
          <p:nvPr/>
        </p:nvGraphicFramePr>
        <p:xfrm>
          <a:off x="5304201" y="1316189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8B3575C-C073-4B01-846D-3E4791499C04}"/>
              </a:ext>
            </a:extLst>
          </p:cNvPr>
          <p:cNvGraphicFramePr>
            <a:graphicFrameLocks noGrp="1"/>
          </p:cNvGraphicFramePr>
          <p:nvPr/>
        </p:nvGraphicFramePr>
        <p:xfrm>
          <a:off x="5151801" y="1163789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8605AC-241D-49DE-AA67-B90396C3592F}"/>
              </a:ext>
            </a:extLst>
          </p:cNvPr>
          <p:cNvSpPr txBox="1"/>
          <p:nvPr/>
        </p:nvSpPr>
        <p:spPr>
          <a:xfrm>
            <a:off x="5292254" y="4880085"/>
            <a:ext cx="1518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</a:p>
          <a:p>
            <a:pPr algn="ctr"/>
            <a:r>
              <a:rPr lang="en-US" altLang="ko-KR" sz="2000" dirty="0"/>
              <a:t>channels=3</a:t>
            </a:r>
          </a:p>
          <a:p>
            <a:pPr algn="ctr"/>
            <a:r>
              <a:rPr lang="en-US" altLang="ko-KR" sz="2000" dirty="0"/>
              <a:t>#=2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4D563-66EB-439F-9B9D-C1941D145147}"/>
              </a:ext>
            </a:extLst>
          </p:cNvPr>
          <p:cNvSpPr txBox="1"/>
          <p:nvPr/>
        </p:nvSpPr>
        <p:spPr>
          <a:xfrm>
            <a:off x="8264900" y="4675592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CCC59-692C-44BB-863C-D22553034A32}"/>
              </a:ext>
            </a:extLst>
          </p:cNvPr>
          <p:cNvSpPr txBox="1"/>
          <p:nvPr/>
        </p:nvSpPr>
        <p:spPr>
          <a:xfrm>
            <a:off x="1919049" y="4601712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</a:p>
          <a:p>
            <a:pPr algn="ctr"/>
            <a:r>
              <a:rPr lang="en-US" altLang="ko-KR" sz="2000" dirty="0"/>
              <a:t>channels=3</a:t>
            </a:r>
            <a:endParaRPr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7F541D-73D1-42DD-8D42-90F7239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9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FEBE8-F70F-42D5-88D0-D5D98DB4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285547-F713-44CA-A19F-5B31EF12D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Stride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Padding ‘SAME’, ‘VALID’</a:t>
                </a:r>
              </a:p>
              <a:p>
                <a:r>
                  <a:rPr lang="en-US" altLang="ko-KR" dirty="0" err="1"/>
                  <a:t>Tensorflow</a:t>
                </a:r>
                <a:r>
                  <a:rPr lang="en-US" altLang="ko-KR" dirty="0"/>
                  <a:t> code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285547-F713-44CA-A19F-5B31EF12D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3C635F-30AE-45A3-B8BC-4CB0CE407D59}"/>
              </a:ext>
            </a:extLst>
          </p:cNvPr>
          <p:cNvSpPr txBox="1"/>
          <p:nvPr/>
        </p:nvSpPr>
        <p:spPr>
          <a:xfrm>
            <a:off x="1494692" y="3367454"/>
            <a:ext cx="6673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tf.nn.conv2d(input, filters, strides, padding)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17301B-E111-4637-9037-D4D224E9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0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C5A45-F65C-469A-B299-DEFE09C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A Simple TF Convolution Example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7C023-B048-4F57-A2F9-87F4EA790B02}"/>
              </a:ext>
            </a:extLst>
          </p:cNvPr>
          <p:cNvSpPr txBox="1"/>
          <p:nvPr/>
        </p:nvSpPr>
        <p:spPr>
          <a:xfrm>
            <a:off x="713757" y="1690688"/>
            <a:ext cx="107644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ii = [[[[0], [0], [2], [2]],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[[0], [0], [2], [2]],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[[0], [0], [2], [2]],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[[0], [0], [2], [2]]]]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 =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tf.constant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(ii, tf.float32)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I.shape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 # (1, 4, 4, 1) – batch size, width, height, input channels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ww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[[[[-1]], [[-1]], [[1]]],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[[[-1]], [[-1]], [[1]]],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[[[-1]], [[-1]], [[1]]]]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 =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tf.constant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ww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tf.float32)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W.shape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 # (3, 3, 1, 1) – width, height, input channels, # of filters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 = tf.nn.conv2d(I, W, strides=[1, 1, 1, 1], padding='VALID')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sess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tf.Session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r>
              <a:rPr lang="fr-FR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print(res.shape)</a:t>
            </a:r>
          </a:p>
          <a:p>
            <a:r>
              <a:rPr lang="fr-FR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print(res) # (1, 2, 2, 1) – batch size, width, height, output channels</a:t>
            </a:r>
            <a:endParaRPr lang="en-US" altLang="ko-KR" sz="20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5F0E6D-951D-4250-AFCA-2CCAC802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4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A61E2FD-A5B5-4D24-8792-8C0DDCF62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814349"/>
                  </p:ext>
                </p:extLst>
              </p:nvPr>
            </p:nvGraphicFramePr>
            <p:xfrm>
              <a:off x="1891322" y="2598420"/>
              <a:ext cx="1687148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787">
                      <a:extLst>
                        <a:ext uri="{9D8B030D-6E8A-4147-A177-3AD203B41FA5}">
                          <a16:colId xmlns:a16="http://schemas.microsoft.com/office/drawing/2014/main" val="2251925135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1180884669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4041893684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22894216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123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7452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9091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0351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A61E2FD-A5B5-4D24-8792-8C0DDCF62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814349"/>
                  </p:ext>
                </p:extLst>
              </p:nvPr>
            </p:nvGraphicFramePr>
            <p:xfrm>
              <a:off x="1891322" y="2598420"/>
              <a:ext cx="1687148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787">
                      <a:extLst>
                        <a:ext uri="{9D8B030D-6E8A-4147-A177-3AD203B41FA5}">
                          <a16:colId xmlns:a16="http://schemas.microsoft.com/office/drawing/2014/main" val="2251925135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1180884669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4041893684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228942165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1538" r="-3000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899" t="-1538" r="-204348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538" r="-101429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348" t="-1538" r="-2899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2326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899" t="-100000" r="-2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1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348" t="-100000" r="-2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4522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203077" r="-30000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899" t="-203077" r="-204348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3077" r="-101429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348" t="-203077" r="-2899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0910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303077" r="-30000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899" t="-303077" r="-204348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077" r="-101429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348" t="-303077" r="-2899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351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0155C1A5-22D6-4F8C-B093-AD466A3D5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07191"/>
                  </p:ext>
                </p:extLst>
              </p:nvPr>
            </p:nvGraphicFramePr>
            <p:xfrm>
              <a:off x="4546600" y="2834640"/>
              <a:ext cx="1361829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943">
                      <a:extLst>
                        <a:ext uri="{9D8B030D-6E8A-4147-A177-3AD203B41FA5}">
                          <a16:colId xmlns:a16="http://schemas.microsoft.com/office/drawing/2014/main" val="1458643713"/>
                        </a:ext>
                      </a:extLst>
                    </a:gridCol>
                    <a:gridCol w="453943">
                      <a:extLst>
                        <a:ext uri="{9D8B030D-6E8A-4147-A177-3AD203B41FA5}">
                          <a16:colId xmlns:a16="http://schemas.microsoft.com/office/drawing/2014/main" val="139180428"/>
                        </a:ext>
                      </a:extLst>
                    </a:gridCol>
                    <a:gridCol w="453943">
                      <a:extLst>
                        <a:ext uri="{9D8B030D-6E8A-4147-A177-3AD203B41FA5}">
                          <a16:colId xmlns:a16="http://schemas.microsoft.com/office/drawing/2014/main" val="3926082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19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5335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2223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0155C1A5-22D6-4F8C-B093-AD466A3D5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07191"/>
                  </p:ext>
                </p:extLst>
              </p:nvPr>
            </p:nvGraphicFramePr>
            <p:xfrm>
              <a:off x="4546600" y="2834640"/>
              <a:ext cx="1361829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943">
                      <a:extLst>
                        <a:ext uri="{9D8B030D-6E8A-4147-A177-3AD203B41FA5}">
                          <a16:colId xmlns:a16="http://schemas.microsoft.com/office/drawing/2014/main" val="1458643713"/>
                        </a:ext>
                      </a:extLst>
                    </a:gridCol>
                    <a:gridCol w="453943">
                      <a:extLst>
                        <a:ext uri="{9D8B030D-6E8A-4147-A177-3AD203B41FA5}">
                          <a16:colId xmlns:a16="http://schemas.microsoft.com/office/drawing/2014/main" val="139180428"/>
                        </a:ext>
                      </a:extLst>
                    </a:gridCol>
                    <a:gridCol w="453943">
                      <a:extLst>
                        <a:ext uri="{9D8B030D-6E8A-4147-A177-3AD203B41FA5}">
                          <a16:colId xmlns:a16="http://schemas.microsoft.com/office/drawing/2014/main" val="392608294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3077" r="-202667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3077" r="-102667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3077" r="-2667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1962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03077" r="-202667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103077" r="-102667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103077" r="-2667" b="-1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3357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203077" r="-202667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203077" r="-102667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203077" r="-2667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223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9CD13D8-2345-4259-90AE-0578F93FA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204846"/>
                  </p:ext>
                </p:extLst>
              </p:nvPr>
            </p:nvGraphicFramePr>
            <p:xfrm>
              <a:off x="6990861" y="3058160"/>
              <a:ext cx="72878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4393">
                      <a:extLst>
                        <a:ext uri="{9D8B030D-6E8A-4147-A177-3AD203B41FA5}">
                          <a16:colId xmlns:a16="http://schemas.microsoft.com/office/drawing/2014/main" val="1194235167"/>
                        </a:ext>
                      </a:extLst>
                    </a:gridCol>
                    <a:gridCol w="364393">
                      <a:extLst>
                        <a:ext uri="{9D8B030D-6E8A-4147-A177-3AD203B41FA5}">
                          <a16:colId xmlns:a16="http://schemas.microsoft.com/office/drawing/2014/main" val="1317449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2533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3025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9CD13D8-2345-4259-90AE-0578F93FA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204846"/>
                  </p:ext>
                </p:extLst>
              </p:nvPr>
            </p:nvGraphicFramePr>
            <p:xfrm>
              <a:off x="6990861" y="3058160"/>
              <a:ext cx="72878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4393">
                      <a:extLst>
                        <a:ext uri="{9D8B030D-6E8A-4147-A177-3AD203B41FA5}">
                          <a16:colId xmlns:a16="http://schemas.microsoft.com/office/drawing/2014/main" val="1194235167"/>
                        </a:ext>
                      </a:extLst>
                    </a:gridCol>
                    <a:gridCol w="364393">
                      <a:extLst>
                        <a:ext uri="{9D8B030D-6E8A-4147-A177-3AD203B41FA5}">
                          <a16:colId xmlns:a16="http://schemas.microsoft.com/office/drawing/2014/main" val="1317449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1613" r="-10163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333" t="-1613" r="-333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33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103279" r="-1016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333" t="-103279" r="-333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254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121DFB-9A74-4726-9418-84786F4BB5F8}"/>
                  </a:ext>
                </a:extLst>
              </p:cNvPr>
              <p:cNvSpPr txBox="1"/>
              <p:nvPr/>
            </p:nvSpPr>
            <p:spPr>
              <a:xfrm>
                <a:off x="6318462" y="1283676"/>
                <a:ext cx="28023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0∗−1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+0∗−1+2∗1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0∗−1+0∗−1+2∗1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0∗−1+0∗−1+2∗1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121DFB-9A74-4726-9418-84786F4B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62" y="1283676"/>
                <a:ext cx="280236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7BC91-26E3-4565-8CDE-C97EF01399D8}"/>
                  </a:ext>
                </a:extLst>
              </p:cNvPr>
              <p:cNvSpPr txBox="1"/>
              <p:nvPr/>
            </p:nvSpPr>
            <p:spPr>
              <a:xfrm>
                <a:off x="6916337" y="4528429"/>
                <a:ext cx="28023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0∗−1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+2∗−1+2∗1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0∗−1+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∗−1+2∗1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0∗−1+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∗−1+2∗1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7BC91-26E3-4565-8CDE-C97EF013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337" y="4528429"/>
                <a:ext cx="280236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E9C36D-BA51-48B3-B741-E8B00C3664A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218485" y="2207006"/>
            <a:ext cx="501162" cy="931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26FF45-CDAA-409F-B071-50960ABCF31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640515" y="3631223"/>
            <a:ext cx="677007" cy="897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48B4CA-655B-46F1-A91F-7CDB67C8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04DC5-6A94-4B3B-97B3-570AE8B6F2E8}"/>
              </a:ext>
            </a:extLst>
          </p:cNvPr>
          <p:cNvSpPr txBox="1"/>
          <p:nvPr/>
        </p:nvSpPr>
        <p:spPr>
          <a:xfrm>
            <a:off x="544613" y="1422762"/>
            <a:ext cx="109055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 ==========================================================================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image = </a:t>
            </a:r>
            <a:r>
              <a:rPr lang="en-US" altLang="ko-KR" sz="2000" dirty="0" err="1">
                <a:latin typeface="Consolas" panose="020B0609020204030204" pitchFamily="49" charset="0"/>
              </a:rPr>
              <a:t>tf.reshape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[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, 28, 28, 1])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tf.truncated_normal</a:t>
            </a:r>
            <a:r>
              <a:rPr lang="en-US" altLang="ko-KR" sz="2000" dirty="0">
                <a:latin typeface="Consolas" panose="020B0609020204030204" pitchFamily="49" charset="0"/>
              </a:rPr>
              <a:t>([4, 4, 1, 4],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=0.1))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tf.nn.conv2d(image, </a:t>
            </a:r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, [1, 2, 2, 1], 'SAME’)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tf.nn.relu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convOut.shape</a:t>
            </a:r>
            <a:r>
              <a:rPr lang="en-US" altLang="ko-KR" sz="2000" dirty="0">
                <a:latin typeface="Consolas" panose="020B0609020204030204" pitchFamily="49" charset="0"/>
              </a:rPr>
              <a:t>, 'batch size, width, height, </a:t>
            </a:r>
            <a:r>
              <a:rPr lang="en-US" altLang="ko-KR" sz="2000" dirty="0" err="1">
                <a:latin typeface="Consolas" panose="020B0609020204030204" pitchFamily="49" charset="0"/>
              </a:rPr>
              <a:t>numFlters</a:t>
            </a:r>
            <a:r>
              <a:rPr lang="en-US" altLang="ko-KR" sz="2000" dirty="0">
                <a:latin typeface="Consolas" panose="020B0609020204030204" pitchFamily="49" charset="0"/>
              </a:rPr>
              <a:t>=output channels')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tf.reshape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, [100, 784])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, W) +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W) +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==========================================================================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D4809-F78E-4713-9A8A-6DE83B6AD62B}"/>
              </a:ext>
            </a:extLst>
          </p:cNvPr>
          <p:cNvSpPr txBox="1"/>
          <p:nvPr/>
        </p:nvSpPr>
        <p:spPr>
          <a:xfrm>
            <a:off x="2421505" y="893540"/>
            <a:ext cx="291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Modified Figure 2.2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4A2B1-485F-45F4-9DAF-D52BD8233C41}"/>
              </a:ext>
            </a:extLst>
          </p:cNvPr>
          <p:cNvSpPr txBox="1"/>
          <p:nvPr/>
        </p:nvSpPr>
        <p:spPr>
          <a:xfrm>
            <a:off x="869576" y="5435238"/>
            <a:ext cx="738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(100, 14, 14, 4) batch size, width, height, </a:t>
            </a:r>
            <a:r>
              <a:rPr lang="en-US" altLang="ko-KR" dirty="0" err="1"/>
              <a:t>numFlters</a:t>
            </a:r>
            <a:r>
              <a:rPr lang="en-US" altLang="ko-KR" dirty="0"/>
              <a:t>=output channels</a:t>
            </a:r>
          </a:p>
          <a:p>
            <a:r>
              <a:rPr lang="en-US" altLang="ko-KR" dirty="0"/>
              <a:t>Test Accuracy: 0.9625000046491623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F1F6D-0705-4CE9-A870-CB8B7E59AFBB}"/>
              </a:ext>
            </a:extLst>
          </p:cNvPr>
          <p:cNvSpPr txBox="1"/>
          <p:nvPr/>
        </p:nvSpPr>
        <p:spPr>
          <a:xfrm>
            <a:off x="950259" y="493955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A9955A-1FF8-4440-9DCD-52A239C8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5A2A-E568-4836-8583-4EAAA6A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Multilevel Convolution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33053-85E1-4013-9B4D-45913B8DFCE1}"/>
              </a:ext>
            </a:extLst>
          </p:cNvPr>
          <p:cNvSpPr txBox="1"/>
          <p:nvPr/>
        </p:nvSpPr>
        <p:spPr>
          <a:xfrm>
            <a:off x="838200" y="1770529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 ================================================================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image = </a:t>
            </a:r>
            <a:r>
              <a:rPr lang="en-US" altLang="ko-KR" sz="2000" dirty="0" err="1">
                <a:latin typeface="Consolas" panose="020B0609020204030204" pitchFamily="49" charset="0"/>
              </a:rPr>
              <a:t>tf.reshape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[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, 28, 28, 1])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([4, 4, 1, 16],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=0.1))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tf.nn.conv2d(image, </a:t>
            </a:r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, [1, 2, 2, 1], "SAME")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tf.nn.relu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flts2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([2, 2, 16, 32],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=0.1))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convOut2 = tf.nn.conv2d(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, flts2, [1, 2, 2, 1], "SAME")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convOut2 = </a:t>
            </a:r>
            <a:r>
              <a:rPr lang="en-US" altLang="ko-KR" sz="2000" dirty="0" err="1">
                <a:latin typeface="Consolas" panose="020B0609020204030204" pitchFamily="49" charset="0"/>
              </a:rPr>
              <a:t>tf.reshape</a:t>
            </a:r>
            <a:r>
              <a:rPr lang="en-US" altLang="ko-KR" sz="2000" dirty="0">
                <a:latin typeface="Consolas" panose="020B0609020204030204" pitchFamily="49" charset="0"/>
              </a:rPr>
              <a:t>(convOut2, [100, 1568])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(convOut2, W) +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W) +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=================================================================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5BC30-4490-4208-A948-FAECD7E7C867}"/>
              </a:ext>
            </a:extLst>
          </p:cNvPr>
          <p:cNvSpPr txBox="1"/>
          <p:nvPr/>
        </p:nvSpPr>
        <p:spPr>
          <a:xfrm>
            <a:off x="1063869" y="5706208"/>
            <a:ext cx="393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Accuracy: 0.9663000059127808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D356E-6503-4A3A-AED6-A037F8D2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8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FFB85-B3D7-4766-BC1F-8B82E3DE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Convolution 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015A9-8159-4969-B26A-EDE21B167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3.4.1 Biases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Number of output filters = 16</a:t>
            </a:r>
          </a:p>
          <a:p>
            <a:r>
              <a:rPr lang="en-US" altLang="ko-KR" dirty="0"/>
              <a:t>3.4.2 Layers with Convolution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3.4.3 Pooling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E105B-4AB8-418F-BECF-396B06C6A5B0}"/>
              </a:ext>
            </a:extLst>
          </p:cNvPr>
          <p:cNvSpPr txBox="1"/>
          <p:nvPr/>
        </p:nvSpPr>
        <p:spPr>
          <a:xfrm>
            <a:off x="1771739" y="2274896"/>
            <a:ext cx="4839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bias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tf.zeros</a:t>
            </a:r>
            <a:r>
              <a:rPr lang="en-US" altLang="ko-KR" sz="2000" dirty="0">
                <a:latin typeface="Consolas" panose="020B0609020204030204" pitchFamily="49" charset="0"/>
              </a:rPr>
              <a:t> [16])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+= bias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4E8CE-D4DB-4A1F-A91F-F2F0AAE10768}"/>
              </a:ext>
            </a:extLst>
          </p:cNvPr>
          <p:cNvSpPr txBox="1"/>
          <p:nvPr/>
        </p:nvSpPr>
        <p:spPr>
          <a:xfrm>
            <a:off x="1771739" y="4001294"/>
            <a:ext cx="878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tf.contrib.layers.conv2d(</a:t>
            </a:r>
            <a:r>
              <a:rPr lang="en-US" altLang="ko-KR" sz="2000" dirty="0" err="1">
                <a:latin typeface="Consolas" panose="020B0609020204030204" pitchFamily="49" charset="0"/>
              </a:rPr>
              <a:t>inpt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numFlts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fltDim</a:t>
            </a:r>
            <a:r>
              <a:rPr lang="en-US" altLang="ko-KR" sz="2000" dirty="0">
                <a:latin typeface="Consolas" panose="020B0609020204030204" pitchFamily="49" charset="0"/>
              </a:rPr>
              <a:t>, strides, pad)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layers.conv2d(image, 16, [4,4], 2, "Same")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3D8B-D9D8-4801-B299-3A02B23D4094}"/>
              </a:ext>
            </a:extLst>
          </p:cNvPr>
          <p:cNvSpPr txBox="1"/>
          <p:nvPr/>
        </p:nvSpPr>
        <p:spPr>
          <a:xfrm>
            <a:off x="1771739" y="5530632"/>
            <a:ext cx="921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tf.nn.conv2d(image, </a:t>
            </a:r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, [1,1,1,1], "SAME")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tf.nn.max</a:t>
            </a:r>
            <a:r>
              <a:rPr lang="en-US" altLang="ko-KR" sz="2000" dirty="0">
                <a:latin typeface="Consolas" panose="020B0609020204030204" pitchFamily="49" charset="0"/>
              </a:rPr>
              <a:t> pool(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, [1,2,2,1], [1,2,2,1], "SAME")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D1D19-3BB1-4C17-BB67-2E401849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3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53F08-1224-4EAF-B520-CEEAEEE5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Filters, Strides, and Padding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923CCF-7167-48E9-9532-2ADF8CF36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kernel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pt-BR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923CCF-7167-48E9-9532-2ADF8CF36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11F6B-F595-447E-80F9-FBCF873B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5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59958-586B-4A14-948B-9D493DBD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1-dimensional CNN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803887"/>
                  </p:ext>
                </p:extLst>
              </p:nvPr>
            </p:nvGraphicFramePr>
            <p:xfrm>
              <a:off x="4711003" y="3127717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803887"/>
                  </p:ext>
                </p:extLst>
              </p:nvPr>
            </p:nvGraphicFramePr>
            <p:xfrm>
              <a:off x="4711003" y="3127717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537444"/>
                  </p:ext>
                </p:extLst>
              </p:nvPr>
            </p:nvGraphicFramePr>
            <p:xfrm>
              <a:off x="3611544" y="2495257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537444"/>
                  </p:ext>
                </p:extLst>
              </p:nvPr>
            </p:nvGraphicFramePr>
            <p:xfrm>
              <a:off x="3611544" y="2495257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538" r="-2597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01538" r="-2597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98485" r="-2597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303077" r="-2597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403077" r="-2597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503077" r="-259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252C01-E0D0-457F-84DC-E6F4C96A19BE}"/>
              </a:ext>
            </a:extLst>
          </p:cNvPr>
          <p:cNvSpPr txBox="1"/>
          <p:nvPr/>
        </p:nvSpPr>
        <p:spPr>
          <a:xfrm>
            <a:off x="3450353" y="5012265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89141-8EAD-407F-973D-EF69D7064EBB}"/>
              </a:ext>
            </a:extLst>
          </p:cNvPr>
          <p:cNvSpPr txBox="1"/>
          <p:nvPr/>
        </p:nvSpPr>
        <p:spPr>
          <a:xfrm>
            <a:off x="4590144" y="4612155"/>
            <a:ext cx="70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filter</a:t>
            </a:r>
            <a:endParaRPr lang="ko-KR" altLang="en-US" sz="2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9C4FA3-BEBE-4AE6-B733-D3526C85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87165"/>
              </p:ext>
            </p:extLst>
          </p:nvPr>
        </p:nvGraphicFramePr>
        <p:xfrm>
          <a:off x="5689603" y="2902537"/>
          <a:ext cx="4650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80EA21-8BC6-4301-8953-E48AD3432FF1}"/>
              </a:ext>
            </a:extLst>
          </p:cNvPr>
          <p:cNvSpPr txBox="1"/>
          <p:nvPr/>
        </p:nvSpPr>
        <p:spPr>
          <a:xfrm>
            <a:off x="5404583" y="4772450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output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6455758" y="2900255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58" y="2900255"/>
                <a:ext cx="232262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88049" y="3084921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6455758" y="3267306"/>
                <a:ext cx="238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58" y="3267306"/>
                <a:ext cx="238565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88049" y="3451972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D3FAFD-F2C1-4E3C-95E2-57E8B4DC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9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6DCB336B-12C6-410E-9006-8D4D346DA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941223"/>
                  </p:ext>
                </p:extLst>
              </p:nvPr>
            </p:nvGraphicFramePr>
            <p:xfrm>
              <a:off x="7676592" y="3009627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6DCB336B-12C6-410E-9006-8D4D346DA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941223"/>
                  </p:ext>
                </p:extLst>
              </p:nvPr>
            </p:nvGraphicFramePr>
            <p:xfrm>
              <a:off x="7676592" y="3009627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1639" r="-2597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100000" r="-259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203279" r="-2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6FE79-1800-4AC6-B70D-F22B565C5EB0}"/>
                  </a:ext>
                </a:extLst>
              </p:cNvPr>
              <p:cNvSpPr txBox="1"/>
              <p:nvPr/>
            </p:nvSpPr>
            <p:spPr>
              <a:xfrm>
                <a:off x="9270913" y="2824961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6FE79-1800-4AC6-B70D-F22B565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13" y="2824961"/>
                <a:ext cx="232262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D35B93-A59A-4828-9310-4713859E6D9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703204" y="3009627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B636-6241-445D-A3B8-0999E3F9C9EF}"/>
                  </a:ext>
                </a:extLst>
              </p:cNvPr>
              <p:cNvSpPr txBox="1"/>
              <p:nvPr/>
            </p:nvSpPr>
            <p:spPr>
              <a:xfrm>
                <a:off x="9270913" y="3215449"/>
                <a:ext cx="238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B636-6241-445D-A3B8-0999E3F9C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13" y="3215449"/>
                <a:ext cx="238565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DF16729-30D9-40CA-A6A6-DEB3E3F2205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03204" y="3400115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8E0E9DB-FDB5-41DB-A08B-2FDA03AE7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31131"/>
              </p:ext>
            </p:extLst>
          </p:nvPr>
        </p:nvGraphicFramePr>
        <p:xfrm>
          <a:off x="8508142" y="2421109"/>
          <a:ext cx="46501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12811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7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5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95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7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75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526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>
                <a:extLst>
                  <a:ext uri="{FF2B5EF4-FFF2-40B4-BE49-F238E27FC236}">
                    <a16:creationId xmlns:a16="http://schemas.microsoft.com/office/drawing/2014/main" id="{7ABBCD04-3A04-4BB8-B090-49EBF0D5E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11570"/>
                  </p:ext>
                </p:extLst>
              </p:nvPr>
            </p:nvGraphicFramePr>
            <p:xfrm>
              <a:off x="6809148" y="2132204"/>
              <a:ext cx="465014" cy="311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4267842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931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29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2378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944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3473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013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8795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9376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>
                <a:extLst>
                  <a:ext uri="{FF2B5EF4-FFF2-40B4-BE49-F238E27FC236}">
                    <a16:creationId xmlns:a16="http://schemas.microsoft.com/office/drawing/2014/main" id="{7ABBCD04-3A04-4BB8-B090-49EBF0D5E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11570"/>
                  </p:ext>
                </p:extLst>
              </p:nvPr>
            </p:nvGraphicFramePr>
            <p:xfrm>
              <a:off x="6809148" y="2132204"/>
              <a:ext cx="465014" cy="311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4267842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1639" r="-2564" b="-7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9316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95385" r="-2564" b="-5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2296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195385" r="-2564" b="-4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2378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290909" r="-2564" b="-3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94424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396923" r="-2564" b="-2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4738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496923" r="-2564" b="-1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0137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596923" r="-2564" b="-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8795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742623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9376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22158-F0D2-4A93-954B-4A0F872EC4CD}"/>
                  </a:ext>
                </a:extLst>
              </p:cNvPr>
              <p:cNvSpPr txBox="1"/>
              <p:nvPr/>
            </p:nvSpPr>
            <p:spPr>
              <a:xfrm>
                <a:off x="9339692" y="2421109"/>
                <a:ext cx="227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22158-F0D2-4A93-954B-4A0F872EC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692" y="2421109"/>
                <a:ext cx="227831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A09BEF-59CB-459C-B9F9-19EADF6729B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771983" y="2605775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48FC672-1773-4B36-8AE1-E05DFF060F7A}"/>
              </a:ext>
            </a:extLst>
          </p:cNvPr>
          <p:cNvSpPr txBox="1"/>
          <p:nvPr/>
        </p:nvSpPr>
        <p:spPr>
          <a:xfrm>
            <a:off x="7818198" y="1195695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padding=‘SAME’</a:t>
            </a:r>
            <a:endParaRPr lang="ko-KR" altLang="en-US" sz="2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37BC26-575B-4E34-A75F-DC8093298607}"/>
              </a:ext>
            </a:extLst>
          </p:cNvPr>
          <p:cNvSpPr/>
          <p:nvPr/>
        </p:nvSpPr>
        <p:spPr>
          <a:xfrm>
            <a:off x="571499" y="1019907"/>
            <a:ext cx="5697369" cy="44489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5392FE-3989-403C-82EE-37864F707899}"/>
              </a:ext>
            </a:extLst>
          </p:cNvPr>
          <p:cNvSpPr/>
          <p:nvPr/>
        </p:nvSpPr>
        <p:spPr>
          <a:xfrm>
            <a:off x="6467314" y="1019908"/>
            <a:ext cx="5261665" cy="4448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F863F4-DF11-4BDF-9450-AFF67E1BB741}"/>
              </a:ext>
            </a:extLst>
          </p:cNvPr>
          <p:cNvSpPr txBox="1"/>
          <p:nvPr/>
        </p:nvSpPr>
        <p:spPr>
          <a:xfrm>
            <a:off x="2158074" y="1268906"/>
            <a:ext cx="252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padding=‘VALID’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>
                <a:extLst>
                  <a:ext uri="{FF2B5EF4-FFF2-40B4-BE49-F238E27FC236}">
                    <a16:creationId xmlns:a16="http://schemas.microsoft.com/office/drawing/2014/main" id="{3FA7AA80-4882-4A07-8A67-C5DD2E2DC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66461"/>
                  </p:ext>
                </p:extLst>
              </p:nvPr>
            </p:nvGraphicFramePr>
            <p:xfrm>
              <a:off x="2002359" y="3219423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>
                <a:extLst>
                  <a:ext uri="{FF2B5EF4-FFF2-40B4-BE49-F238E27FC236}">
                    <a16:creationId xmlns:a16="http://schemas.microsoft.com/office/drawing/2014/main" id="{3FA7AA80-4882-4A07-8A67-C5DD2E2DC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66461"/>
                  </p:ext>
                </p:extLst>
              </p:nvPr>
            </p:nvGraphicFramePr>
            <p:xfrm>
              <a:off x="2002359" y="3219423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99" t="-1639" r="-259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99" t="-101639" r="-259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99" t="-201639" r="-2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5DC5FFB5-5BDC-4D03-BCBB-CC607F58E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544118"/>
                  </p:ext>
                </p:extLst>
              </p:nvPr>
            </p:nvGraphicFramePr>
            <p:xfrm>
              <a:off x="902900" y="2586963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5DC5FFB5-5BDC-4D03-BCBB-CC607F58E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544118"/>
                  </p:ext>
                </p:extLst>
              </p:nvPr>
            </p:nvGraphicFramePr>
            <p:xfrm>
              <a:off x="902900" y="2586963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1538" r="-2597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101538" r="-2597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198485" r="-2597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303077" r="-2597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403077" r="-2597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503077" r="-259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F1FC1D4-4181-4FB0-8E81-02758C96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732"/>
              </p:ext>
            </p:extLst>
          </p:nvPr>
        </p:nvGraphicFramePr>
        <p:xfrm>
          <a:off x="2980959" y="2994243"/>
          <a:ext cx="4650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8050C9-C084-4671-8A52-1FC2BCFCA25F}"/>
                  </a:ext>
                </a:extLst>
              </p:cNvPr>
              <p:cNvSpPr txBox="1"/>
              <p:nvPr/>
            </p:nvSpPr>
            <p:spPr>
              <a:xfrm>
                <a:off x="3747114" y="2991961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8050C9-C084-4671-8A52-1FC2BCFCA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114" y="2991961"/>
                <a:ext cx="2322623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F1C0C07-3108-4150-BF52-FE0301FAD5D1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79405" y="3176627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97205F-C8BA-44BD-835D-9F79D8CAB2C6}"/>
                  </a:ext>
                </a:extLst>
              </p:cNvPr>
              <p:cNvSpPr txBox="1"/>
              <p:nvPr/>
            </p:nvSpPr>
            <p:spPr>
              <a:xfrm>
                <a:off x="3747114" y="3359012"/>
                <a:ext cx="238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97205F-C8BA-44BD-835D-9F79D8CA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114" y="3359012"/>
                <a:ext cx="2385653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D07C076-E43C-4CFF-B247-414085B58D8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179405" y="3543678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BE5A07-025A-42DA-9AFC-886E1291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9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2007" y="2879188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2007" y="2879188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1639" r="-259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101639" r="-259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201639" r="-2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3603433" y="2872740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33" y="2872740"/>
                <a:ext cx="232262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035724" y="3057406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3633771" y="3240497"/>
                <a:ext cx="225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1" y="3240497"/>
                <a:ext cx="225514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35724" y="3425163"/>
            <a:ext cx="5980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BB1DC4-A13D-4CBC-B0DF-6644E2300721}"/>
              </a:ext>
            </a:extLst>
          </p:cNvPr>
          <p:cNvSpPr txBox="1"/>
          <p:nvPr/>
        </p:nvSpPr>
        <p:spPr>
          <a:xfrm>
            <a:off x="2254100" y="128173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stride = 2</a:t>
            </a:r>
            <a:endParaRPr lang="ko-KR" altLang="en-US" sz="2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C62BB2-31D6-4F23-BE0B-6080302F0256}"/>
              </a:ext>
            </a:extLst>
          </p:cNvPr>
          <p:cNvGraphicFramePr>
            <a:graphicFrameLocks noGrp="1"/>
          </p:cNvGraphicFramePr>
          <p:nvPr/>
        </p:nvGraphicFramePr>
        <p:xfrm>
          <a:off x="2803524" y="2872740"/>
          <a:ext cx="465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4">
                  <a:extLst>
                    <a:ext uri="{9D8B030D-6E8A-4147-A177-3AD203B41FA5}">
                      <a16:colId xmlns:a16="http://schemas.microsoft.com/office/drawing/2014/main" val="390342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28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2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211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E7392113-7342-430D-8F60-F13F89B79C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4530" y="1954613"/>
              <a:ext cx="465014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121481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490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6742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143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860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4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8953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174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E7392113-7342-430D-8F60-F13F89B79C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4530" y="1954613"/>
              <a:ext cx="465014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12148137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1538" r="-2597" b="-6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9017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101538" r="-2597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7423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201538" r="-2597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433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296970" r="-2597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600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403077" r="-2597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61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503077" r="-2597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531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603077" r="-259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74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37BC26-575B-4E34-A75F-DC8093298607}"/>
              </a:ext>
            </a:extLst>
          </p:cNvPr>
          <p:cNvSpPr/>
          <p:nvPr/>
        </p:nvSpPr>
        <p:spPr>
          <a:xfrm>
            <a:off x="571500" y="1019908"/>
            <a:ext cx="5354556" cy="39565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F9B84001-2372-40E3-93AB-3E5626E724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541266"/>
                  </p:ext>
                </p:extLst>
              </p:nvPr>
            </p:nvGraphicFramePr>
            <p:xfrm>
              <a:off x="7729027" y="2879188"/>
              <a:ext cx="46501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F9B84001-2372-40E3-93AB-3E5626E724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541266"/>
                  </p:ext>
                </p:extLst>
              </p:nvPr>
            </p:nvGraphicFramePr>
            <p:xfrm>
              <a:off x="7729027" y="2879188"/>
              <a:ext cx="46501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82" t="-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82" t="-1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82" t="-2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510C93-92EF-4ABE-A1B4-0C1AFC480F94}"/>
                  </a:ext>
                </a:extLst>
              </p:cNvPr>
              <p:cNvSpPr txBox="1"/>
              <p:nvPr/>
            </p:nvSpPr>
            <p:spPr>
              <a:xfrm>
                <a:off x="9316492" y="3074963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510C93-92EF-4ABE-A1B4-0C1AFC48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92" y="3074963"/>
                <a:ext cx="232262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68787A-284A-4E04-90C9-ABB0AB9A038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48783" y="3259629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786BE5-67C3-4940-A638-E344FF468E39}"/>
                  </a:ext>
                </a:extLst>
              </p:cNvPr>
              <p:cNvSpPr txBox="1"/>
              <p:nvPr/>
            </p:nvSpPr>
            <p:spPr>
              <a:xfrm>
                <a:off x="9346830" y="3442720"/>
                <a:ext cx="225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786BE5-67C3-4940-A638-E344FF46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830" y="3442720"/>
                <a:ext cx="225514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D589AD-9720-44D4-A2F2-9CD675C9A2C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748783" y="3627386"/>
            <a:ext cx="5980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935C1A-26A8-4954-BD40-A689EA253D02}"/>
              </a:ext>
            </a:extLst>
          </p:cNvPr>
          <p:cNvSpPr txBox="1"/>
          <p:nvPr/>
        </p:nvSpPr>
        <p:spPr>
          <a:xfrm>
            <a:off x="8011119" y="128173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stride = 3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>
                <a:extLst>
                  <a:ext uri="{FF2B5EF4-FFF2-40B4-BE49-F238E27FC236}">
                    <a16:creationId xmlns:a16="http://schemas.microsoft.com/office/drawing/2014/main" id="{B616D0A9-9A12-4056-B9BB-5A12C72D62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08014"/>
                  </p:ext>
                </p:extLst>
              </p:nvPr>
            </p:nvGraphicFramePr>
            <p:xfrm>
              <a:off x="6861549" y="1954613"/>
              <a:ext cx="465014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121481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490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6742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143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860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4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8953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174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>
                <a:extLst>
                  <a:ext uri="{FF2B5EF4-FFF2-40B4-BE49-F238E27FC236}">
                    <a16:creationId xmlns:a16="http://schemas.microsoft.com/office/drawing/2014/main" id="{B616D0A9-9A12-4056-B9BB-5A12C72D62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08014"/>
                  </p:ext>
                </p:extLst>
              </p:nvPr>
            </p:nvGraphicFramePr>
            <p:xfrm>
              <a:off x="6861549" y="1954613"/>
              <a:ext cx="465014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12148137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1538" r="-2597" b="-6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9017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101538" r="-2597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7423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201538" r="-2597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433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296970" r="-2597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600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403077" r="-2597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61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503077" r="-2597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531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603077" r="-259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74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37608B-7957-4076-8D00-719E57693656}"/>
              </a:ext>
            </a:extLst>
          </p:cNvPr>
          <p:cNvSpPr/>
          <p:nvPr/>
        </p:nvSpPr>
        <p:spPr>
          <a:xfrm>
            <a:off x="6328519" y="1019908"/>
            <a:ext cx="5354556" cy="39565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749809-4462-4106-A352-5E7FA830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96926"/>
              </p:ext>
            </p:extLst>
          </p:nvPr>
        </p:nvGraphicFramePr>
        <p:xfrm>
          <a:off x="8523096" y="3054323"/>
          <a:ext cx="465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37480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37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84913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D947F8-BCF4-4DEE-B1D3-B41053F5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622222"/>
                  </p:ext>
                </p:extLst>
              </p:nvPr>
            </p:nvGraphicFramePr>
            <p:xfrm>
              <a:off x="4393367" y="3057365"/>
              <a:ext cx="1142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2999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622222"/>
                  </p:ext>
                </p:extLst>
              </p:nvPr>
            </p:nvGraphicFramePr>
            <p:xfrm>
              <a:off x="4393367" y="3057365"/>
              <a:ext cx="1142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2999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1639" r="-1058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100000" r="-105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203279" r="-105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463343"/>
                  </p:ext>
                </p:extLst>
              </p:nvPr>
            </p:nvGraphicFramePr>
            <p:xfrm>
              <a:off x="2447430" y="2495257"/>
              <a:ext cx="1142999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2999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463343"/>
                  </p:ext>
                </p:extLst>
              </p:nvPr>
            </p:nvGraphicFramePr>
            <p:xfrm>
              <a:off x="2447430" y="2495257"/>
              <a:ext cx="1142999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2999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1538" r="-1596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101538" r="-1596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198485" r="-1596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303077" r="-1596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403077" r="-1596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503077" r="-1596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252C01-E0D0-457F-84DC-E6F4C96A19BE}"/>
              </a:ext>
            </a:extLst>
          </p:cNvPr>
          <p:cNvSpPr txBox="1"/>
          <p:nvPr/>
        </p:nvSpPr>
        <p:spPr>
          <a:xfrm>
            <a:off x="2215105" y="5164417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89141-8EAD-407F-973D-EF69D7064EBB}"/>
              </a:ext>
            </a:extLst>
          </p:cNvPr>
          <p:cNvSpPr txBox="1"/>
          <p:nvPr/>
        </p:nvSpPr>
        <p:spPr>
          <a:xfrm>
            <a:off x="4230575" y="4486365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9C4FA3-BEBE-4AE6-B733-D3526C85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80161"/>
              </p:ext>
            </p:extLst>
          </p:nvPr>
        </p:nvGraphicFramePr>
        <p:xfrm>
          <a:off x="6674106" y="2924228"/>
          <a:ext cx="4650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80EA21-8BC6-4301-8953-E48AD3432FF1}"/>
              </a:ext>
            </a:extLst>
          </p:cNvPr>
          <p:cNvSpPr txBox="1"/>
          <p:nvPr/>
        </p:nvSpPr>
        <p:spPr>
          <a:xfrm>
            <a:off x="6389086" y="4794141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output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7698075" y="2291685"/>
                <a:ext cx="3082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075" y="2291685"/>
                <a:ext cx="3082447" cy="646331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40076" y="2614851"/>
            <a:ext cx="857999" cy="526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7791953" y="3393633"/>
                <a:ext cx="3082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53" y="3393633"/>
                <a:ext cx="3082447" cy="646331"/>
              </a:xfrm>
              <a:prstGeom prst="rect">
                <a:avLst/>
              </a:prstGeom>
              <a:blipFill>
                <a:blip r:embed="rId5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37131" y="3527755"/>
            <a:ext cx="854822" cy="189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1DA95B-347D-4369-A63C-06696A5CCDE9}"/>
              </a:ext>
            </a:extLst>
          </p:cNvPr>
          <p:cNvSpPr txBox="1"/>
          <p:nvPr/>
        </p:nvSpPr>
        <p:spPr>
          <a:xfrm>
            <a:off x="4079631" y="1556238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input channels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D69E38-FA04-419F-992C-3FAD130E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0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87061"/>
                  </p:ext>
                </p:extLst>
              </p:nvPr>
            </p:nvGraphicFramePr>
            <p:xfrm>
              <a:off x="3254953" y="2604373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87061"/>
                  </p:ext>
                </p:extLst>
              </p:nvPr>
            </p:nvGraphicFramePr>
            <p:xfrm>
              <a:off x="3254953" y="2604373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711720"/>
                  </p:ext>
                </p:extLst>
              </p:nvPr>
            </p:nvGraphicFramePr>
            <p:xfrm>
              <a:off x="2037720" y="2345788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711720"/>
                  </p:ext>
                </p:extLst>
              </p:nvPr>
            </p:nvGraphicFramePr>
            <p:xfrm>
              <a:off x="2037720" y="2345788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538" r="-2597" b="-5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01538" r="-2597" b="-4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98485" r="-259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303077" r="-2597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403077" r="-2597" b="-1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503077" r="-2597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9C4FA3-BEBE-4AE6-B733-D3526C85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96139"/>
              </p:ext>
            </p:extLst>
          </p:nvPr>
        </p:nvGraphicFramePr>
        <p:xfrm>
          <a:off x="4988391" y="2843969"/>
          <a:ext cx="97279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94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5707168" y="1708421"/>
                <a:ext cx="237834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1708421"/>
                <a:ext cx="2378343" cy="373885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38242" y="1895364"/>
            <a:ext cx="468926" cy="11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6695961" y="2919726"/>
                <a:ext cx="2383665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61" y="2919726"/>
                <a:ext cx="2383665" cy="373885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235312" y="3106669"/>
            <a:ext cx="1460649" cy="311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48BE52-9151-4183-A5A5-326C259A6AEC}"/>
              </a:ext>
            </a:extLst>
          </p:cNvPr>
          <p:cNvSpPr txBox="1"/>
          <p:nvPr/>
        </p:nvSpPr>
        <p:spPr>
          <a:xfrm>
            <a:off x="3880199" y="571499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output channels</a:t>
            </a:r>
          </a:p>
          <a:p>
            <a:r>
              <a:rPr lang="en-US" altLang="ko-KR" sz="2400" dirty="0"/>
              <a:t>=# of filters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408D216-AF9F-4AFE-9BBD-09CA95B0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780511"/>
                  </p:ext>
                </p:extLst>
              </p:nvPr>
            </p:nvGraphicFramePr>
            <p:xfrm>
              <a:off x="3788600" y="3028630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408D216-AF9F-4AFE-9BBD-09CA95B0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780511"/>
                  </p:ext>
                </p:extLst>
              </p:nvPr>
            </p:nvGraphicFramePr>
            <p:xfrm>
              <a:off x="3788600" y="3028630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9" t="-1639" r="-2597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9" t="-100000" r="-259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9" t="-203279" r="-2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16CED3E-DD63-4177-AE9E-B6AEA8F6AF14}"/>
              </a:ext>
            </a:extLst>
          </p:cNvPr>
          <p:cNvSpPr txBox="1"/>
          <p:nvPr/>
        </p:nvSpPr>
        <p:spPr>
          <a:xfrm>
            <a:off x="3254953" y="4794141"/>
            <a:ext cx="706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</a:p>
          <a:p>
            <a:pPr algn="ctr"/>
            <a:r>
              <a:rPr lang="en-US" altLang="ko-KR" sz="2000" dirty="0"/>
              <a:t>#=2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02803-1BE7-41CA-AA29-BC37B3C88BF4}"/>
              </a:ext>
            </a:extLst>
          </p:cNvPr>
          <p:cNvSpPr txBox="1"/>
          <p:nvPr/>
        </p:nvSpPr>
        <p:spPr>
          <a:xfrm>
            <a:off x="4794961" y="4723228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468BBD-8CE6-4C18-8C6D-29C8FE0FF3DF}"/>
              </a:ext>
            </a:extLst>
          </p:cNvPr>
          <p:cNvSpPr/>
          <p:nvPr/>
        </p:nvSpPr>
        <p:spPr>
          <a:xfrm>
            <a:off x="5090748" y="2919047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B5CBD-21B4-47CE-BCC9-8928AA05ECF0}"/>
              </a:ext>
            </a:extLst>
          </p:cNvPr>
          <p:cNvSpPr/>
          <p:nvPr/>
        </p:nvSpPr>
        <p:spPr>
          <a:xfrm>
            <a:off x="5559674" y="2913189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5C7D2-E95E-461A-823A-06DF4025E5DE}"/>
                  </a:ext>
                </a:extLst>
              </p:cNvPr>
              <p:cNvSpPr txBox="1"/>
              <p:nvPr/>
            </p:nvSpPr>
            <p:spPr>
              <a:xfrm>
                <a:off x="6419441" y="2189945"/>
                <a:ext cx="2393156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5C7D2-E95E-461A-823A-06DF4025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441" y="2189945"/>
                <a:ext cx="2393156" cy="374461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669ACB-996F-4AE2-B04D-136F9B3FEF9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707168" y="2377176"/>
            <a:ext cx="712273" cy="63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D6F115-8624-466B-BA0A-96BF1A0482F6}"/>
              </a:ext>
            </a:extLst>
          </p:cNvPr>
          <p:cNvSpPr/>
          <p:nvPr/>
        </p:nvSpPr>
        <p:spPr>
          <a:xfrm>
            <a:off x="5093680" y="3300045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44A5D5-9852-4BB5-87E1-B29DC124BE16}"/>
              </a:ext>
            </a:extLst>
          </p:cNvPr>
          <p:cNvSpPr/>
          <p:nvPr/>
        </p:nvSpPr>
        <p:spPr>
          <a:xfrm>
            <a:off x="5562606" y="3294187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EB8F63-5A97-448E-B890-12807E6367BA}"/>
              </a:ext>
            </a:extLst>
          </p:cNvPr>
          <p:cNvSpPr/>
          <p:nvPr/>
        </p:nvSpPr>
        <p:spPr>
          <a:xfrm>
            <a:off x="5087819" y="3725006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DAC5B9-6A4A-4A5C-AE60-428947FE82D2}"/>
              </a:ext>
            </a:extLst>
          </p:cNvPr>
          <p:cNvSpPr/>
          <p:nvPr/>
        </p:nvSpPr>
        <p:spPr>
          <a:xfrm>
            <a:off x="5556745" y="3719148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9AC610-29AB-49D2-8E94-E1FD8530EC0D}"/>
              </a:ext>
            </a:extLst>
          </p:cNvPr>
          <p:cNvSpPr/>
          <p:nvPr/>
        </p:nvSpPr>
        <p:spPr>
          <a:xfrm>
            <a:off x="5087818" y="4103076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243F78-F305-4D08-A975-51133554CFA1}"/>
              </a:ext>
            </a:extLst>
          </p:cNvPr>
          <p:cNvSpPr/>
          <p:nvPr/>
        </p:nvSpPr>
        <p:spPr>
          <a:xfrm>
            <a:off x="5556744" y="4097218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CA455-DBF0-4287-8693-9F831CC0C5BC}"/>
                  </a:ext>
                </a:extLst>
              </p:cNvPr>
              <p:cNvSpPr txBox="1"/>
              <p:nvPr/>
            </p:nvSpPr>
            <p:spPr>
              <a:xfrm>
                <a:off x="6739271" y="3528477"/>
                <a:ext cx="2398477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CA455-DBF0-4287-8693-9F831CC0C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71" y="3528477"/>
                <a:ext cx="2398477" cy="374461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E8628D-3126-40D5-808E-035294CD511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707168" y="3439627"/>
            <a:ext cx="1032103" cy="276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64F279-EC6D-4159-B6DE-2D8C3EAF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8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790110"/>
                  </p:ext>
                </p:extLst>
              </p:nvPr>
            </p:nvGraphicFramePr>
            <p:xfrm>
              <a:off x="2769577" y="3034904"/>
              <a:ext cx="99435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4354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790110"/>
                  </p:ext>
                </p:extLst>
              </p:nvPr>
            </p:nvGraphicFramePr>
            <p:xfrm>
              <a:off x="2769577" y="3034904"/>
              <a:ext cx="99435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4354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" t="-1639" r="-122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" t="-100000" r="-122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" t="-203279" r="-122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778457"/>
                  </p:ext>
                </p:extLst>
              </p:nvPr>
            </p:nvGraphicFramePr>
            <p:xfrm>
              <a:off x="1178171" y="2845534"/>
              <a:ext cx="1095966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966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778457"/>
                  </p:ext>
                </p:extLst>
              </p:nvPr>
            </p:nvGraphicFramePr>
            <p:xfrm>
              <a:off x="1178171" y="2845534"/>
              <a:ext cx="1095966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966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1538" r="-1105" b="-5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101538" r="-1105" b="-4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198485" r="-110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303077" r="-1105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403077" r="-1105" b="-1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503077" r="-1105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7659127" y="2045050"/>
                <a:ext cx="3100079" cy="65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27" y="2045050"/>
                <a:ext cx="3100079" cy="655436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20508" y="2372768"/>
            <a:ext cx="1838619" cy="947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7375684" y="3725345"/>
                <a:ext cx="3087768" cy="65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84" y="3725345"/>
                <a:ext cx="3087768" cy="655436"/>
              </a:xfrm>
              <a:prstGeom prst="rect">
                <a:avLst/>
              </a:prstGeom>
              <a:blipFill>
                <a:blip r:embed="rId5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20508" y="3720775"/>
            <a:ext cx="1555176" cy="332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48BE52-9151-4183-A5A5-326C259A6AEC}"/>
              </a:ext>
            </a:extLst>
          </p:cNvPr>
          <p:cNvSpPr txBox="1"/>
          <p:nvPr/>
        </p:nvSpPr>
        <p:spPr>
          <a:xfrm>
            <a:off x="3880199" y="571499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input channels</a:t>
            </a:r>
          </a:p>
          <a:p>
            <a:pPr algn="ctr"/>
            <a:r>
              <a:rPr lang="en-US" altLang="ko-KR" sz="2400" dirty="0"/>
              <a:t>and</a:t>
            </a:r>
          </a:p>
          <a:p>
            <a:pPr algn="ctr"/>
            <a:r>
              <a:rPr lang="en-US" altLang="ko-KR" sz="2400" dirty="0"/>
              <a:t>output channels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408D216-AF9F-4AFE-9BBD-09CA95B0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738128"/>
                  </p:ext>
                </p:extLst>
              </p:nvPr>
            </p:nvGraphicFramePr>
            <p:xfrm>
              <a:off x="3832562" y="3459161"/>
              <a:ext cx="10959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966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408D216-AF9F-4AFE-9BBD-09CA95B0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738128"/>
                  </p:ext>
                </p:extLst>
              </p:nvPr>
            </p:nvGraphicFramePr>
            <p:xfrm>
              <a:off x="3832562" y="3459161"/>
              <a:ext cx="10959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966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52" t="-1639" r="-1105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52" t="-101639" r="-110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52" t="-201639" r="-1105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16CED3E-DD63-4177-AE9E-B6AEA8F6AF14}"/>
              </a:ext>
            </a:extLst>
          </p:cNvPr>
          <p:cNvSpPr txBox="1"/>
          <p:nvPr/>
        </p:nvSpPr>
        <p:spPr>
          <a:xfrm>
            <a:off x="2893100" y="5224672"/>
            <a:ext cx="1518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</a:p>
          <a:p>
            <a:pPr algn="ctr"/>
            <a:r>
              <a:rPr lang="en-US" altLang="ko-KR" sz="2000" dirty="0"/>
              <a:t>channels=2</a:t>
            </a:r>
          </a:p>
          <a:p>
            <a:pPr algn="ctr"/>
            <a:r>
              <a:rPr lang="en-US" altLang="ko-KR" sz="2000" dirty="0"/>
              <a:t>#=2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02803-1BE7-41CA-AA29-BC37B3C88BF4}"/>
              </a:ext>
            </a:extLst>
          </p:cNvPr>
          <p:cNvSpPr txBox="1"/>
          <p:nvPr/>
        </p:nvSpPr>
        <p:spPr>
          <a:xfrm>
            <a:off x="5252354" y="5087995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F0C28-F63F-4CDE-A821-41010903AF6F}"/>
              </a:ext>
            </a:extLst>
          </p:cNvPr>
          <p:cNvSpPr txBox="1"/>
          <p:nvPr/>
        </p:nvSpPr>
        <p:spPr>
          <a:xfrm>
            <a:off x="988393" y="5578615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007F212-C395-4F14-9673-1001F6DEE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77152"/>
              </p:ext>
            </p:extLst>
          </p:nvPr>
        </p:nvGraphicFramePr>
        <p:xfrm>
          <a:off x="5594211" y="3120307"/>
          <a:ext cx="97279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94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747956-7846-4408-989A-EE27804F97CC}"/>
              </a:ext>
            </a:extLst>
          </p:cNvPr>
          <p:cNvSpPr/>
          <p:nvPr/>
        </p:nvSpPr>
        <p:spPr>
          <a:xfrm>
            <a:off x="5696568" y="3195385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15461C-C58A-4539-91C3-3486E2FE0F0E}"/>
              </a:ext>
            </a:extLst>
          </p:cNvPr>
          <p:cNvSpPr/>
          <p:nvPr/>
        </p:nvSpPr>
        <p:spPr>
          <a:xfrm>
            <a:off x="6165494" y="3189527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272C1-895E-4BB0-BD23-9D038DFA1F54}"/>
              </a:ext>
            </a:extLst>
          </p:cNvPr>
          <p:cNvSpPr/>
          <p:nvPr/>
        </p:nvSpPr>
        <p:spPr>
          <a:xfrm>
            <a:off x="5699500" y="3576383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6EC078-9E56-4FB4-B7ED-56AE15DB9FD5}"/>
              </a:ext>
            </a:extLst>
          </p:cNvPr>
          <p:cNvSpPr/>
          <p:nvPr/>
        </p:nvSpPr>
        <p:spPr>
          <a:xfrm>
            <a:off x="6168426" y="3570525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E1A0EE-C233-49E7-836F-513C9DB9EC1B}"/>
              </a:ext>
            </a:extLst>
          </p:cNvPr>
          <p:cNvSpPr/>
          <p:nvPr/>
        </p:nvSpPr>
        <p:spPr>
          <a:xfrm>
            <a:off x="5693639" y="4001344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AFD31E-0900-4FAB-927B-760F7D3E6AC8}"/>
              </a:ext>
            </a:extLst>
          </p:cNvPr>
          <p:cNvSpPr/>
          <p:nvPr/>
        </p:nvSpPr>
        <p:spPr>
          <a:xfrm>
            <a:off x="6162565" y="3995486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B4448F-570D-4502-AD91-B8F2B09DD1F1}"/>
              </a:ext>
            </a:extLst>
          </p:cNvPr>
          <p:cNvSpPr/>
          <p:nvPr/>
        </p:nvSpPr>
        <p:spPr>
          <a:xfrm>
            <a:off x="5693638" y="4379414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BD0B7D-2797-469A-945C-AF0FA851031A}"/>
              </a:ext>
            </a:extLst>
          </p:cNvPr>
          <p:cNvSpPr/>
          <p:nvPr/>
        </p:nvSpPr>
        <p:spPr>
          <a:xfrm>
            <a:off x="6162564" y="4373556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D8AE46-0E94-427D-BD47-DE53117BB6DE}"/>
                  </a:ext>
                </a:extLst>
              </p:cNvPr>
              <p:cNvSpPr txBox="1"/>
              <p:nvPr/>
            </p:nvSpPr>
            <p:spPr>
              <a:xfrm>
                <a:off x="7548604" y="2924179"/>
                <a:ext cx="3051989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D8AE46-0E94-427D-BD47-DE53117B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04" y="2924179"/>
                <a:ext cx="3051989" cy="656590"/>
              </a:xfrm>
              <a:prstGeom prst="rect">
                <a:avLst/>
              </a:prstGeom>
              <a:blipFill>
                <a:blip r:embed="rId7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87AA73-4EBB-4928-BCE3-2227C57E3F5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330683" y="3252474"/>
            <a:ext cx="1217921" cy="75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5341CC-4A3B-44FB-A706-ECDF14563FA0}"/>
                  </a:ext>
                </a:extLst>
              </p:cNvPr>
              <p:cNvSpPr txBox="1"/>
              <p:nvPr/>
            </p:nvSpPr>
            <p:spPr>
              <a:xfrm>
                <a:off x="7882305" y="4705267"/>
                <a:ext cx="3087768" cy="6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5341CC-4A3B-44FB-A706-ECDF1456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05" y="4705267"/>
                <a:ext cx="3087768" cy="656590"/>
              </a:xfrm>
              <a:prstGeom prst="rect">
                <a:avLst/>
              </a:prstGeom>
              <a:blipFill>
                <a:blip r:embed="rId8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DEB363B-D9A2-4152-96D8-758C2EC17FA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30683" y="3702810"/>
            <a:ext cx="1551622" cy="1330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45E196-1E3F-4694-B51D-6C6BAD8A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3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9E3A-E417-49FE-AD47-BEBF9958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2-dimensional CNN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F6ABC64-3E0E-417C-BBCC-FABE95788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253920"/>
                  </p:ext>
                </p:extLst>
              </p:nvPr>
            </p:nvGraphicFramePr>
            <p:xfrm>
              <a:off x="1740877" y="2907512"/>
              <a:ext cx="26289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50">
                      <a:extLst>
                        <a:ext uri="{9D8B030D-6E8A-4147-A177-3AD203B41FA5}">
                          <a16:colId xmlns:a16="http://schemas.microsoft.com/office/drawing/2014/main" val="227083936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309776419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67160529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042162733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2234450487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746385112"/>
                        </a:ext>
                      </a:extLst>
                    </a:gridCol>
                  </a:tblGrid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6780341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1552002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0301437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897045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6787212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33468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F6ABC64-3E0E-417C-BBCC-FABE95788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253920"/>
                  </p:ext>
                </p:extLst>
              </p:nvPr>
            </p:nvGraphicFramePr>
            <p:xfrm>
              <a:off x="1740877" y="2907512"/>
              <a:ext cx="26289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50">
                      <a:extLst>
                        <a:ext uri="{9D8B030D-6E8A-4147-A177-3AD203B41FA5}">
                          <a16:colId xmlns:a16="http://schemas.microsoft.com/office/drawing/2014/main" val="227083936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309776419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67160529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042162733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2234450487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74638511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9" t="-1538" r="-502778" b="-5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89" t="-1538" r="-402778" b="-5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89" t="-1538" r="-302778" b="-5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67803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9" t="-101538" r="-502778" b="-4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89" t="-101538" r="-402778" b="-4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89" t="-101538" r="-302778" b="-4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1552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9" t="-198485" r="-50277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89" t="-198485" r="-40277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89" t="-198485" r="-30277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03014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8970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67872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33468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778DDC8-C938-4FCA-B5AB-3C253765DC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70515"/>
                  </p:ext>
                </p:extLst>
              </p:nvPr>
            </p:nvGraphicFramePr>
            <p:xfrm>
              <a:off x="5760139" y="3429000"/>
              <a:ext cx="1354017" cy="1292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39">
                      <a:extLst>
                        <a:ext uri="{9D8B030D-6E8A-4147-A177-3AD203B41FA5}">
                          <a16:colId xmlns:a16="http://schemas.microsoft.com/office/drawing/2014/main" val="1472312932"/>
                        </a:ext>
                      </a:extLst>
                    </a:gridCol>
                    <a:gridCol w="451339">
                      <a:extLst>
                        <a:ext uri="{9D8B030D-6E8A-4147-A177-3AD203B41FA5}">
                          <a16:colId xmlns:a16="http://schemas.microsoft.com/office/drawing/2014/main" val="4017994423"/>
                        </a:ext>
                      </a:extLst>
                    </a:gridCol>
                    <a:gridCol w="451339">
                      <a:extLst>
                        <a:ext uri="{9D8B030D-6E8A-4147-A177-3AD203B41FA5}">
                          <a16:colId xmlns:a16="http://schemas.microsoft.com/office/drawing/2014/main" val="3561668420"/>
                        </a:ext>
                      </a:extLst>
                    </a:gridCol>
                  </a:tblGrid>
                  <a:tr h="4307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7454309"/>
                      </a:ext>
                    </a:extLst>
                  </a:tr>
                  <a:tr h="4307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9281272"/>
                      </a:ext>
                    </a:extLst>
                  </a:tr>
                  <a:tr h="4307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4510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778DDC8-C938-4FCA-B5AB-3C253765DC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70515"/>
                  </p:ext>
                </p:extLst>
              </p:nvPr>
            </p:nvGraphicFramePr>
            <p:xfrm>
              <a:off x="5760139" y="3429000"/>
              <a:ext cx="1354017" cy="1292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39">
                      <a:extLst>
                        <a:ext uri="{9D8B030D-6E8A-4147-A177-3AD203B41FA5}">
                          <a16:colId xmlns:a16="http://schemas.microsoft.com/office/drawing/2014/main" val="1472312932"/>
                        </a:ext>
                      </a:extLst>
                    </a:gridCol>
                    <a:gridCol w="451339">
                      <a:extLst>
                        <a:ext uri="{9D8B030D-6E8A-4147-A177-3AD203B41FA5}">
                          <a16:colId xmlns:a16="http://schemas.microsoft.com/office/drawing/2014/main" val="4017994423"/>
                        </a:ext>
                      </a:extLst>
                    </a:gridCol>
                    <a:gridCol w="451339">
                      <a:extLst>
                        <a:ext uri="{9D8B030D-6E8A-4147-A177-3AD203B41FA5}">
                          <a16:colId xmlns:a16="http://schemas.microsoft.com/office/drawing/2014/main" val="3561668420"/>
                        </a:ext>
                      </a:extLst>
                    </a:gridCol>
                  </a:tblGrid>
                  <a:tr h="4307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408" r="-201333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03" t="-1408" r="-104054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408" r="-2667" b="-2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454309"/>
                      </a:ext>
                    </a:extLst>
                  </a:tr>
                  <a:tr h="4307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01408" r="-201333" b="-1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03" t="-101408" r="-104054" b="-1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1408" r="-2667" b="-1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281272"/>
                      </a:ext>
                    </a:extLst>
                  </a:tr>
                  <a:tr h="4307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201408" r="-20133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03" t="-201408" r="-104054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1408" r="-2667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5109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B451E1-C09E-4DED-AA62-C3F74BE1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0014"/>
              </p:ext>
            </p:extLst>
          </p:nvPr>
        </p:nvGraphicFramePr>
        <p:xfrm>
          <a:off x="8362461" y="3261191"/>
          <a:ext cx="1608016" cy="148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04">
                  <a:extLst>
                    <a:ext uri="{9D8B030D-6E8A-4147-A177-3AD203B41FA5}">
                      <a16:colId xmlns:a16="http://schemas.microsoft.com/office/drawing/2014/main" val="1709486313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1018504848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4202334205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613660099"/>
                    </a:ext>
                  </a:extLst>
                </a:gridCol>
              </a:tblGrid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70134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871041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22589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82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919FAB-C8F2-4C54-8004-D86967B3E992}"/>
                  </a:ext>
                </a:extLst>
              </p:cNvPr>
              <p:cNvSpPr txBox="1"/>
              <p:nvPr/>
            </p:nvSpPr>
            <p:spPr>
              <a:xfrm>
                <a:off x="7728440" y="1810896"/>
                <a:ext cx="1705210" cy="99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919FAB-C8F2-4C54-8004-D86967B3E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440" y="1810896"/>
                <a:ext cx="1705210" cy="992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8B037-4171-4CD7-8D49-E0252722D3C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504518" y="2803347"/>
            <a:ext cx="76527" cy="652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B02E1C-6C75-4E95-A0F8-386769354EFC}"/>
              </a:ext>
            </a:extLst>
          </p:cNvPr>
          <p:cNvSpPr txBox="1"/>
          <p:nvPr/>
        </p:nvSpPr>
        <p:spPr>
          <a:xfrm>
            <a:off x="6083781" y="5124206"/>
            <a:ext cx="70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1880A-D221-4E27-9301-C799B09172BD}"/>
              </a:ext>
            </a:extLst>
          </p:cNvPr>
          <p:cNvSpPr txBox="1"/>
          <p:nvPr/>
        </p:nvSpPr>
        <p:spPr>
          <a:xfrm>
            <a:off x="8683003" y="5206239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981E2-87D5-48D4-A932-31F5548FAC72}"/>
              </a:ext>
            </a:extLst>
          </p:cNvPr>
          <p:cNvSpPr txBox="1"/>
          <p:nvPr/>
        </p:nvSpPr>
        <p:spPr>
          <a:xfrm>
            <a:off x="2661629" y="5674455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B6A1C3-34C0-4F6D-ADA9-32590EDF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0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1343</Words>
  <Application>Microsoft Office PowerPoint</Application>
  <PresentationFormat>와이드스크린</PresentationFormat>
  <Paragraphs>282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Consolas</vt:lpstr>
      <vt:lpstr>Microsoft Sans Serif</vt:lpstr>
      <vt:lpstr>Office 테마</vt:lpstr>
      <vt:lpstr>Chapter 3 Convolutional Neural Networks</vt:lpstr>
      <vt:lpstr>3.1 Filters, Strides, and Padding</vt:lpstr>
      <vt:lpstr>1-dimensional 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2-dimensional CNN</vt:lpstr>
      <vt:lpstr>PowerPoint 프레젠테이션</vt:lpstr>
      <vt:lpstr>PowerPoint 프레젠테이션</vt:lpstr>
      <vt:lpstr>3.2 A Simple TF Convolution Example</vt:lpstr>
      <vt:lpstr>PowerPoint 프레젠테이션</vt:lpstr>
      <vt:lpstr>PowerPoint 프레젠테이션</vt:lpstr>
      <vt:lpstr>3.3 Multilevel Convolution</vt:lpstr>
      <vt:lpstr>3.4 Convolution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Feed-Forward Neural Nets</dc:title>
  <dc:creator>kpark</dc:creator>
  <cp:lastModifiedBy>kpark</cp:lastModifiedBy>
  <cp:revision>53</cp:revision>
  <dcterms:created xsi:type="dcterms:W3CDTF">2021-03-09T05:48:02Z</dcterms:created>
  <dcterms:modified xsi:type="dcterms:W3CDTF">2021-03-24T15:02:52Z</dcterms:modified>
</cp:coreProperties>
</file>