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08" r:id="rId3"/>
    <p:sldId id="310" r:id="rId4"/>
    <p:sldId id="311" r:id="rId5"/>
    <p:sldId id="312" r:id="rId6"/>
    <p:sldId id="318" r:id="rId7"/>
    <p:sldId id="316" r:id="rId8"/>
    <p:sldId id="313" r:id="rId9"/>
    <p:sldId id="314" r:id="rId10"/>
    <p:sldId id="315" r:id="rId11"/>
    <p:sldId id="319" r:id="rId12"/>
    <p:sldId id="317" r:id="rId13"/>
    <p:sldId id="320" r:id="rId14"/>
    <p:sldId id="321" r:id="rId15"/>
    <p:sldId id="32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02FDC-1CCC-4787-BD2A-441D3AB84DB4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C8382-0E31-4F4C-8738-7C503A241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636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C0400-96DB-4754-A40E-D5C72AAA6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EB9A3B-3F23-491C-88C8-7DFBA79E9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02DC4-9802-42C5-B0BF-C2E723729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8C98-2974-48C4-85C2-FB7C31AC7898}" type="datetime1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0AF008-6837-4688-B3E2-4400109A1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81DF8A-0D00-4B4B-8CF2-0A53583C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30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0AEDE-DFC1-4875-BAC6-4B375BDC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A4B6DA-7F74-4C92-B764-052099CF0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CF855A-24A4-497B-9DD3-393B3601A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9D5E-680A-41B2-B626-74DB37565A24}" type="datetime1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A1ADF0-BE3F-4F10-A117-987CE0FE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1F6A79-7731-47BB-A1C8-6C957FBF9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80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38081B-B997-4533-8149-CE3716F90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495EA2-1B23-464C-9E3B-9C76D041D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C4E984-89CD-4382-A0FA-06C506C3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8A1A-C7A7-485D-A982-ECC253D2C965}" type="datetime1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DB3A0-003F-46C0-B2A4-D109A9E5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6254F8-6BB1-45E8-97B5-97F1308F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32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9C5AD-6674-47A0-B8DE-DF44F528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FA24DD-E95C-4DC2-A77C-9DE2C96F0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270567-089F-4E55-92EB-CAEFB199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481D-369D-4D37-8FD4-5DC98340B613}" type="datetime1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6113C-4BC4-4F4F-A940-43028465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CAE42-F806-4D64-B380-A1E4B6E64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43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B4246-5E33-4950-80CB-F4E27D4B0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0C4CC9-5A8C-4CD4-B4AC-124C042AF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F5BBAD-3B60-45D7-9B2D-FE8B40645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C261-94A6-4E5B-A534-C258B84D0074}" type="datetime1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910682-8392-4F14-854E-30F50C97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7095C7-8379-4942-9847-0E077A5A8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34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A8C28-3536-4B20-BFD7-5EC222EE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6F14DA-6AED-4BFD-B074-9AB319440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4AC2BB-EE2D-48E7-B39B-574A5C74C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F67EF4-7B2E-48FF-9136-777AC3621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B1DF-1112-46A8-BD85-D454AAEE1983}" type="datetime1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5BF946-A0EC-457F-B9C8-77C544E1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9CC1BF-E68F-424B-9D6C-A1823405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57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AB2EF-54C7-4495-B3F7-7F31DF2FE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444E71-73EC-4950-A725-399309D88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67E6FE-86F7-48C6-B8B9-FEB0C4FAF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2306D0-67B2-4266-A015-D27E5C112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131158-AC2B-448B-B7D4-63B8EDF09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D32649-FFDF-4592-9C1F-1DA3BCAA0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AE07-44B1-44EF-97C8-CA5BB12A13F1}" type="datetime1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063CC4-5653-4AC2-A4ED-4E424B96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F61536-E571-4988-9DD1-B30CFE99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10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A90EE-7968-48FA-9A7F-4FDB14C1D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09829F-84B8-4816-B8BC-D08C05ED9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856C-DD07-47DA-97CE-861B385BE2A6}" type="datetime1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E1EDAC-3393-4236-8A4E-E999FF43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3AAE9F-8BB3-401D-8C2F-F14B2B1A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40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1C0721-F9BB-4AA8-B54A-3258313D2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9BEC-42B7-4947-AB21-0A8FF1CBC45D}" type="datetime1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62C7B7-656F-4908-B0FC-2A817052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8A262F-6D5D-461D-8FB0-47368533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1347B-3820-42BF-BB0D-8AF1D293F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2C9E3B-266C-4D09-99B8-34BFAF42B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7693D-2D93-455C-BE32-28FAD2A03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276AFA-D3A3-48E8-BC91-CB9E3378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7933-7E3E-445E-87B5-7D6C6DA14A56}" type="datetime1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D33136-2D59-4504-AB3F-95D8BAC5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D97A3E-5773-492F-81B8-91B268FD1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76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5E873-6111-4A7F-ADF2-7903CAB3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0D7698-2C6A-4A3D-9813-C67D70C9F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C73A64-C23C-4A71-8517-AA21EED84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3838F9-3ECF-4A80-8BC0-8B195A504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CD6D-F240-4017-B866-7815368BA5B0}" type="datetime1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F05F15-6E1C-4740-A316-29A07638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93B6EF-7CA6-448D-91EE-3DF4C7DE2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3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03D6F3-2047-4468-ACD7-232BA8043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B90E50-978A-45DA-8E46-9EC1FB7E6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31CF5-23E5-4BB3-924D-2047EB1D3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69732-C060-476D-B66F-3433455A3BA1}" type="datetime1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157CCD-EF5A-4028-95FB-94CA7BFC6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6BBD1-BC69-4446-A305-5540A178D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19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A4B59-A722-4628-978C-1FB6632C12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Chapter 5</a:t>
            </a:r>
            <a:br>
              <a:rPr lang="en-US" altLang="ko-KR" dirty="0"/>
            </a:br>
            <a:r>
              <a:rPr lang="en-US" altLang="ko-KR" dirty="0"/>
              <a:t>Monte Carlo Methods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DCF632-F101-4C79-960D-8DAA4FD381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647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EC12A-4FBB-4D39-AFEF-6F9BA595E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72140D-6C98-4CDB-9870-0BA862FD6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65B4D9-3C2A-4415-9250-2C8A9119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586BAD-F56A-47BA-B592-7C5B32CD5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730" y="1027906"/>
            <a:ext cx="8892540" cy="481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91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17AB6-77B5-474F-A7F7-51B636EAF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5.3: Solving Blackjack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4E8145-32FF-4525-8B18-5F012FABC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CC90D7-1EA6-4222-A210-EA4A1FAF2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A8890D-2A6A-4B9F-9AFF-C9CBB3FBB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430" y="1566863"/>
            <a:ext cx="74199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47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58602-72B4-4EED-9BAC-5C022F94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5.4 Monte Carlo Control without</a:t>
            </a:r>
            <a:br>
              <a:rPr lang="en-US" altLang="ko-KR" dirty="0"/>
            </a:br>
            <a:r>
              <a:rPr lang="en-US" altLang="ko-KR" dirty="0"/>
              <a:t>	Exploring Starts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6DB373-20E9-4330-8E14-EDED5E810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43105" cy="4335030"/>
          </a:xfrm>
        </p:spPr>
        <p:txBody>
          <a:bodyPr/>
          <a:lstStyle/>
          <a:p>
            <a:r>
              <a:rPr lang="en-US" altLang="ko-KR" dirty="0"/>
              <a:t>On-policy methods</a:t>
            </a:r>
          </a:p>
          <a:p>
            <a:pPr lvl="1"/>
            <a:r>
              <a:rPr lang="en-US" altLang="ko-KR" dirty="0"/>
              <a:t>To improve a policy, action values are evaluated using the policy</a:t>
            </a:r>
          </a:p>
          <a:p>
            <a:r>
              <a:rPr lang="en-US" altLang="ko-KR" dirty="0"/>
              <a:t>Off-policy methods</a:t>
            </a:r>
          </a:p>
          <a:p>
            <a:pPr lvl="1"/>
            <a:r>
              <a:rPr lang="en-US" altLang="ko-KR" dirty="0"/>
              <a:t>To improve a policy, action values are evaluated using the other policy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79E9A2-9179-493B-AC8C-E57DCD35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68573B1-680B-453A-BD90-3EDA5DBDBF39}"/>
              </a:ext>
            </a:extLst>
          </p:cNvPr>
          <p:cNvGrpSpPr/>
          <p:nvPr/>
        </p:nvGrpSpPr>
        <p:grpSpPr>
          <a:xfrm>
            <a:off x="7057397" y="1871988"/>
            <a:ext cx="4685442" cy="3114023"/>
            <a:chOff x="6826488" y="1904300"/>
            <a:chExt cx="4685442" cy="31140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0BC2B0-1781-4F11-B259-B9D816452F50}"/>
                </a:ext>
              </a:extLst>
            </p:cNvPr>
            <p:cNvSpPr txBox="1"/>
            <p:nvPr/>
          </p:nvSpPr>
          <p:spPr>
            <a:xfrm>
              <a:off x="6826488" y="3223705"/>
              <a:ext cx="179087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MC with ES</a:t>
              </a:r>
              <a:endParaRPr lang="ko-KR" altLang="en-US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1ED97F-7A30-4862-8972-0CE5B6F5941E}"/>
                </a:ext>
              </a:extLst>
            </p:cNvPr>
            <p:cNvSpPr txBox="1"/>
            <p:nvPr/>
          </p:nvSpPr>
          <p:spPr>
            <a:xfrm>
              <a:off x="7779872" y="1904300"/>
              <a:ext cx="189345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MC Method</a:t>
              </a:r>
              <a:endParaRPr lang="ko-KR" altLang="en-US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3146E76-A3F5-4242-BDD9-80EE07706A1A}"/>
                </a:ext>
              </a:extLst>
            </p:cNvPr>
            <p:cNvSpPr txBox="1"/>
            <p:nvPr/>
          </p:nvSpPr>
          <p:spPr>
            <a:xfrm>
              <a:off x="8748616" y="3221243"/>
              <a:ext cx="225895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MC without ES</a:t>
              </a:r>
              <a:endParaRPr lang="ko-KR" altLang="en-US" sz="24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69F1464-8ABE-4488-A9BD-2DACA8394DBB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>
            <a:xfrm flipH="1">
              <a:off x="7721926" y="2365965"/>
              <a:ext cx="1004674" cy="8577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F9BE41A-B932-40F1-984F-59A574AE3D20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8726600" y="2365965"/>
              <a:ext cx="1151492" cy="8552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E40156A-C029-428A-81FA-AE2627EC739D}"/>
                </a:ext>
              </a:extLst>
            </p:cNvPr>
            <p:cNvSpPr txBox="1"/>
            <p:nvPr/>
          </p:nvSpPr>
          <p:spPr>
            <a:xfrm>
              <a:off x="8323240" y="4543110"/>
              <a:ext cx="154561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On-policy</a:t>
              </a:r>
              <a:endParaRPr lang="ko-KR" altLang="en-US" sz="2400" dirty="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4CD46CD-1FE8-40BA-83AB-EB88C17CCD35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 flipH="1">
              <a:off x="9096048" y="3682908"/>
              <a:ext cx="782044" cy="8602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5CA5C84-4414-45D3-BD38-6944D5B5EC96}"/>
                </a:ext>
              </a:extLst>
            </p:cNvPr>
            <p:cNvSpPr txBox="1"/>
            <p:nvPr/>
          </p:nvSpPr>
          <p:spPr>
            <a:xfrm>
              <a:off x="9965225" y="4556658"/>
              <a:ext cx="154670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Off-policy</a:t>
              </a:r>
              <a:endParaRPr lang="ko-KR" altLang="en-US" sz="2400" dirty="0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6385D80-9860-4471-8256-059CADD09BCF}"/>
                </a:ext>
              </a:extLst>
            </p:cNvPr>
            <p:cNvCxnSpPr>
              <a:cxnSpLocks/>
              <a:stCxn id="8" idx="2"/>
              <a:endCxn id="13" idx="0"/>
            </p:cNvCxnSpPr>
            <p:nvPr/>
          </p:nvCxnSpPr>
          <p:spPr>
            <a:xfrm>
              <a:off x="9878092" y="3682908"/>
              <a:ext cx="860486" cy="8737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514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A85EE-8FB7-4F6F-A0E2-53D3C514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A0AA79F-979F-4EDC-8B3F-7B4DDB3164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On-policy method</a:t>
                </a:r>
              </a:p>
              <a:p>
                <a:pPr lvl="1"/>
                <a:r>
                  <a:rPr lang="en-US" altLang="ko-KR" dirty="0"/>
                  <a:t>The policy is soft, in general</a:t>
                </a:r>
              </a:p>
              <a:p>
                <a:pPr lvl="1"/>
                <a:r>
                  <a:rPr lang="en-US" altLang="ko-KR" dirty="0"/>
                  <a:t>Meaning that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 err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i="1" dirty="0" err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dirty="0"/>
                  <a:t> for all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altLang="ko-KR" dirty="0"/>
                  <a:t> and all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𝒜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b="0" dirty="0"/>
                  <a:t>Example)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/>
                  <a:t>-greedy method</a:t>
                </a:r>
              </a:p>
              <a:p>
                <a:pPr lvl="1"/>
                <a:r>
                  <a:rPr lang="en-US" altLang="ko-KR" dirty="0"/>
                  <a:t>Most of the time we choose an action that has maximal estimated action value as</a:t>
                </a:r>
                <a:br>
                  <a:rPr lang="en-US" altLang="ko-KR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ko-KR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 dirty="0">
                                              <a:latin typeface="Cambria Math" panose="02040503050406030204" pitchFamily="18" charset="0"/>
                                            </a:rPr>
                                            <m:t>𝒜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i="1" dirty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den>
                                  </m:f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                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dirty="0">
                                      <a:latin typeface="Cambria Math" panose="02040503050406030204" pitchFamily="18" charset="0"/>
                                    </a:rPr>
                                    <m:t>if</m:t>
                                  </m:r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dirty="0">
                                      <a:latin typeface="Cambria Math" panose="02040503050406030204" pitchFamily="18" charset="0"/>
                                    </a:rPr>
                                    <m:t>is</m:t>
                                  </m:r>
                                  <m:r>
                                    <a:rPr lang="en-US" altLang="ko-KR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dirty="0">
                                      <a:latin typeface="Cambria Math" panose="02040503050406030204" pitchFamily="18" charset="0"/>
                                    </a:rPr>
                                    <m:t>not</m:t>
                                  </m:r>
                                  <m:r>
                                    <a:rPr lang="en-US" altLang="ko-KR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b="0" i="0" dirty="0" smtClean="0">
                                      <a:latin typeface="Cambria Math" panose="02040503050406030204" pitchFamily="18" charset="0"/>
                                    </a:rPr>
                                    <m:t>maximal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ko-KR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 dirty="0">
                                              <a:latin typeface="Cambria Math" panose="02040503050406030204" pitchFamily="18" charset="0"/>
                                            </a:rPr>
                                            <m:t>𝒜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i="1" dirty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den>
                                  </m:f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,    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dirty="0">
                                      <a:latin typeface="Cambria Math" panose="02040503050406030204" pitchFamily="18" charset="0"/>
                                    </a:rPr>
                                    <m:t>otherwise</m:t>
                                  </m:r>
                                  <m:r>
                                    <a:rPr lang="en-US" altLang="ko-KR" b="0" i="0" dirty="0" smtClean="0">
                                      <a:latin typeface="Cambria Math" panose="02040503050406030204" pitchFamily="18" charset="0"/>
                                    </a:rPr>
                                    <m:t>                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for some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A0AA79F-979F-4EDC-8B3F-7B4DDB3164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2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372633-7217-4125-97E7-8D3C26035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187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BD6B4-0C09-4D25-BF03-DB2934984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C4EFE3-642D-4CE2-A2FB-6B46A253C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DC88DE-4FE9-4544-B642-07144A8C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D12B98-5157-41CD-9D41-8CE6A0E53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370" y="577215"/>
            <a:ext cx="8858250" cy="570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438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3E4ED-CAD3-41C5-860F-5824D008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5.5 Off-policy Prediction via Importance</a:t>
            </a:r>
            <a:br>
              <a:rPr lang="en-US" altLang="ko-KR" dirty="0"/>
            </a:br>
            <a:r>
              <a:rPr lang="en-US" altLang="ko-KR" dirty="0"/>
              <a:t>     Sampling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5D3FA3-2974-44E9-AC3C-D66438D0A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Off-policy learning</a:t>
            </a:r>
          </a:p>
          <a:p>
            <a:pPr lvl="1"/>
            <a:r>
              <a:rPr lang="en-US" altLang="ko-KR" dirty="0"/>
              <a:t>Example</a:t>
            </a:r>
          </a:p>
          <a:p>
            <a:pPr lvl="2"/>
            <a:r>
              <a:rPr lang="en-US" altLang="ko-KR" dirty="0"/>
              <a:t>To use two policies, the </a:t>
            </a:r>
            <a:r>
              <a:rPr lang="en-US" altLang="ko-KR" dirty="0">
                <a:solidFill>
                  <a:srgbClr val="FF0000"/>
                </a:solidFill>
              </a:rPr>
              <a:t>target policy</a:t>
            </a:r>
            <a:r>
              <a:rPr lang="en-US" altLang="ko-KR" dirty="0"/>
              <a:t> and the </a:t>
            </a:r>
            <a:r>
              <a:rPr lang="en-US" altLang="ko-KR" dirty="0">
                <a:solidFill>
                  <a:srgbClr val="FF0000"/>
                </a:solidFill>
              </a:rPr>
              <a:t>behavior policy</a:t>
            </a:r>
          </a:p>
          <a:p>
            <a:pPr lvl="2"/>
            <a:r>
              <a:rPr lang="en-US" altLang="ko-KR" dirty="0"/>
              <a:t>The target policy is learned about and becomes the optimal policy</a:t>
            </a:r>
          </a:p>
          <a:p>
            <a:pPr lvl="2"/>
            <a:r>
              <a:rPr lang="en-US" altLang="ko-KR" dirty="0"/>
              <a:t>The behavior policy is more exploratory and is used to generate behavior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8C438E-E035-4035-AA0D-0B5066FF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579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F78D9-3A09-44AC-BA3B-5BC88BBD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88A105-4752-47B1-BDDA-D8C3DFED7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Monte Carlo method</a:t>
            </a:r>
          </a:p>
          <a:p>
            <a:pPr lvl="1"/>
            <a:r>
              <a:rPr lang="en-US" altLang="ko-KR" dirty="0"/>
              <a:t>Learning from experience</a:t>
            </a:r>
          </a:p>
          <a:p>
            <a:pPr lvl="2"/>
            <a:r>
              <a:rPr lang="en-US" altLang="ko-KR" dirty="0"/>
              <a:t>Actual experience</a:t>
            </a:r>
          </a:p>
          <a:p>
            <a:pPr lvl="2"/>
            <a:r>
              <a:rPr lang="en-US" altLang="ko-KR" dirty="0"/>
              <a:t>Simulated experience</a:t>
            </a:r>
          </a:p>
          <a:p>
            <a:pPr lvl="1"/>
            <a:r>
              <a:rPr lang="en-US" altLang="ko-KR" dirty="0"/>
              <a:t>Learning from sample episodes</a:t>
            </a:r>
          </a:p>
          <a:p>
            <a:pPr lvl="2"/>
            <a:r>
              <a:rPr lang="en-US" altLang="ko-KR" dirty="0"/>
              <a:t>Sequences of states, actions, and rewards from experience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D4A441-C94D-4763-B79A-CBB73AEF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164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27692-DA12-4FA8-8984-E816A27DF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Monte Carlo Prediction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D47B2E0-C951-4D3C-842E-69916EE7E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Monte Carlo(MC) methods</a:t>
                </a:r>
              </a:p>
              <a:p>
                <a:pPr lvl="1"/>
                <a:r>
                  <a:rPr lang="en-US" altLang="ko-KR" dirty="0"/>
                  <a:t>Learning the state-value function for a given policy</a:t>
                </a:r>
              </a:p>
              <a:p>
                <a:pPr lvl="2"/>
                <a:r>
                  <a:rPr lang="en-US" altLang="ko-KR" dirty="0"/>
                  <a:t>Policy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State-value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Estimating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from experience</a:t>
                </a:r>
              </a:p>
              <a:p>
                <a:pPr lvl="2"/>
                <a:r>
                  <a:rPr lang="en-US" altLang="ko-KR" dirty="0"/>
                  <a:t>Sampling episodes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US" altLang="ko-KR" b="0" dirty="0"/>
                  <a:t>Estimation</a:t>
                </a:r>
                <a:br>
                  <a:rPr lang="en-US" altLang="ko-KR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+⋯|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br>
                  <a:rPr lang="en-US" altLang="ko-KR" b="0" dirty="0"/>
                </a:b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lvl="2">
                  <a:lnSpc>
                    <a:spcPct val="100000"/>
                  </a:lnSpc>
                </a:pPr>
                <a:r>
                  <a:rPr lang="en-US" altLang="ko-KR"/>
                  <a:t>Nonstationary estimation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D47B2E0-C951-4D3C-842E-69916EE7E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114350-ABCB-4500-B95C-F508286B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99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A89D8-43B2-48EE-B7EA-CDCAA5E14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6A43653-1A33-4965-A0C8-DA833D5958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The first-visit MC method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3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3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30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ko-KR" sz="23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3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3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300" dirty="0"/>
                  <a:t> is estimated as the average of the returns following first visits to </a:t>
                </a:r>
                <a14:m>
                  <m:oMath xmlns:m="http://schemas.openxmlformats.org/officeDocument/2006/math">
                    <m:r>
                      <a:rPr lang="en-US" altLang="ko-KR" sz="23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ko-KR" sz="2300" dirty="0"/>
              </a:p>
              <a:p>
                <a:r>
                  <a:rPr lang="en-US" altLang="ko-KR" dirty="0"/>
                  <a:t>The every-visit MC method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3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300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ko-KR" sz="23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3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3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300" dirty="0"/>
                  <a:t> is estimated as the average of the returns following all visits to </a:t>
                </a:r>
                <a14:m>
                  <m:oMath xmlns:m="http://schemas.openxmlformats.org/officeDocument/2006/math">
                    <m:r>
                      <a:rPr lang="en-US" altLang="ko-KR" sz="23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ko-KR" altLang="en-US" sz="23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6A43653-1A33-4965-A0C8-DA833D5958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2DF20B-4482-4F5F-BB08-7A00F26D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29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2AD87-4BC6-422F-835C-DCCE3A7A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2D46C-EDC1-42AE-AB19-DC330042B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E8F1E3-9CEA-4D72-9B0C-ABF6470D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CEB553-93D5-4652-ABD6-688E6B985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134" y="1309832"/>
            <a:ext cx="8846820" cy="39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68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35C30-AB6B-426D-8483-CD82E5E08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5.1: Blackjack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EB0B2-C87F-40B1-928C-A0D3072BD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D01A68-19F1-4B1B-A8C9-B52E13B4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C4E3E6-B3D9-4642-ADC4-8D39C7438315}"/>
                  </a:ext>
                </a:extLst>
              </p:cNvPr>
              <p:cNvSpPr txBox="1"/>
              <p:nvPr/>
            </p:nvSpPr>
            <p:spPr>
              <a:xfrm>
                <a:off x="8432800" y="2789815"/>
                <a:ext cx="3086101" cy="3139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Usable ace: ace that can be</a:t>
                </a:r>
                <a:br>
                  <a:rPr lang="en-US" altLang="ko-KR" dirty="0"/>
                </a:br>
                <a:r>
                  <a:rPr lang="en-US" altLang="ko-KR" dirty="0"/>
                  <a:t>                counted as 11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State: player sum and</a:t>
                </a:r>
              </a:p>
              <a:p>
                <a:r>
                  <a:rPr lang="en-US" altLang="ko-KR" dirty="0"/>
                  <a:t>        dealer showing</a:t>
                </a:r>
              </a:p>
              <a:p>
                <a:r>
                  <a:rPr lang="en-US" altLang="ko-KR" dirty="0"/>
                  <a:t>Action: hit(one more card),</a:t>
                </a:r>
              </a:p>
              <a:p>
                <a:r>
                  <a:rPr lang="en-US" altLang="ko-KR" dirty="0"/>
                  <a:t>          stick(stop)</a:t>
                </a:r>
              </a:p>
              <a:p>
                <a:r>
                  <a:rPr lang="en-US" altLang="ko-KR" dirty="0"/>
                  <a:t>Reward: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ko-KR" dirty="0"/>
                  <a:t> for winning</a:t>
                </a:r>
              </a:p>
              <a:p>
                <a:r>
                  <a:rPr lang="en-US" altLang="ko-KR" dirty="0"/>
                  <a:t>           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ko-KR" dirty="0"/>
                  <a:t> for losing</a:t>
                </a:r>
              </a:p>
              <a:p>
                <a:r>
                  <a:rPr lang="en-US" altLang="ko-KR" dirty="0"/>
                  <a:t>            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/>
                  <a:t> for drawing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C4E3E6-B3D9-4642-ADC4-8D39C7438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800" y="2789815"/>
                <a:ext cx="3086101" cy="3139321"/>
              </a:xfrm>
              <a:prstGeom prst="rect">
                <a:avLst/>
              </a:prstGeom>
              <a:blipFill>
                <a:blip r:embed="rId2"/>
                <a:stretch>
                  <a:fillRect l="-1578" t="-1165" r="-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3EC4FDBD-A887-48F6-95B2-CF3AB5AD4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74390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1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7DAAD-9C6E-437E-ADE1-EA03DF6F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5.2 Monte Carlo Estimation of Action Values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95DA4D-8E51-457D-99B9-A6A9D4CD6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a model(of environment) is not available</a:t>
            </a:r>
          </a:p>
          <a:p>
            <a:pPr lvl="1"/>
            <a:r>
              <a:rPr lang="en-US" altLang="ko-KR" dirty="0"/>
              <a:t>One cannot determine the next state</a:t>
            </a:r>
          </a:p>
          <a:p>
            <a:pPr lvl="2"/>
            <a:r>
              <a:rPr lang="en-US" altLang="ko-KR" dirty="0"/>
              <a:t>Example) Alpha-go, black jack</a:t>
            </a:r>
          </a:p>
          <a:p>
            <a:pPr lvl="1"/>
            <a:r>
              <a:rPr lang="en-US" altLang="ko-KR" dirty="0"/>
              <a:t>One may estimate action values rather than state values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2B093F-E1A6-4129-8538-4859576D2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023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7DAAD-9C6E-437E-ADE1-EA03DF6F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B95DA4D-8E51-457D-99B9-A6A9D4CD65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Estimating action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All state-action pairs will be visited an infinite number of times in the limit of an infinite number of episodes</a:t>
                </a:r>
              </a:p>
              <a:p>
                <a:r>
                  <a:rPr lang="en-US" altLang="ko-KR" dirty="0"/>
                  <a:t>Exploring starts</a:t>
                </a:r>
              </a:p>
              <a:p>
                <a:pPr lvl="1"/>
                <a:r>
                  <a:rPr lang="en-US" altLang="ko-KR" dirty="0"/>
                  <a:t>Every state–action pair has a nonzero probability of being selected as the start</a:t>
                </a:r>
              </a:p>
              <a:p>
                <a:pPr lvl="1"/>
                <a:r>
                  <a:rPr lang="en-US" altLang="ko-KR" dirty="0"/>
                  <a:t>All state–action pairs will be visited an infinite number of times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B95DA4D-8E51-457D-99B9-A6A9D4CD65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2B093F-E1A6-4129-8538-4859576D2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787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1AAD7-2134-4291-96E3-AF0E9264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5.3 Monte Carlo Control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A491692-69A7-4EBB-8B9C-5EDE0B7E1B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948055" cy="4351338"/>
              </a:xfrm>
            </p:spPr>
            <p:txBody>
              <a:bodyPr/>
              <a:lstStyle/>
              <a:p>
                <a:r>
                  <a:rPr lang="en-US" altLang="ko-KR" dirty="0"/>
                  <a:t>Update action values through episodes</a:t>
                </a:r>
              </a:p>
              <a:p>
                <a:r>
                  <a:rPr lang="en-US" altLang="ko-KR" dirty="0"/>
                  <a:t>Update policies by action values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A491692-69A7-4EBB-8B9C-5EDE0B7E1B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948055" cy="4351338"/>
              </a:xfrm>
              <a:blipFill>
                <a:blip r:embed="rId2"/>
                <a:stretch>
                  <a:fillRect l="-1580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FCF7DF-42FF-407E-A30F-C5EE5F615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30460C-FBDE-44A4-BDB4-A1C441BDE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2092757"/>
            <a:ext cx="2411730" cy="232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52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3613</TotalTime>
  <Words>465</Words>
  <Application>Microsoft Office PowerPoint</Application>
  <PresentationFormat>와이드스크린</PresentationFormat>
  <Paragraphs>80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Cambria Math</vt:lpstr>
      <vt:lpstr>Office 테마</vt:lpstr>
      <vt:lpstr>Chapter 5 Monte Carlo Methods</vt:lpstr>
      <vt:lpstr>PowerPoint 프레젠테이션</vt:lpstr>
      <vt:lpstr>5.1 Monte Carlo Prediction</vt:lpstr>
      <vt:lpstr>PowerPoint 프레젠테이션</vt:lpstr>
      <vt:lpstr>PowerPoint 프레젠테이션</vt:lpstr>
      <vt:lpstr>Example 5.1: Blackjack</vt:lpstr>
      <vt:lpstr>5.2 Monte Carlo Estimation of Action Values</vt:lpstr>
      <vt:lpstr>PowerPoint 프레젠테이션</vt:lpstr>
      <vt:lpstr>5.3 Monte Carlo Control</vt:lpstr>
      <vt:lpstr>PowerPoint 프레젠테이션</vt:lpstr>
      <vt:lpstr>Example 5.3: Solving Blackjack</vt:lpstr>
      <vt:lpstr>5.4 Monte Carlo Control without  Exploring Starts</vt:lpstr>
      <vt:lpstr>PowerPoint 프레젠테이션</vt:lpstr>
      <vt:lpstr>PowerPoint 프레젠테이션</vt:lpstr>
      <vt:lpstr>5.5 Off-policy Prediction via Importance      Sampling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Multi-armed Bandits</dc:title>
  <dc:creator>kpark</dc:creator>
  <cp:lastModifiedBy>kpark</cp:lastModifiedBy>
  <cp:revision>92</cp:revision>
  <dcterms:created xsi:type="dcterms:W3CDTF">2021-09-28T01:19:47Z</dcterms:created>
  <dcterms:modified xsi:type="dcterms:W3CDTF">2021-10-18T10:28:34Z</dcterms:modified>
</cp:coreProperties>
</file>