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10" r:id="rId3"/>
    <p:sldId id="257" r:id="rId4"/>
    <p:sldId id="258" r:id="rId5"/>
    <p:sldId id="259" r:id="rId6"/>
    <p:sldId id="320" r:id="rId7"/>
    <p:sldId id="319" r:id="rId8"/>
    <p:sldId id="263" r:id="rId9"/>
    <p:sldId id="315" r:id="rId10"/>
    <p:sldId id="313" r:id="rId11"/>
    <p:sldId id="317" r:id="rId12"/>
    <p:sldId id="318" r:id="rId13"/>
    <p:sldId id="312" r:id="rId14"/>
    <p:sldId id="264" r:id="rId15"/>
    <p:sldId id="265" r:id="rId16"/>
    <p:sldId id="266" r:id="rId17"/>
    <p:sldId id="321" r:id="rId18"/>
    <p:sldId id="260" r:id="rId19"/>
    <p:sldId id="269" r:id="rId20"/>
    <p:sldId id="270" r:id="rId21"/>
    <p:sldId id="272" r:id="rId22"/>
    <p:sldId id="322" r:id="rId23"/>
    <p:sldId id="273" r:id="rId24"/>
    <p:sldId id="30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0CAA0-CD80-4F66-B377-C5C636B3953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A8146-5641-40BD-B991-691D60338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9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B64B0-049A-4A56-9E9F-3F3C8DFB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9DB7D2-55ED-4214-B1BA-4EB56C9BA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D3A73-3C2A-4363-9E33-977803CE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73C7-CA31-454E-8D5D-81F1D8007B19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65DAC-FF65-411A-8D3C-6C52C2A0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1CB4C-87FD-4876-A965-249D075F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BCA1F-4337-4A18-BA67-BCB04B37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95278-CF02-4B6D-B43A-CB42AC4A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C6F9-8004-4D8F-B6F0-E8368F3D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284D-EB78-4111-841C-AE7FFE99438B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A9154-12BA-4E19-8E64-5CA824DA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530C4-2FD3-4054-88EB-4E4BCE09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1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065139-9084-46A5-AFF3-901364C19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572CB-B910-48F9-A835-08C531E2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7A6F-497B-4E08-9F9A-56A117F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27CC-947C-43BE-B31A-A3E426FA3333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4820B-78FC-4C77-A2F9-D6913B96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56CBD-BF7A-491A-9518-ECF478E0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4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FBD87-BEC1-425E-BCDA-A7FD7F7C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3F383-C164-4BA1-AE72-A86EE14C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E445D-5C7F-44F6-8438-32E68AE9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56A0-C63E-4B7F-873E-870CD8EBB074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1FDFF-C5F6-4624-9102-B8D72030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91AF5-1D15-478E-9EA4-19592D07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E77C-6C3E-4B9F-93B8-4A56AE63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8C635-5BD0-4050-A22E-1B6C82739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8E262-F5D1-4A2E-AAC5-39729AB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70AD-534A-4843-B535-841F69BB0033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79F4-6A3E-4FCE-883A-157A7E71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2E294-0015-4144-A004-D884AEBC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7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F97C4-3688-40F0-9333-AD34C7ED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4F61A-F14B-4BEE-A246-562646EE8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E04EE-39A8-44FA-9A89-1364459BB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8365C-F6C2-40CB-8E25-86B8228E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5160-7F6E-4454-849E-E185E67E1046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CBAD73-A199-4CC9-B54B-C19BD071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3710B-A6E7-4448-B10D-9A70804C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886F5-7C81-4EE8-9654-01D6396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7F7F0-4EA8-4CF0-9398-670DFF53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67074-AC75-4EE8-98CA-E201B2A4C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9C2917-553B-4826-AC93-40B3DB23A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863E6E-2479-475E-8858-0F47B6830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7976F2-127B-4958-B51C-329DA7D7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55D3-E6B3-411D-AF35-4B1C0189A072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6CA3C7-DFE2-4551-A832-7CF1B97C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7B777B-BCCE-437C-82BE-3097B450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049CF-5078-4F31-897D-3CFFD457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B41A7D-FCF1-47A0-ADEB-5F554EA0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010E-78B1-4A96-81C9-B11E70E56E9F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9B75E1-FCED-438F-B7E5-5A845CAE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0FA2D-BCF1-4355-BB6C-E514BF46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1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EBBD74-5225-4182-A813-3BEC40D9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310B-66BB-4A98-8981-8DFAB78DC351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E838A-A0AB-4925-85F3-39B1094B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F4820-4580-4DF0-AE81-FA60B3C5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2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1888B-4369-4F40-9A67-8553178E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5510F-E010-4DEE-9697-FF350C1A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57442-8C69-401F-A25D-F8D0EB26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C0675-1068-441D-B9EA-FD99DBEC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AA0D-22BD-4EAF-AE72-21914EC5B276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E8DB7-0FE1-4AF4-8141-B514E067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C4194-893E-4605-A515-AA6139D8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5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965-10F6-4654-9AC0-B13D1FF9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841C4-3DCE-4D9B-8694-4865A1CC1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8749D-DADA-482B-BA31-A50E5D0C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BA31A-075F-4248-A040-DBEA36E3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E03-2752-410D-9289-FB7F85097B07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A006B-7B10-463E-ACA8-E2A0562C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1FCA7-CF12-4A48-ADB0-6715555C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6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92B20-3AEE-4E50-A23C-8993EF6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7709A-07ED-4DDD-9451-38FA4FE1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FF35A-FDCA-4420-AC4C-1AD9DE6D3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C5B1-C3C1-4D45-B5E6-08D29EF87762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D7260-32A0-46BC-B81A-84127E9B0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5FF24-B646-499F-9ACB-4C140E1C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7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OW8m2YGtRg" TargetMode="External"/><Relationship Id="rId2" Type="http://schemas.openxmlformats.org/officeDocument/2006/relationships/hyperlink" Target="https://youtu.be/5Q14EjnOJZ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5B84-2D6A-4CA6-8097-C4952E9DF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  <a:br>
              <a:rPr lang="en-US" altLang="ko-KR" dirty="0"/>
            </a:br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2B3D4-D2F4-4FD9-A3B9-25FF28564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211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83F11-B64A-4BC8-B53C-40776CE0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06A2F-0935-444F-9361-DFEA206C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Action</a:t>
            </a:r>
            <a:r>
              <a:rPr lang="ko-KR" altLang="en-US" dirty="0"/>
              <a:t>의 결과가 항상 같은 것은 아니다</a:t>
            </a:r>
            <a:endParaRPr lang="en-US" altLang="ko-KR" dirty="0"/>
          </a:p>
          <a:p>
            <a:pPr lvl="1"/>
            <a:r>
              <a:rPr lang="ko-KR" altLang="en-US" dirty="0"/>
              <a:t>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CF3D4-EC6F-4FC7-873C-8ABFA7DE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90DFBC-DAEB-4F83-8CF3-30C6EAA0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93" y="3544806"/>
            <a:ext cx="3562350" cy="21526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2D83ACC-A2BF-448E-9756-FF2F354DB7D2}"/>
              </a:ext>
            </a:extLst>
          </p:cNvPr>
          <p:cNvGrpSpPr/>
          <p:nvPr/>
        </p:nvGrpSpPr>
        <p:grpSpPr>
          <a:xfrm>
            <a:off x="7176256" y="5285848"/>
            <a:ext cx="1095630" cy="400110"/>
            <a:chOff x="4645891" y="4064000"/>
            <a:chExt cx="1095630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0917E5-13CE-4E2F-AE89-F6DEA751B9AE}"/>
                </a:ext>
              </a:extLst>
            </p:cNvPr>
            <p:cNvSpPr txBox="1"/>
            <p:nvPr/>
          </p:nvSpPr>
          <p:spPr>
            <a:xfrm>
              <a:off x="4645891" y="4064000"/>
              <a:ext cx="739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wind</a:t>
              </a:r>
              <a:endParaRPr lang="ko-KR" altLang="en-US" sz="2000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682E430-E983-4F0D-B4E0-8E945BF26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15144">
              <a:off x="5322421" y="4134366"/>
              <a:ext cx="419100" cy="2286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F056A-B9FE-493C-87F3-42C579B48BBC}"/>
                  </a:ext>
                </a:extLst>
              </p:cNvPr>
              <p:cNvSpPr txBox="1"/>
              <p:nvPr/>
            </p:nvSpPr>
            <p:spPr>
              <a:xfrm>
                <a:off x="9085016" y="3946965"/>
                <a:ext cx="2657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e>
                          </m:d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F056A-B9FE-493C-87F3-42C579B48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016" y="3946965"/>
                <a:ext cx="2657459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84E4D59D-463E-4C1B-A0AB-F630D5D02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845" y="2649011"/>
            <a:ext cx="2600325" cy="2457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81D4F5-B59C-4877-930F-E3420AB6BB19}"/>
              </a:ext>
            </a:extLst>
          </p:cNvPr>
          <p:cNvSpPr txBox="1"/>
          <p:nvPr/>
        </p:nvSpPr>
        <p:spPr>
          <a:xfrm>
            <a:off x="1830784" y="2695967"/>
            <a:ext cx="34820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투자의 수익률은 일정하지 않다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15E65-FD40-42CE-8A97-AB89C2F7948E}"/>
              </a:ext>
            </a:extLst>
          </p:cNvPr>
          <p:cNvSpPr txBox="1"/>
          <p:nvPr/>
        </p:nvSpPr>
        <p:spPr>
          <a:xfrm>
            <a:off x="2038293" y="5728266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요소의 영향을 받는다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495CF0-1589-48CA-B40E-BD90460E0967}"/>
              </a:ext>
            </a:extLst>
          </p:cNvPr>
          <p:cNvSpPr/>
          <p:nvPr/>
        </p:nvSpPr>
        <p:spPr>
          <a:xfrm>
            <a:off x="1830784" y="3544806"/>
            <a:ext cx="3886525" cy="2632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EA7F4F-5497-4E8E-9DB0-3911DEB985BA}"/>
              </a:ext>
            </a:extLst>
          </p:cNvPr>
          <p:cNvSpPr/>
          <p:nvPr/>
        </p:nvSpPr>
        <p:spPr>
          <a:xfrm>
            <a:off x="6177286" y="2521398"/>
            <a:ext cx="5565189" cy="3206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3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B5326-0826-434E-880A-9A8D02C8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5F4EE7-22B2-4B6F-AD78-0C6AB5562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state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 시행하여</a:t>
                </a:r>
                <a:br>
                  <a:rPr lang="en-US" altLang="ko-KR" dirty="0"/>
                </a:b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이 되고</a:t>
                </a:r>
                <a:r>
                  <a:rPr lang="en-US" altLang="ko-KR" dirty="0"/>
                  <a:t> reward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얻을 확률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fNam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24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5F4EE7-22B2-4B6F-AD78-0C6AB5562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A33939-B3DE-487D-9A26-9ED1784C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0B37F03-0876-482E-8214-7160AEDD6AB6}"/>
                  </a:ext>
                </a:extLst>
              </p:cNvPr>
              <p:cNvSpPr/>
              <p:nvPr/>
            </p:nvSpPr>
            <p:spPr>
              <a:xfrm>
                <a:off x="2395500" y="3422073"/>
                <a:ext cx="6942733" cy="2343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sub>
                            <m:sup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sub>
                        <m:sup/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0B37F03-0876-482E-8214-7160AEDD6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00" y="3422073"/>
                <a:ext cx="6942733" cy="2343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01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D1BF1-22BF-408F-86C1-616841D1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E68CB-B6E1-4DCB-A86B-0E5AFAF5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578E6-03C4-4814-AFBF-34C58FA5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37D418-44DA-476A-BC70-78960634BE37}"/>
              </a:ext>
            </a:extLst>
          </p:cNvPr>
          <p:cNvGrpSpPr/>
          <p:nvPr/>
        </p:nvGrpSpPr>
        <p:grpSpPr>
          <a:xfrm>
            <a:off x="2354874" y="4418012"/>
            <a:ext cx="1095630" cy="400110"/>
            <a:chOff x="4645891" y="4064000"/>
            <a:chExt cx="1095630" cy="4001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0CCEB6-C851-401D-AF41-BDBAF9BC9E64}"/>
                </a:ext>
              </a:extLst>
            </p:cNvPr>
            <p:cNvSpPr txBox="1"/>
            <p:nvPr/>
          </p:nvSpPr>
          <p:spPr>
            <a:xfrm>
              <a:off x="4645891" y="4064000"/>
              <a:ext cx="739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wind</a:t>
              </a:r>
              <a:endParaRPr lang="ko-KR" altLang="en-US" sz="2000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0AEC9A-7055-4F58-86E4-7807552F0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615144">
              <a:off x="5322421" y="4134366"/>
              <a:ext cx="419100" cy="2286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D35CE-E42E-48D5-8050-B1E416896BC9}"/>
                  </a:ext>
                </a:extLst>
              </p:cNvPr>
              <p:cNvSpPr txBox="1"/>
              <p:nvPr/>
            </p:nvSpPr>
            <p:spPr>
              <a:xfrm>
                <a:off x="1666095" y="5000770"/>
                <a:ext cx="28561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e>
                          </m:d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e>
                          </m:d>
                        </m:e>
                      </m:func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D35CE-E42E-48D5-8050-B1E416896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095" y="5000770"/>
                <a:ext cx="2856167" cy="707886"/>
              </a:xfrm>
              <a:prstGeom prst="rect">
                <a:avLst/>
              </a:prstGeom>
              <a:blipFill>
                <a:blip r:embed="rId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FC6078E-F5C5-4D17-92B3-AB153B822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18" y="1825625"/>
            <a:ext cx="2600325" cy="2457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126126-FFC0-47F2-86E0-94988CBDB4D6}"/>
                  </a:ext>
                </a:extLst>
              </p:cNvPr>
              <p:cNvSpPr txBox="1"/>
              <p:nvPr/>
            </p:nvSpPr>
            <p:spPr>
              <a:xfrm>
                <a:off x="5634181" y="2911825"/>
                <a:ext cx="3882794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=−3×0.8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126126-FFC0-47F2-86E0-94988CBDB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81" y="2911825"/>
                <a:ext cx="3882794" cy="43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8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5AA3F-5054-44F3-BACE-AD5AA103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Goal: the maximization of the expected value of</a:t>
            </a:r>
            <a:br>
              <a:rPr lang="en-US" altLang="ko-KR" dirty="0"/>
            </a:br>
            <a:r>
              <a:rPr lang="en-US" altLang="ko-KR" dirty="0"/>
              <a:t>       the cumulative sum of rewards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5A06B4-3AB9-48C0-AA13-C870C8C6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511" y="3719513"/>
            <a:ext cx="26003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1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Episodes and Returns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Episode</a:t>
                </a:r>
              </a:p>
              <a:p>
                <a:pPr lvl="1"/>
                <a:r>
                  <a:rPr lang="en-US" altLang="ko-KR" dirty="0"/>
                  <a:t>agent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environment</a:t>
                </a:r>
                <a:r>
                  <a:rPr lang="ko-KR" altLang="en-US" dirty="0"/>
                  <a:t>의 상호작용이 완료되는 과정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b="0" dirty="0"/>
                  <a:t>Return</a:t>
                </a:r>
              </a:p>
              <a:p>
                <a:pPr lvl="1"/>
                <a:r>
                  <a:rPr lang="en-US" altLang="ko-KR" dirty="0"/>
                  <a:t>Time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에피소드가 종료될 때까지 얻는 보상의 총합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3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and discount rate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Discount rate, </a:t>
                </a:r>
                <a:r>
                  <a:rPr lang="ko-KR" altLang="en-US" dirty="0"/>
                  <a:t>할인율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미래에 얻을 이익을 현재 가치로 환산하기 위한 비율</a:t>
                </a:r>
                <a:endParaRPr lang="en-US" altLang="ko-KR" dirty="0"/>
              </a:p>
              <a:p>
                <a:r>
                  <a:rPr lang="ko-KR" altLang="en-US" dirty="0"/>
                  <a:t>할인율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적용한 </a:t>
                </a:r>
                <a:r>
                  <a:rPr lang="en-US" altLang="ko-KR" dirty="0"/>
                  <a:t>return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en-US" altLang="ko-KR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CB33-DAA0-48A0-B292-0B43FFA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episode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discount rate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return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+0.9⋅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+0.81⋅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+0.729⋅30                            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13.74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18.6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5C2E-42AE-424B-B63C-15A10380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6F0216-EF0C-4269-8254-B079CE714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983" y="1870075"/>
            <a:ext cx="26003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9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B7B0-ADE5-4FF0-BD66-974942BD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E8FBC-7939-4A13-A4A2-12AD95FF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043A7-036D-4D57-B230-7D61C751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DEE03E-C150-476F-836D-F32BB00A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87" y="2400300"/>
            <a:ext cx="4848225" cy="1028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D5121-71AE-4FDD-AB26-0620CDF9B9EB}"/>
                  </a:ext>
                </a:extLst>
              </p:cNvPr>
              <p:cNvSpPr txBox="1"/>
              <p:nvPr/>
            </p:nvSpPr>
            <p:spPr>
              <a:xfrm>
                <a:off x="3390371" y="4262807"/>
                <a:ext cx="119128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D5121-71AE-4FDD-AB26-0620CDF9B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371" y="4262807"/>
                <a:ext cx="1191287" cy="1569660"/>
              </a:xfrm>
              <a:prstGeom prst="rect">
                <a:avLst/>
              </a:prstGeom>
              <a:blipFill>
                <a:blip r:embed="rId3"/>
                <a:stretch>
                  <a:fillRect b="-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635A8F-CB31-4AEC-BCA5-5D0E81FCCB89}"/>
                  </a:ext>
                </a:extLst>
              </p:cNvPr>
              <p:cNvSpPr txBox="1"/>
              <p:nvPr/>
            </p:nvSpPr>
            <p:spPr>
              <a:xfrm>
                <a:off x="3920837" y="3087315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635A8F-CB31-4AEC-BCA5-5D0E81FCC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7" y="3087315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90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EE00-D169-4441-B6CA-D06DCEA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131B-9D0D-4F28-9BC7-47214CF02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agent</a:t>
                </a:r>
                <a:r>
                  <a:rPr lang="ko-KR" altLang="en-US" dirty="0"/>
                  <a:t>의 정책</a:t>
                </a:r>
                <a:endParaRPr lang="en-US" altLang="ko-KR" dirty="0"/>
              </a:p>
              <a:p>
                <a:r>
                  <a:rPr lang="en-US" altLang="ko-KR" dirty="0"/>
                  <a:t>action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선택하는 방법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131B-9D0D-4F28-9BC7-47214CF02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AACB2-2900-495B-86B5-2009D16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9DF9949-74A4-42A8-B779-5414F9B330E7}"/>
                  </a:ext>
                </a:extLst>
              </p:cNvPr>
              <p:cNvSpPr/>
              <p:nvPr/>
            </p:nvSpPr>
            <p:spPr>
              <a:xfrm>
                <a:off x="736598" y="4242047"/>
                <a:ext cx="5784273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Example</a:t>
                </a:r>
              </a:p>
              <a:p>
                <a:pPr lvl="1"/>
                <a:r>
                  <a:rPr lang="en-US" altLang="ko-KR" sz="2000" dirty="0"/>
                  <a:t>deterministic policy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or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random policy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for all actions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9DF9949-74A4-42A8-B779-5414F9B33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98" y="4242047"/>
                <a:ext cx="5784273" cy="1631216"/>
              </a:xfrm>
              <a:prstGeom prst="rect">
                <a:avLst/>
              </a:prstGeom>
              <a:blipFill>
                <a:blip r:embed="rId3"/>
                <a:stretch>
                  <a:fillRect l="-1159" t="-2247" b="-5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F1993779-4056-4DA3-8BAF-992F77B70AFF}"/>
              </a:ext>
            </a:extLst>
          </p:cNvPr>
          <p:cNvSpPr/>
          <p:nvPr/>
        </p:nvSpPr>
        <p:spPr>
          <a:xfrm>
            <a:off x="6751783" y="2996934"/>
            <a:ext cx="53293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2000" dirty="0"/>
              <a:t>deterministic policy</a:t>
            </a:r>
          </a:p>
          <a:p>
            <a:pPr marL="0" lvl="2"/>
            <a:r>
              <a:rPr lang="en-US" altLang="ko-KR" sz="2000" dirty="0"/>
              <a:t>    </a:t>
            </a:r>
            <a:r>
              <a:rPr lang="ko-KR" altLang="en-US" sz="2000" dirty="0"/>
              <a:t>각 </a:t>
            </a:r>
            <a:r>
              <a:rPr lang="en-US" altLang="ko-KR" sz="2000" dirty="0"/>
              <a:t>state</a:t>
            </a:r>
            <a:r>
              <a:rPr lang="ko-KR" altLang="en-US" sz="2000" dirty="0"/>
              <a:t>에서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결정되어 있음</a:t>
            </a:r>
            <a:endParaRPr lang="en-US" altLang="ko-KR" sz="2000" dirty="0"/>
          </a:p>
          <a:p>
            <a:pPr marL="0" lvl="1"/>
            <a:r>
              <a:rPr lang="en-US" altLang="ko-KR" sz="2000" dirty="0"/>
              <a:t>stochastic policy</a:t>
            </a:r>
          </a:p>
          <a:p>
            <a:pPr marL="0" lvl="2"/>
            <a:r>
              <a:rPr lang="ko-KR" altLang="en-US" sz="2000" dirty="0"/>
              <a:t>    각 </a:t>
            </a:r>
            <a:r>
              <a:rPr lang="en-US" altLang="ko-KR" sz="2000" dirty="0"/>
              <a:t>state</a:t>
            </a:r>
            <a:r>
              <a:rPr lang="ko-KR" altLang="en-US" sz="2000" dirty="0"/>
              <a:t>에서 확률에 따라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8477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Values of states</a:t>
                </a:r>
              </a:p>
              <a:p>
                <a:r>
                  <a:rPr lang="en-US" altLang="ko-KR" dirty="0"/>
                  <a:t>State-Value function for 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expected value of returns for all possible episodes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4B755-D2DC-4CAB-97B0-35F1BD7F2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11" y="3719513"/>
            <a:ext cx="2600325" cy="2457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DA35CD-425D-4096-B640-455B3CFC58EA}"/>
                  </a:ext>
                </a:extLst>
              </p:cNvPr>
              <p:cNvSpPr txBox="1"/>
              <p:nvPr/>
            </p:nvSpPr>
            <p:spPr>
              <a:xfrm>
                <a:off x="4415741" y="5075094"/>
                <a:ext cx="2720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Value of the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(2,3)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Determined by policy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DA35CD-425D-4096-B640-455B3CFC5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741" y="5075094"/>
                <a:ext cx="2720360" cy="646331"/>
              </a:xfrm>
              <a:prstGeom prst="rect">
                <a:avLst/>
              </a:prstGeom>
              <a:blipFill>
                <a:blip r:embed="rId4"/>
                <a:stretch>
                  <a:fillRect l="-1790" t="-5660" r="-89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24988-0927-44C0-9689-2BD44729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</a:t>
            </a:r>
            <a:r>
              <a:rPr lang="en-US" altLang="ko-KR" dirty="0"/>
              <a:t> </a:t>
            </a:r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3CA92-1E28-4E34-A252-886461EC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최적의 보상을 얻는 행동을 찾아가는 기계 학습 방법</a:t>
            </a:r>
          </a:p>
          <a:p>
            <a:pPr lvl="1"/>
            <a:r>
              <a:rPr lang="en-US" altLang="ko-KR" dirty="0">
                <a:hlinkClick r:id="rId2"/>
              </a:rPr>
              <a:t>Cart Pole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게임</a:t>
            </a:r>
            <a:endParaRPr lang="en-US" altLang="ko-KR" dirty="0"/>
          </a:p>
          <a:p>
            <a:r>
              <a:rPr lang="ko-KR" altLang="en-US" dirty="0"/>
              <a:t>참고 문헌</a:t>
            </a:r>
            <a:endParaRPr lang="en-US" altLang="ko-KR" dirty="0"/>
          </a:p>
          <a:p>
            <a:pPr lvl="1"/>
            <a:r>
              <a:rPr lang="en-US" altLang="ko-KR" dirty="0"/>
              <a:t>R. S. Sutton and A. G. </a:t>
            </a:r>
            <a:r>
              <a:rPr lang="en-US" altLang="ko-KR" dirty="0" err="1"/>
              <a:t>Barto</a:t>
            </a:r>
            <a:r>
              <a:rPr lang="en-US" altLang="ko-KR" dirty="0"/>
              <a:t>, Reinforcement Learning: An Introduction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27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BED9-65E7-4F5A-87C7-4B401D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Action-Value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263F8F-B112-4D96-AFA1-BB592F64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Values of actions</a:t>
                </a:r>
              </a:p>
              <a:p>
                <a:r>
                  <a:rPr lang="en-US" altLang="ko-KR" dirty="0"/>
                  <a:t>Action-Value function for 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263F8F-B112-4D96-AFA1-BB592F64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D1B80-2188-4435-A250-739DFA3D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A1E476-60CA-4B89-9476-C5096D4D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11" y="3719513"/>
            <a:ext cx="2600325" cy="2457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ACE665-D89C-49A2-8976-D192DE0901B1}"/>
                  </a:ext>
                </a:extLst>
              </p:cNvPr>
              <p:cNvSpPr txBox="1"/>
              <p:nvPr/>
            </p:nvSpPr>
            <p:spPr>
              <a:xfrm>
                <a:off x="3122650" y="5068311"/>
                <a:ext cx="44147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Value of the 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0" dirty="0"/>
                  <a:t> at the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(2,3)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Determined by policy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ACE665-D89C-49A2-8976-D192DE090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650" y="5068311"/>
                <a:ext cx="4414735" cy="646331"/>
              </a:xfrm>
              <a:prstGeom prst="rect">
                <a:avLst/>
              </a:prstGeom>
              <a:blipFill>
                <a:blip r:embed="rId4"/>
                <a:stretch>
                  <a:fillRect l="-1105" t="-4717" r="-41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68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BB95-3C09-4730-B08D-C529F76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Bellman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Bellman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59416-B16A-4011-8BE9-EA56A5D8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24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03066-836B-455F-B47A-84A9874E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5DB4C-E136-4A2D-B3C5-04083FA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FB23D8-8BB0-4021-89D9-38C621A1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CCE5B-A608-4AB8-B302-C7E9FAAA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38" y="2371004"/>
            <a:ext cx="2600325" cy="2457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E10F1-DFF0-43C3-8039-005487D3EBDA}"/>
              </a:ext>
            </a:extLst>
          </p:cNvPr>
          <p:cNvSpPr txBox="1"/>
          <p:nvPr/>
        </p:nvSpPr>
        <p:spPr>
          <a:xfrm>
            <a:off x="5698836" y="2872510"/>
            <a:ext cx="486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value of (2,3) is determined by values of</a:t>
            </a:r>
          </a:p>
          <a:p>
            <a:r>
              <a:rPr lang="en-US" altLang="ko-KR" dirty="0"/>
              <a:t>(1,3), (2,2), (3,3), (2,4)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017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41239-CD16-4A59-ACF2-CF72E257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Tiny World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EF9C32-A6AA-4B68-8B4B-97486B2A0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Bellman equation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⋅3⋅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⋅3⋅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Solution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4−3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)(2−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)(2−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=2.95</m:t>
                    </m:r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=2.05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EF9C32-A6AA-4B68-8B4B-97486B2A0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FB3D7-2AD7-4A61-844F-929BCC9A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E932CD-6DEA-4C95-B615-99D70812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06" y="1319496"/>
            <a:ext cx="3391268" cy="20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Bellman equation</a:t>
                </a:r>
                <a:r>
                  <a:rPr lang="ko-KR" altLang="en-US" dirty="0"/>
                  <a:t>을 풀어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s)</a:t>
                </a:r>
                <a:r>
                  <a:rPr lang="ko-KR" altLang="en-US" dirty="0"/>
                  <a:t>를 모두 구할 수 있다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형태는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시간 문제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메모리 문제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0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A7D6-0A78-44C8-B014-98E5148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892DDA-4356-467D-951A-558C7D57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Grid world</a:t>
            </a:r>
          </a:p>
          <a:p>
            <a:pPr lvl="1"/>
            <a:r>
              <a:rPr lang="ko-KR" altLang="en-US" dirty="0"/>
              <a:t>이득이 가장 큰 방향은 어디인가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어디에</a:t>
            </a:r>
            <a:r>
              <a:rPr lang="en-US" altLang="ko-KR" dirty="0"/>
              <a:t> </a:t>
            </a:r>
            <a:r>
              <a:rPr lang="ko-KR" altLang="en-US" dirty="0"/>
              <a:t>투자할까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예금</a:t>
            </a:r>
            <a:r>
              <a:rPr lang="en-US" altLang="ko-KR" dirty="0"/>
              <a:t>, </a:t>
            </a:r>
            <a:r>
              <a:rPr lang="ko-KR" altLang="en-US" dirty="0"/>
              <a:t>주식</a:t>
            </a:r>
            <a:r>
              <a:rPr lang="en-US" altLang="ko-KR" dirty="0"/>
              <a:t>, </a:t>
            </a:r>
            <a:r>
              <a:rPr lang="ko-KR" altLang="en-US" dirty="0"/>
              <a:t>펀드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EA16C-78F9-4971-A1E6-FE9457AB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70FB60-8331-4CEE-89DE-5E7ABCD6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83" y="1825625"/>
            <a:ext cx="2340293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State</a:t>
            </a:r>
          </a:p>
          <a:p>
            <a:pPr lvl="1"/>
            <a:r>
              <a:rPr lang="ko-KR" altLang="en-US" dirty="0"/>
              <a:t>상태</a:t>
            </a:r>
            <a:endParaRPr lang="en-US" altLang="ko-KR" dirty="0"/>
          </a:p>
          <a:p>
            <a:r>
              <a:rPr lang="en-US" altLang="ko-KR" dirty="0"/>
              <a:t>Action</a:t>
            </a:r>
          </a:p>
          <a:p>
            <a:pPr lvl="1"/>
            <a:r>
              <a:rPr lang="ko-KR" altLang="en-US" dirty="0"/>
              <a:t>선택 가능한 행동</a:t>
            </a:r>
            <a:endParaRPr lang="en-US" altLang="ko-KR" dirty="0"/>
          </a:p>
          <a:p>
            <a:r>
              <a:rPr lang="en-US" altLang="ko-KR" dirty="0"/>
              <a:t>Reward</a:t>
            </a:r>
          </a:p>
          <a:p>
            <a:pPr lvl="1"/>
            <a:r>
              <a:rPr lang="ko-KR" altLang="en-US" dirty="0"/>
              <a:t>보상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5BC0-30F0-4549-B558-156DB5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7A2559-7386-4076-8AFC-FAC2BF01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943100"/>
            <a:ext cx="3448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Agent-Environment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Agent</a:t>
            </a:r>
          </a:p>
          <a:p>
            <a:pPr lvl="1"/>
            <a:r>
              <a:rPr lang="ko-KR" altLang="en-US" dirty="0"/>
              <a:t>행위자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state</a:t>
            </a:r>
            <a:r>
              <a:rPr lang="ko-KR" altLang="en-US" dirty="0"/>
              <a:t>에서 </a:t>
            </a:r>
            <a:r>
              <a:rPr lang="en-US" altLang="ko-KR" dirty="0"/>
              <a:t>action</a:t>
            </a:r>
            <a:r>
              <a:rPr lang="ko-KR" altLang="en-US" dirty="0"/>
              <a:t> 선택</a:t>
            </a:r>
            <a:endParaRPr lang="en-US" altLang="ko-KR" dirty="0"/>
          </a:p>
          <a:p>
            <a:r>
              <a:rPr lang="en-US" altLang="ko-KR" dirty="0"/>
              <a:t>Environment</a:t>
            </a:r>
          </a:p>
          <a:p>
            <a:pPr lvl="1"/>
            <a:r>
              <a:rPr lang="ko-KR" altLang="en-US" dirty="0"/>
              <a:t>환경</a:t>
            </a:r>
            <a:endParaRPr lang="en-US" altLang="ko-KR" dirty="0"/>
          </a:p>
          <a:p>
            <a:pPr lvl="1"/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 대한 </a:t>
            </a:r>
            <a:r>
              <a:rPr lang="en-US" altLang="ko-KR" dirty="0"/>
              <a:t>reward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 대하여 다음</a:t>
            </a:r>
            <a:r>
              <a:rPr lang="en-US" altLang="ko-KR" dirty="0"/>
              <a:t> state</a:t>
            </a:r>
            <a:r>
              <a:rPr lang="ko-KR" altLang="en-US" dirty="0"/>
              <a:t> 결정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6FF94-0C2E-4742-8765-C06E7E2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0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– Markov Decision Process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의사결정을 위한 수학적 모델</a:t>
                </a:r>
                <a:endParaRPr lang="en-US" altLang="ko-KR" dirty="0"/>
              </a:p>
              <a:p>
                <a:r>
                  <a:rPr lang="ko-KR" altLang="en-US" dirty="0"/>
                  <a:t>직전의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action </a:t>
                </a:r>
                <a:r>
                  <a:rPr lang="ko-KR" altLang="en-US" dirty="0"/>
                  <a:t>선택이 다음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를 결정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state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action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reward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3583FC-C893-4ED5-BF5C-80CB290E1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59" y="3616759"/>
            <a:ext cx="5172075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B92D-F19F-415F-9CD6-6C1CF2ED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71BD4C-4C43-4781-B4EC-589FB6B5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1</a:t>
                </a:r>
              </a:p>
              <a:p>
                <a:pPr lvl="1"/>
                <a:r>
                  <a:rPr lang="en-US" altLang="ko-KR" dirty="0"/>
                  <a:t>Valance(</a:t>
                </a:r>
                <a:r>
                  <a:rPr lang="ko-KR" altLang="en-US" dirty="0"/>
                  <a:t>잔고</a:t>
                </a:r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Action: </a:t>
                </a:r>
                <a:r>
                  <a:rPr lang="ko-KR" altLang="en-US" dirty="0"/>
                  <a:t>예금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주식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펀드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Reward: </a:t>
                </a:r>
                <a:r>
                  <a:rPr lang="ko-KR" altLang="en-US" dirty="0"/>
                  <a:t>수익</a:t>
                </a:r>
                <a:endParaRPr lang="en-US" altLang="ko-KR" dirty="0"/>
              </a:p>
              <a:p>
                <a:r>
                  <a:rPr lang="en-US" altLang="ko-KR" dirty="0"/>
                  <a:t>Example 2</a:t>
                </a:r>
              </a:p>
              <a:p>
                <a:pPr lvl="1"/>
                <a:r>
                  <a:rPr lang="en-US" altLang="ko-KR" dirty="0"/>
                  <a:t>Grid world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71BD4C-4C43-4781-B4EC-589FB6B5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EE164-0AF1-46EF-B6DD-3B01CAAF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4D443D-1A0F-48A8-82DC-CF69FC38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002" y="4081462"/>
            <a:ext cx="26003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- state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action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state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취할 수 있는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- reward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- state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취했을 때</a:t>
                </a:r>
                <a:br>
                  <a:rPr lang="en-US" altLang="ko-KR" dirty="0"/>
                </a:br>
                <a:r>
                  <a:rPr lang="en-US" altLang="ko-KR" dirty="0"/>
                  <a:t>           </a:t>
                </a:r>
                <a:r>
                  <a:rPr lang="ko-KR" altLang="en-US" dirty="0"/>
                  <a:t>얻는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집합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DFCA00-9F52-4DE4-A7AF-DAC37B3B8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11" y="3719513"/>
            <a:ext cx="2600325" cy="2457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A63D00-5A53-4F66-8DB1-D07E04B9E7C7}"/>
                  </a:ext>
                </a:extLst>
              </p:cNvPr>
              <p:cNvSpPr txBox="1"/>
              <p:nvPr/>
            </p:nvSpPr>
            <p:spPr>
              <a:xfrm>
                <a:off x="5366328" y="5161300"/>
                <a:ext cx="24942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←,↑,→,↓</m:t>
                        </m:r>
                      </m:e>
                    </m:d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={20, 30, −3}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A63D00-5A53-4F66-8DB1-D07E04B9E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28" y="5161300"/>
                <a:ext cx="2494209" cy="1015663"/>
              </a:xfrm>
              <a:prstGeom prst="rect">
                <a:avLst/>
              </a:prstGeom>
              <a:blipFill>
                <a:blip r:embed="rId4"/>
                <a:stretch>
                  <a:fillRect r="-244" b="-6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5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EA83B-09D0-4A2E-8F21-035A9CF2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B0BD6-E5A8-43EA-BD04-506BABB8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A2C4E-BB86-41BA-9135-046C66A2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20AD6D1-994A-4738-8EF3-70C4F51AA378}"/>
                  </a:ext>
                </a:extLst>
              </p:cNvPr>
              <p:cNvSpPr/>
              <p:nvPr/>
            </p:nvSpPr>
            <p:spPr>
              <a:xfrm>
                <a:off x="5346369" y="2521797"/>
                <a:ext cx="3248710" cy="507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groupCh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20AD6D1-994A-4738-8EF3-70C4F51AA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369" y="2521797"/>
                <a:ext cx="3248710" cy="507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40ECBF1-1935-4580-94BD-20DF7B2E8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22" y="1992313"/>
            <a:ext cx="2600325" cy="2457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7F26EED-3531-44CB-ADBE-37D438B880B5}"/>
                  </a:ext>
                </a:extLst>
              </p:cNvPr>
              <p:cNvSpPr/>
              <p:nvPr/>
            </p:nvSpPr>
            <p:spPr>
              <a:xfrm>
                <a:off x="5346369" y="3122631"/>
                <a:ext cx="4528804" cy="478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groupCh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000" b="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000" b="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e>
                      </m:groupCh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7F26EED-3531-44CB-ADBE-37D438B88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369" y="3122631"/>
                <a:ext cx="4528804" cy="478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70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801</Words>
  <Application>Microsoft Office PowerPoint</Application>
  <PresentationFormat>와이드스크린</PresentationFormat>
  <Paragraphs>156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강화 학습 Reinforcement Learning</vt:lpstr>
      <vt:lpstr>강화 학습이란</vt:lpstr>
      <vt:lpstr>Example</vt:lpstr>
      <vt:lpstr>Variables</vt:lpstr>
      <vt:lpstr>Agent-Environment Interface</vt:lpstr>
      <vt:lpstr>MDP – Markov Decision Process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Episodes and Returns</vt:lpstr>
      <vt:lpstr>Return and discount rate</vt:lpstr>
      <vt:lpstr>Example</vt:lpstr>
      <vt:lpstr>Example</vt:lpstr>
      <vt:lpstr>Policy</vt:lpstr>
      <vt:lpstr>State-Value Function</vt:lpstr>
      <vt:lpstr>Action-Value Function</vt:lpstr>
      <vt:lpstr>Bellman equation</vt:lpstr>
      <vt:lpstr>PowerPoint 프레젠테이션</vt:lpstr>
      <vt:lpstr>Example - Tiny World</vt:lpstr>
      <vt:lpstr>Bellman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 학습 Reinforcement Learning</dc:title>
  <dc:creator>kpark</dc:creator>
  <cp:lastModifiedBy>kpark</cp:lastModifiedBy>
  <cp:revision>142</cp:revision>
  <dcterms:created xsi:type="dcterms:W3CDTF">2020-02-26T08:02:54Z</dcterms:created>
  <dcterms:modified xsi:type="dcterms:W3CDTF">2021-05-13T03:10:41Z</dcterms:modified>
</cp:coreProperties>
</file>