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4" r:id="rId3"/>
    <p:sldId id="31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17" r:id="rId21"/>
    <p:sldId id="31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1</a:t>
            </a:r>
            <a:br>
              <a:rPr lang="en-US" altLang="ko-KR" dirty="0"/>
            </a:br>
            <a:r>
              <a:rPr lang="en-US" altLang="ko-KR" dirty="0"/>
              <a:t>Probabilistic Reasoning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EDE02-7080-448B-B9C4-99B192CB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70618-E3B5-4EBD-BE46-85212E446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Conditional Independence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Sets of variables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ko-KR" dirty="0"/>
                  <a:t> are independent under the condition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that is,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𝒵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Dependent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Note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|∅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|∅</m:t>
                    </m:r>
                  </m:oMath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70618-E3B5-4EBD-BE46-85212E446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3EB8B-A5E0-4510-A744-2A49A229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5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B9BF8-3F8F-4C59-B4CE-9A6CE73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6C8765-50D4-4733-A208-0AB308322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Independence implications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Prove that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6C8765-50D4-4733-A208-0AB308322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363DF-FF3B-4766-A292-A993D9BF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4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CEB9C-37E2-4ED4-807B-A3E3469A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1.1.2 Probability Tables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586C5-9C5D-4B91-82C3-A25C4C03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162" cy="4351338"/>
          </a:xfrm>
        </p:spPr>
        <p:txBody>
          <a:bodyPr/>
          <a:lstStyle/>
          <a:p>
            <a:r>
              <a:rPr lang="en-US" altLang="ko-KR" dirty="0"/>
              <a:t>Populations of UK</a:t>
            </a:r>
          </a:p>
          <a:p>
            <a:pPr lvl="1"/>
            <a:r>
              <a:rPr lang="en-US" altLang="ko-KR" dirty="0"/>
              <a:t>England(E) – 60776238</a:t>
            </a:r>
          </a:p>
          <a:p>
            <a:pPr lvl="1"/>
            <a:r>
              <a:rPr lang="en-US" altLang="ko-KR" dirty="0"/>
              <a:t>Scotland(S) – 5116900</a:t>
            </a:r>
          </a:p>
          <a:p>
            <a:pPr lvl="1"/>
            <a:r>
              <a:rPr lang="en-US" altLang="ko-KR" dirty="0"/>
              <a:t>Wales(W) – 2980700</a:t>
            </a:r>
          </a:p>
          <a:p>
            <a:r>
              <a:rPr lang="en-US" altLang="ko-KR" dirty="0"/>
              <a:t>Mother Tongue(MT)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C655F-6E76-45F6-852F-D0F62FC06EC3}"/>
                  </a:ext>
                </a:extLst>
              </p:cNvPr>
              <p:cNvSpPr txBox="1"/>
              <p:nvPr/>
            </p:nvSpPr>
            <p:spPr>
              <a:xfrm>
                <a:off x="6163407" y="2101362"/>
                <a:ext cx="2673552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𝐶𝑛𝑡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𝐶𝑛𝑡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C655F-6E76-45F6-852F-D0F62FC06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07" y="2101362"/>
                <a:ext cx="2673552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EB0A849-F9B4-4A3D-A8DC-31B2F74D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15" y="4115166"/>
            <a:ext cx="9989344" cy="98821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B1EA-CCE6-4F93-9008-FDC27A45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7BF5-8956-4A5A-A963-3007D07D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FBE71-49AC-4381-97A7-AD11CD78A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/>
                  <a:t>Eg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=0.95×0.88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DFBE71-49AC-4381-97A7-AD11CD78A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F75D5D5-B3E4-4CE8-B8EE-46605C06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56" y="2606897"/>
            <a:ext cx="7453313" cy="102393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6BDEA2-A89C-4BD3-A6A9-850C1EA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8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B493-64D7-466E-AAAA-C6C6B407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Probabilistic Reasoning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2F4A77-49CE-4691-8F6B-A9D3D3559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central paradigm of probabilistic reasoning is </a:t>
                </a:r>
              </a:p>
              <a:p>
                <a:pPr lvl="1"/>
                <a:r>
                  <a:rPr lang="en-US" altLang="ko-KR" dirty="0"/>
                  <a:t>to identify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in the environment</a:t>
                </a:r>
              </a:p>
              <a:p>
                <a:pPr lvl="1"/>
                <a:r>
                  <a:rPr lang="en-US" altLang="ko-KR" dirty="0"/>
                  <a:t>make a probabilistic model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2F4A77-49CE-4691-8F6B-A9D3D3559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4BD81-E8A2-4273-8776-75BD4697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0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0E40C-6005-4D77-BEE6-3B2371AD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3300F0-B810-4976-8DCF-47E9DBBD8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Hamburgers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/>
                  <a:t>Kreuzfeld</a:t>
                </a:r>
                <a:r>
                  <a:rPr lang="en-US" altLang="ko-KR" dirty="0"/>
                  <a:t>-Jacob disease (KJ)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𝐻𝑎𝑚𝑏𝑢𝑟𝑔𝑒𝑟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𝐸𝑎𝑡𝑒𝑟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=1/100,000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Problem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𝐾𝐽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𝐻𝑎𝑚𝑏𝑢𝑟𝑔𝑒𝑟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𝐸𝑎𝑡𝑒𝑟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3300F0-B810-4976-8DCF-47E9DBBD8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0104D-1E0F-4B26-9ADD-AE0A9B74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76DFB-849F-43C6-8CD7-E9EEA7B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CBD23C-832B-49C3-8913-F8AD88D24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Inspector </a:t>
                </a:r>
                <a:r>
                  <a:rPr lang="en-US" altLang="ko-KR" dirty="0" err="1"/>
                  <a:t>Clouseau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Scene of crime</a:t>
                </a:r>
                <a:br>
                  <a:rPr lang="en-US" altLang="ko-KR" dirty="0"/>
                </a:br>
                <a:r>
                  <a:rPr lang="en-US" altLang="ko-KR" dirty="0"/>
                  <a:t>	victim lies dead, a knife</a:t>
                </a:r>
                <a:br>
                  <a:rPr lang="en-US" altLang="ko-KR" dirty="0"/>
                </a:br>
                <a:r>
                  <a:rPr lang="en-US" altLang="ko-KR" dirty="0"/>
                  <a:t>  suspects: Butler(B), Maid(M)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Prior belief of inspector</a:t>
                </a:r>
                <a:br>
                  <a:rPr lang="en-US" altLang="ko-KR" dirty="0"/>
                </a:br>
                <a:r>
                  <a:rPr lang="en-US" altLang="ko-KR" dirty="0"/>
                  <a:t>	Butler is the murderer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60%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Maid is the murderer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CBD23C-832B-49C3-8913-F8AD88D24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B878C-9DB3-4D5A-A477-FB9CB83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7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966C3-A29B-4C5F-B981-0137777F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F69065-9910-4E4A-B482-FED279131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Mathematical formulation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murderer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knife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used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8F69065-9910-4E4A-B482-FED279131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2AE0B88-BEB0-45A6-9F7E-7C18187A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6" y="2289462"/>
            <a:ext cx="9167813" cy="4881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E7D61-FF18-4899-832F-913CD1475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284" y="2811533"/>
            <a:ext cx="5786438" cy="464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A1DE4-C9BE-4A00-99E9-A9E6BA9E3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628" y="3309792"/>
            <a:ext cx="6381750" cy="123825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42F39-443B-4889-938F-7B437C0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9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259E7-4F67-4BB4-AD57-22DF6955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3B92B-9E25-4E0F-BFEE-CB601AF5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XOR Gate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Soft XOR Gate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DA16B-6F2C-482C-9A7D-1588C574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67" y="1922570"/>
            <a:ext cx="2226469" cy="16549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D767CE-BBD8-44A4-8690-794B7187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4" y="4468163"/>
            <a:ext cx="2845594" cy="1690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E3A7F7-0F53-493E-82B8-292B04652837}"/>
                  </a:ext>
                </a:extLst>
              </p:cNvPr>
              <p:cNvSpPr txBox="1"/>
              <p:nvPr/>
            </p:nvSpPr>
            <p:spPr>
              <a:xfrm>
                <a:off x="8201891" y="4790287"/>
                <a:ext cx="3241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E3A7F7-0F53-493E-82B8-292B04652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91" y="4790287"/>
                <a:ext cx="32412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46E3A-D7A5-42C6-B28B-703CDEF7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2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CA1A0-FF25-473A-AEAC-46AD6E07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Prior, Likelihood and Posterior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B0B654-8930-4DC3-85A2-C7548E131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Our interest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nary>
                          <m:naryPr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Prior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Posterior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Likelihood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B0B654-8930-4DC3-85A2-C7548E131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34C95-DD05-4B92-B4B2-8F89FB85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4762-382D-4C33-82EF-708CE45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C0AE-6208-4717-B241-8707CDD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Intelligence</a:t>
            </a:r>
          </a:p>
          <a:p>
            <a:pPr lvl="1"/>
            <a:r>
              <a:rPr lang="en-US" altLang="ko-KR" dirty="0"/>
              <a:t>Understanding, reasoning, planning, problem-solving, …</a:t>
            </a:r>
          </a:p>
          <a:p>
            <a:pPr lvl="1"/>
            <a:r>
              <a:rPr lang="en-US" altLang="ko-KR" dirty="0"/>
              <a:t>Natural intelligence / Artificial intelligence</a:t>
            </a:r>
          </a:p>
          <a:p>
            <a:r>
              <a:rPr lang="en-US" altLang="ko-KR" dirty="0"/>
              <a:t>Artificial intelligence(AI)</a:t>
            </a:r>
          </a:p>
          <a:p>
            <a:pPr lvl="1"/>
            <a:r>
              <a:rPr lang="en-US" altLang="ko-KR" dirty="0"/>
              <a:t>Intelligence demonstrated by machines</a:t>
            </a:r>
          </a:p>
          <a:p>
            <a:r>
              <a:rPr lang="en-US" altLang="ko-KR" dirty="0"/>
              <a:t>Machine learning (ML)</a:t>
            </a:r>
          </a:p>
          <a:p>
            <a:pPr lvl="1"/>
            <a:r>
              <a:rPr lang="en-US" altLang="ko-KR" dirty="0"/>
              <a:t>A part of artificial intelligence</a:t>
            </a:r>
          </a:p>
          <a:p>
            <a:pPr lvl="1"/>
            <a:r>
              <a:rPr lang="en-US" altLang="ko-KR" dirty="0"/>
              <a:t>Study of computer algorithms that improve automatically through experience and by the use of data </a:t>
            </a:r>
          </a:p>
          <a:p>
            <a:pPr lvl="1"/>
            <a:r>
              <a:rPr lang="en-US" altLang="ko-KR" dirty="0"/>
              <a:t>Goal - understanding and prediction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86967-D1D9-42E8-B3A1-E40E588D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7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B1FBF-57B8-419B-BF67-F459F713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2931F8-9E7B-49D2-AF75-E5525B3EA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1.3.1 Two dice</a:t>
                </a:r>
              </a:p>
              <a:p>
                <a:pPr lvl="1"/>
                <a:r>
                  <a:rPr lang="en-US" altLang="ko-KR" dirty="0"/>
                  <a:t>Rolling two fair dice</a:t>
                </a:r>
              </a:p>
              <a:p>
                <a:pPr lvl="1"/>
                <a:r>
                  <a:rPr lang="en-US" altLang="ko-KR" dirty="0"/>
                  <a:t>The sum of the two scores is 9</a:t>
                </a:r>
              </a:p>
              <a:p>
                <a:pPr lvl="1"/>
                <a:r>
                  <a:rPr lang="en-US" altLang="ko-KR" dirty="0"/>
                  <a:t>What is the posterior distribution of the dice scores?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dirty="0"/>
                  <a:t>, sum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Find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=9)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2931F8-9E7B-49D2-AF75-E5525B3EA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899312-D661-4959-BFC6-B43F52E3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78661-ED7C-4DBB-8A15-257BA57A111B}"/>
              </a:ext>
            </a:extLst>
          </p:cNvPr>
          <p:cNvGrpSpPr/>
          <p:nvPr/>
        </p:nvGrpSpPr>
        <p:grpSpPr>
          <a:xfrm>
            <a:off x="5030715" y="4001294"/>
            <a:ext cx="5131594" cy="2047875"/>
            <a:chOff x="5030715" y="4001294"/>
            <a:chExt cx="5131594" cy="2047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899DEC-CC0F-4664-A481-8987AB5FE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0715" y="4001294"/>
              <a:ext cx="5131594" cy="20478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3B2A0A-29C2-4DD3-94CC-1A5709063065}"/>
                </a:ext>
              </a:extLst>
            </p:cNvPr>
            <p:cNvSpPr/>
            <p:nvPr/>
          </p:nvSpPr>
          <p:spPr>
            <a:xfrm rot="20509289">
              <a:off x="7354030" y="5332734"/>
              <a:ext cx="2763982" cy="338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9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1988C-23AE-456C-9EFB-49139074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Exercises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841292-ECB5-4BE1-818B-CF738802C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𝑏𝑜𝑥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={1, 2}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𝑏𝑎𝑙𝑙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red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white</m:t>
                        </m:r>
                      </m:e>
                    </m:d>
                  </m:oMath>
                </a14:m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𝑏𝑜𝑥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𝑏𝑜𝑥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𝑏𝑜𝑥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𝑏𝑎𝑙𝑙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red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841292-ECB5-4BE1-818B-CF738802C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F4E179-D7E4-40BC-B581-0E9AE2CF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B5BDA-4853-42C9-923F-95A9527D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10552669" cy="1102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4CB8E0-9A15-49FB-BCA2-E5C2EEDA73E6}"/>
                  </a:ext>
                </a:extLst>
              </p:cNvPr>
              <p:cNvSpPr txBox="1"/>
              <p:nvPr/>
            </p:nvSpPr>
            <p:spPr>
              <a:xfrm>
                <a:off x="1916724" y="3167390"/>
                <a:ext cx="38327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𝑏𝑜𝑥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ko-KR" sz="2800" dirty="0"/>
                  <a:t> - 3 red, 5 white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4CB8E0-9A15-49FB-BCA2-E5C2EEDA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24" y="3167390"/>
                <a:ext cx="3832781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EAA744-05E8-4ECB-8A14-123E23DFB169}"/>
                  </a:ext>
                </a:extLst>
              </p:cNvPr>
              <p:cNvSpPr txBox="1"/>
              <p:nvPr/>
            </p:nvSpPr>
            <p:spPr>
              <a:xfrm>
                <a:off x="6008078" y="3165596"/>
                <a:ext cx="3706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𝑏𝑜𝑥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altLang="ko-KR" sz="2800" dirty="0"/>
                  <a:t> - 2 red, 5 white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EAA744-05E8-4ECB-8A14-123E23DF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78" y="3165596"/>
                <a:ext cx="3706143" cy="523220"/>
              </a:xfrm>
              <a:prstGeom prst="rect">
                <a:avLst/>
              </a:prstGeom>
              <a:blipFill>
                <a:blip r:embed="rId5"/>
                <a:stretch>
                  <a:fillRect t="-11628" r="-2303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7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B285F-7F2E-453B-9A02-DABFD7DD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09564-B016-4725-9513-689F3C84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</a:p>
          <a:p>
            <a:pPr lvl="1"/>
            <a:r>
              <a:rPr lang="en-US" altLang="ko-KR" sz="2300" dirty="0"/>
              <a:t>Supervised learning / Unsupervised learning / Reinforcement learning</a:t>
            </a:r>
          </a:p>
          <a:p>
            <a:pPr lvl="1"/>
            <a:r>
              <a:rPr lang="en-US" altLang="ko-KR" sz="2300" dirty="0"/>
              <a:t>Statistical learning / Artificial neural networks</a:t>
            </a:r>
          </a:p>
          <a:p>
            <a:r>
              <a:rPr lang="en-US" altLang="ko-KR" dirty="0"/>
              <a:t>Statistical learning</a:t>
            </a:r>
          </a:p>
          <a:p>
            <a:pPr lvl="1"/>
            <a:r>
              <a:rPr lang="en-US" altLang="ko-KR" dirty="0"/>
              <a:t>A framework for machine learning</a:t>
            </a:r>
          </a:p>
          <a:p>
            <a:pPr lvl="1"/>
            <a:r>
              <a:rPr lang="en-US" altLang="ko-KR" dirty="0"/>
              <a:t>Drawing from the fields of statistics and functional 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99C6D-4AC1-400F-A85E-87C443B8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2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1282-9712-4DEB-90C0-3C3A416B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Probability Refresher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DFD592-0EB7-40FA-99D0-BB0FD0E44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Joint distribution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/>
                  <a:t>Marginalisation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DFD592-0EB7-40FA-99D0-BB0FD0E44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93110-C722-42DE-81ED-4A124A75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FE963-352F-4F6C-9D80-26E2FE2B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2FC3DB-8AF2-429C-BCA2-D80292160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Conditional Probability / Bayes’ Rule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, we have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or equivalently,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2FC3DB-8AF2-429C-BCA2-D80292160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735CB-B8DE-4E9C-A2E4-6682E7EB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7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DE014-C90D-4C99-A7CA-51667AB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A316788-3C3E-4091-B863-652A7D7A4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Density Function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A316788-3C3E-4091-B863-652A7D7A4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F693A-4956-4EBE-8773-ACF6C1B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4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904E3-763F-4F00-8478-203742D0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1.1.1 Interpreting Conditional 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803246-1375-4458-895D-2CC410CB3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63000" cy="4351338"/>
              </a:xfrm>
            </p:spPr>
            <p:txBody>
              <a:bodyPr/>
              <a:lstStyle/>
              <a:p>
                <a:r>
                  <a:rPr lang="en-US" altLang="ko-KR" dirty="0"/>
                  <a:t>Dart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Example</a:t>
                </a:r>
              </a:p>
              <a:p>
                <a:pPr lvl="1"/>
                <a:r>
                  <a:rPr lang="en-US" altLang="ko-KR" dirty="0"/>
                  <a:t>the probability that Randy has hit the region 5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conditioned on the information that he hasn’t hit the region 20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5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20)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803246-1375-4458-895D-2CC410CB3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63000" cy="4351338"/>
              </a:xfrm>
              <a:blipFill>
                <a:blip r:embed="rId2"/>
                <a:stretch>
                  <a:fillRect l="-125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ORMULA Dart Board Game 15 inch 6 x Darts Value Pack Target Game on Back  Gift">
            <a:extLst>
              <a:ext uri="{FF2B5EF4-FFF2-40B4-BE49-F238E27FC236}">
                <a16:creationId xmlns:a16="http://schemas.microsoft.com/office/drawing/2014/main" id="{03BADF50-7D30-4528-8073-196FC186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4518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628F3-C8C6-491A-B97E-4BD84AB6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9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726D0-48B8-433F-999B-E4D86C86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C1CEE8-F405-4440-91D6-A6C7287EB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Independence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Variables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are independent if knowing the state of one variable gives no extra information about the other variable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In equation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or equivalently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C1CEE8-F405-4440-91D6-A6C7287EB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89CE4-06F2-4C7D-8B21-1A89BE8D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7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F2EA5-3087-4B33-8927-7439A67E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93ED9-2D5B-4033-B360-FDFDE8B07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altLang="ko-K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altLang="ko-KR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s-ES" altLang="ko-KR" dirty="0"/>
                  <a:t>,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altLang="ko-K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=2)=0</m:t>
                    </m:r>
                  </m:oMath>
                </a14:m>
                <a:r>
                  <a:rPr lang="es-ES" altLang="ko-KR" dirty="0"/>
                  <a:t>,</a:t>
                </a:r>
                <a:br>
                  <a:rPr lang="es-ES" altLang="ko-KR" dirty="0"/>
                </a:br>
                <a:r>
                  <a:rPr lang="es-ES" altLang="ko-KR" dirty="0"/>
                  <a:t>	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altLang="ko-K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altLang="ko-KR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s-ES" altLang="ko-KR" dirty="0"/>
                  <a:t>,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altLang="ko-KR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altLang="ko-KR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es-ES" altLang="ko-KR" dirty="0"/>
                  <a:t>Are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altLang="ko-KR" dirty="0"/>
                  <a:t> and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altLang="ko-KR" dirty="0"/>
                  <a:t> dependent?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" altLang="ko-KR" dirty="0"/>
                  <a:t>Note</a:t>
                </a:r>
                <a:br>
                  <a:rPr lang="es-ES" altLang="ko-KR" dirty="0"/>
                </a:br>
                <a:r>
                  <a:rPr lang="es-ES" altLang="ko-KR" dirty="0"/>
                  <a:t>	variable </a:t>
                </a:r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altLang="ko-KR" dirty="0"/>
                  <a:t>,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ko-KR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93ED9-2D5B-4033-B360-FDFDE8B07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F1D8B0-AB14-4C51-8EA3-530436B7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749</Words>
  <Application>Microsoft Office PowerPoint</Application>
  <PresentationFormat>와이드스크린</PresentationFormat>
  <Paragraphs>118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Chapter 1 Probabilistic Reasoning</vt:lpstr>
      <vt:lpstr>PowerPoint 프레젠테이션</vt:lpstr>
      <vt:lpstr>PowerPoint 프레젠테이션</vt:lpstr>
      <vt:lpstr>1.1 Probability Refresher</vt:lpstr>
      <vt:lpstr>PowerPoint 프레젠테이션</vt:lpstr>
      <vt:lpstr>PowerPoint 프레젠테이션</vt:lpstr>
      <vt:lpstr>1.1.1 Interpreting Conditional Probability</vt:lpstr>
      <vt:lpstr>PowerPoint 프레젠테이션</vt:lpstr>
      <vt:lpstr>PowerPoint 프레젠테이션</vt:lpstr>
      <vt:lpstr>PowerPoint 프레젠테이션</vt:lpstr>
      <vt:lpstr>PowerPoint 프레젠테이션</vt:lpstr>
      <vt:lpstr>1.1.2 Probability Tables</vt:lpstr>
      <vt:lpstr>PowerPoint 프레젠테이션</vt:lpstr>
      <vt:lpstr>1.2 Probabilistic Reasoning</vt:lpstr>
      <vt:lpstr>PowerPoint 프레젠테이션</vt:lpstr>
      <vt:lpstr>PowerPoint 프레젠테이션</vt:lpstr>
      <vt:lpstr>PowerPoint 프레젠테이션</vt:lpstr>
      <vt:lpstr>PowerPoint 프레젠테이션</vt:lpstr>
      <vt:lpstr>1.3 Prior, Likelihood and Posterior</vt:lpstr>
      <vt:lpstr>PowerPoint 프레젠테이션</vt:lpstr>
      <vt:lpstr>1.6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19</cp:revision>
  <dcterms:created xsi:type="dcterms:W3CDTF">2021-03-10T10:42:40Z</dcterms:created>
  <dcterms:modified xsi:type="dcterms:W3CDTF">2021-03-11T02:29:00Z</dcterms:modified>
</cp:coreProperties>
</file>