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BABFC-9D62-4713-B856-06A086A6DF96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409-F254-4797-9CC1-C142DEDAC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8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C4D8-648D-4943-9DD2-D17B0753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157DE-0E79-4DD7-8033-58202652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42A3-605A-404A-8D21-0B302672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61D6-4B3F-4D5C-BD96-DBDABE68CE22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8CDC-54D6-492F-97CB-BD0BEDE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38593-B6FF-4A42-BAEA-720DBD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40F9-8B24-4578-80D8-EEDA022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085A4-0B0F-4BE0-87CF-AE214257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0DB91-5381-41E8-9830-4B11D2B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B40D-7912-4AD1-917B-F4EEB92E812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14AED-F609-4DD9-93C0-2FA0254F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0DEEB-B61B-4577-A198-85EAECA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4643C-A1CF-45DE-85F1-E52AEA03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01EC-973B-46EE-AA1E-B758180E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8760C-4D08-4F6E-B882-0B9CBC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8EF-E098-4A95-B844-F773976DBA9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8B0D-68E4-415E-95D5-6CC79E25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8A38C-D01F-48C4-9992-B2314EB3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1D98B-18C8-4621-9763-9642CEE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53EB-3EEA-4947-8F48-5C531A4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E745-0EBE-4918-801B-9D19E6B9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118-14A1-4338-9B72-89B28FAFB382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7F0F2-7F8F-4434-8174-7B0FE0ED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90AA6-3627-4447-A96F-987A3C7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9A40-C3DC-4BAF-97D2-C59C4965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D2FB5-AA05-4610-A9A0-A73EB38E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8296-2609-4E74-A855-89870F25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6E20-3DB3-4F47-A952-06DF3AA9987B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D1906-DCCE-4153-8A80-8749959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B65B-B68A-4D23-B173-30261042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7688-F226-46E6-82B2-4A4B978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CF5A1-4D4D-47E2-8C1F-D7A8A184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89913-A265-40A6-A2E5-F4110883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8CA5E-3A33-4A4A-AB0E-83CCE50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3253-8255-4304-AEFD-CA40CCF354F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E98CF-4C7A-4DDF-B28E-378DE19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108F7-2AF6-4B56-A953-4AD97D72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0AE68-6B87-458D-8AAF-E2A9AEEE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8F18-43E4-4820-8470-7858E293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1D006-9C07-44B3-B79B-CAC296E1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F9812-EE69-477B-8ED7-0546DEA8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F8816-22FB-49B3-B317-DCDC4D041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877FF-8741-4186-BDEF-6D86916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A9D-ACD7-4967-88AD-BCEF7191A02C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CE790-EE57-4A1C-B98D-A597C25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1CCAFC-BE67-436C-B826-379D555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E157-A21E-47E5-9567-522641BB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AABC6-E470-4919-A953-709AA60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CF28-343B-4F58-B4B5-FD6C5D6D94EF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AB7954-8958-43EE-9F62-F742D6C4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0484F-9F74-4386-A054-53A4CB5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4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9CB819-158C-4884-A02A-7B14E5CA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2CFD-01C0-41C3-9F83-EDDB3573C9B4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9830B5-CF89-4711-8F01-20A0E20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6A52-5165-45F7-A4FB-7CB51AEB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7D947-4600-4C6A-B2F7-B4310E4A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4FCB-EBB3-4568-AB6C-90EB03EB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A1CB1-4525-43E1-BB14-F61428BC9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7F3A6-864A-41E1-928D-67C2879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BA5-70EF-4E81-B3C5-2B02A4A03783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C47D1-8277-4FCF-BC06-E4E9A60C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00B06-A192-4842-BDF6-189E9D9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500E-2269-47A6-A249-6C7B3CD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53291-5E43-4787-AE98-173FA6FC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0CE88-E257-446E-91C9-61B932B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7714F-0128-4526-BD6C-739BEA1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6AE1-D0F3-4C3C-B131-37B473FE576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28AFC-C73E-49EF-973A-A739459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4CA-33A3-46AA-B5AD-C3BEB74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BC310-CD1E-4294-8B90-354C042D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5235A-6FD7-4FB5-A418-5A3C9349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8266-D291-4C63-A13F-1F6E1F20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3624-9E98-4922-A5EB-A6C08FD3C29D}" type="datetime1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39992-2229-471B-9467-CC7BA490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C416-1C6A-4B71-A225-3CE0EFD0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449-CB9B-4507-A320-C80DFFE84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F7953-2F1B-447A-AA1A-15D062B5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4</a:t>
            </a:r>
            <a:br>
              <a:rPr lang="en-US" altLang="ko-KR" dirty="0"/>
            </a:br>
            <a:r>
              <a:rPr lang="en-US" altLang="ko-KR" dirty="0"/>
              <a:t>Word Embeddings and</a:t>
            </a:r>
            <a:br>
              <a:rPr lang="en-US" altLang="ko-KR" dirty="0"/>
            </a:br>
            <a:r>
              <a:rPr lang="en-US" altLang="ko-KR" dirty="0"/>
              <a:t>Recurrent NNs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A06EA-14DE-44F6-BB8B-F5920985C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ADFE0-04D4-4ED9-B710-CF802D2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A50F-B98D-4753-872B-FF965ABB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  <a:p>
            <a:pPr lvl="1"/>
            <a:r>
              <a:rPr lang="en-US" altLang="ko-KR" dirty="0"/>
              <a:t>Early stopping</a:t>
            </a:r>
          </a:p>
          <a:p>
            <a:pPr lvl="1"/>
            <a:r>
              <a:rPr lang="en-US" altLang="ko-KR" dirty="0"/>
              <a:t>Dropout</a:t>
            </a:r>
          </a:p>
          <a:p>
            <a:pPr lvl="1"/>
            <a:r>
              <a:rPr lang="en-US" altLang="ko-KR" dirty="0"/>
              <a:t>L2 regularization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DBF09-4687-48B9-81C3-319581E9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CE07D-8347-4B07-A168-04B2BB33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2390042"/>
            <a:ext cx="6924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F6D4A-BA53-41DA-BA64-9D3A89C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Recurrent Networks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1C9E1-58BF-439F-83AF-CED4DAD1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4BDBE-6E9C-44D3-A7DD-0D609301B50C}"/>
                  </a:ext>
                </a:extLst>
              </p:cNvPr>
              <p:cNvSpPr txBox="1"/>
              <p:nvPr/>
            </p:nvSpPr>
            <p:spPr>
              <a:xfrm>
                <a:off x="6690946" y="2921168"/>
                <a:ext cx="341625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/>
                  <a:t>: relu</a:t>
                </a:r>
              </a:p>
              <a:p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: cross-entropy</a:t>
                </a:r>
              </a:p>
              <a:p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sz="2000" dirty="0"/>
                  <a:t>: concatenation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04BDBE-6E9C-44D3-A7DD-0D609301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46" y="2921168"/>
                <a:ext cx="3416256" cy="2246769"/>
              </a:xfrm>
              <a:prstGeom prst="rect">
                <a:avLst/>
              </a:prstGeom>
              <a:blipFill>
                <a:blip r:embed="rId2"/>
                <a:stretch>
                  <a:fillRect b="-3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A0EA2CA-CBD1-496E-9A8E-B3748941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40" y="1727688"/>
            <a:ext cx="4676775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4207D-A03F-4979-B8E2-677F0E7D0818}"/>
              </a:ext>
            </a:extLst>
          </p:cNvPr>
          <p:cNvSpPr txBox="1"/>
          <p:nvPr/>
        </p:nvSpPr>
        <p:spPr>
          <a:xfrm>
            <a:off x="2206869" y="5784239"/>
            <a:ext cx="334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RNN(recurrent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DE4B3-AE29-4A8B-B00B-87C0D1B2E2EC}"/>
                  </a:ext>
                </a:extLst>
              </p:cNvPr>
              <p:cNvSpPr txBox="1"/>
              <p:nvPr/>
            </p:nvSpPr>
            <p:spPr>
              <a:xfrm>
                <a:off x="3267330" y="5255860"/>
                <a:ext cx="680892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DE4B3-AE29-4A8B-B00B-87C0D1B2E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30" y="5255860"/>
                <a:ext cx="6808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B830C-53A3-4D86-BBB0-5FBF8EB244B0}"/>
                  </a:ext>
                </a:extLst>
              </p:cNvPr>
              <p:cNvSpPr txBox="1"/>
              <p:nvPr/>
            </p:nvSpPr>
            <p:spPr>
              <a:xfrm>
                <a:off x="1664628" y="3469611"/>
                <a:ext cx="45595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0B830C-53A3-4D86-BBB0-5FBF8EB2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628" y="3469611"/>
                <a:ext cx="455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A759E-C9AA-4539-86E8-09B4B0ED2E48}"/>
                  </a:ext>
                </a:extLst>
              </p:cNvPr>
              <p:cNvSpPr txBox="1"/>
              <p:nvPr/>
            </p:nvSpPr>
            <p:spPr>
              <a:xfrm>
                <a:off x="4523417" y="4413884"/>
                <a:ext cx="67557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3A759E-C9AA-4539-86E8-09B4B0ED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17" y="4413884"/>
                <a:ext cx="6755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BBAE87-9374-4E65-A647-A2B6D6786C1E}"/>
                  </a:ext>
                </a:extLst>
              </p:cNvPr>
              <p:cNvSpPr txBox="1"/>
              <p:nvPr/>
            </p:nvSpPr>
            <p:spPr>
              <a:xfrm>
                <a:off x="4902147" y="1559809"/>
                <a:ext cx="39491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BBAE87-9374-4E65-A647-A2B6D6786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47" y="1559809"/>
                <a:ext cx="3949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90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402A9-D090-43F5-99CA-BDF0912A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BC110-9DFB-411F-B2F6-62CD3FB7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476AB-E5DD-4260-ACA6-C600DF0304E1}"/>
              </a:ext>
            </a:extLst>
          </p:cNvPr>
          <p:cNvSpPr txBox="1"/>
          <p:nvPr/>
        </p:nvSpPr>
        <p:spPr>
          <a:xfrm>
            <a:off x="2646485" y="1925515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 is a small world but I like it that way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034DB-8355-4F15-80D0-E0A4085A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09" y="2863782"/>
            <a:ext cx="5772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5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C446-E1E3-4F3D-90B4-EE81C990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BF06C-3271-4094-BD91-8211A91E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FA0D77-4521-4A6E-AD1E-FE6338EB05E9}"/>
              </a:ext>
            </a:extLst>
          </p:cNvPr>
          <p:cNvGrpSpPr/>
          <p:nvPr/>
        </p:nvGrpSpPr>
        <p:grpSpPr>
          <a:xfrm>
            <a:off x="745881" y="2078281"/>
            <a:ext cx="5073162" cy="3418846"/>
            <a:chOff x="1405304" y="2087073"/>
            <a:chExt cx="5073162" cy="34188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E5787D-274F-4464-BC24-C9043DC29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7966" y="2087073"/>
              <a:ext cx="4000500" cy="23145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E5EA2-E0DA-4454-9DE7-7B429AEBB7D3}"/>
                </a:ext>
              </a:extLst>
            </p:cNvPr>
            <p:cNvSpPr txBox="1"/>
            <p:nvPr/>
          </p:nvSpPr>
          <p:spPr>
            <a:xfrm>
              <a:off x="3156438" y="4798033"/>
              <a:ext cx="21579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Batch size = 2</a:t>
              </a:r>
            </a:p>
            <a:p>
              <a:r>
                <a:rPr lang="en-US" altLang="ko-KR" sz="2000" dirty="0"/>
                <a:t>Window size = 3</a:t>
              </a:r>
              <a:endParaRPr lang="ko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6D7E78-B15E-451E-9663-BDC85C531785}"/>
                </a:ext>
              </a:extLst>
            </p:cNvPr>
            <p:cNvSpPr txBox="1"/>
            <p:nvPr/>
          </p:nvSpPr>
          <p:spPr>
            <a:xfrm>
              <a:off x="1405304" y="2095865"/>
              <a:ext cx="10541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batch 1</a:t>
              </a:r>
            </a:p>
            <a:p>
              <a:r>
                <a:rPr lang="en-US" altLang="ko-KR" sz="2000" dirty="0"/>
                <a:t>batch 2</a:t>
              </a:r>
              <a:endParaRPr lang="ko-KR" altLang="en-US" sz="20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FE4847E-7579-4ED1-B6A2-72DD6548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29" y="4251811"/>
            <a:ext cx="6143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4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B77F1-D99E-4706-96CE-2465BA4E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Long Short-Term Memory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F6A8D-5618-4309-9A3B-DD90E28B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D087A-1812-454E-9907-997D93D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36" y="2336744"/>
            <a:ext cx="6181725" cy="392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AF3B4A-5BF1-4949-B754-713AA2EC63C7}"/>
                  </a:ext>
                </a:extLst>
              </p:cNvPr>
              <p:cNvSpPr txBox="1"/>
              <p:nvPr/>
            </p:nvSpPr>
            <p:spPr>
              <a:xfrm>
                <a:off x="838200" y="2042608"/>
                <a:ext cx="3202736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forget gate because sigmoid</a:t>
                </a:r>
              </a:p>
              <a:p>
                <a:r>
                  <a:rPr lang="en-US" altLang="ko-KR" dirty="0"/>
                  <a:t>function has of range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AF3B4A-5BF1-4949-B754-713AA2EC6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2608"/>
                <a:ext cx="3202736" cy="646331"/>
              </a:xfrm>
              <a:prstGeom prst="rect">
                <a:avLst/>
              </a:prstGeom>
              <a:blipFill>
                <a:blip r:embed="rId3"/>
                <a:stretch>
                  <a:fillRect l="-1518" t="-3704" r="-569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CAB382-FB3B-4E62-A5C8-93018AB830D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39568" y="2688939"/>
            <a:ext cx="1746985" cy="757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38852-C0AC-420C-B0B4-6A7DB2703786}"/>
              </a:ext>
            </a:extLst>
          </p:cNvPr>
          <p:cNvSpPr txBox="1"/>
          <p:nvPr/>
        </p:nvSpPr>
        <p:spPr>
          <a:xfrm>
            <a:off x="9840006" y="3402052"/>
            <a:ext cx="111248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cell state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B801B-8C34-471D-ADB0-6798D26F3828}"/>
              </a:ext>
            </a:extLst>
          </p:cNvPr>
          <p:cNvSpPr txBox="1"/>
          <p:nvPr/>
        </p:nvSpPr>
        <p:spPr>
          <a:xfrm>
            <a:off x="1645576" y="5987018"/>
            <a:ext cx="165590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concatenation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FBF697-70FC-4EB3-9978-84C4FFA636B3}"/>
              </a:ext>
            </a:extLst>
          </p:cNvPr>
          <p:cNvCxnSpPr>
            <a:stCxn id="12" idx="3"/>
          </p:cNvCxnSpPr>
          <p:nvPr/>
        </p:nvCxnSpPr>
        <p:spPr>
          <a:xfrm flipV="1">
            <a:off x="3301479" y="5477064"/>
            <a:ext cx="885074" cy="6946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6D279-5EA0-4C2E-8AF2-07C63C1F1732}"/>
              </a:ext>
            </a:extLst>
          </p:cNvPr>
          <p:cNvSpPr txBox="1"/>
          <p:nvPr/>
        </p:nvSpPr>
        <p:spPr>
          <a:xfrm>
            <a:off x="4963206" y="1856390"/>
            <a:ext cx="30925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element–wise multiplication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BC948C-DB79-4190-BD8A-4DDE2041A2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511877" y="2225722"/>
            <a:ext cx="1997586" cy="12172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B722EC-D612-4C66-A003-FCC402A72B8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129653" y="2225722"/>
            <a:ext cx="379810" cy="19500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7672C7-6FC5-432B-93A1-75BF026E2404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509463" y="2225722"/>
            <a:ext cx="1030541" cy="27219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3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7F61-E158-46E1-93BE-6DE50F1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63A37-CF34-44A1-9697-18F3C477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TF program</a:t>
            </a:r>
          </a:p>
          <a:p>
            <a:pPr lvl="1"/>
            <a:r>
              <a:rPr lang="en-US" altLang="ko-KR" dirty="0"/>
              <a:t>replace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with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0DCCD4-AB31-4849-80DA-BB06B17E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D7947-B515-4212-82F0-F2FBB6A2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72771"/>
            <a:ext cx="3924300" cy="342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91A0A5-4028-4335-8556-61F78F07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23" y="3391450"/>
            <a:ext cx="34194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4AFC-A6F3-4E4A-9270-93EB58E8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Word Embeddings for Language Models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44CF93-86E8-4420-96BE-A94B89470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a word</a:t>
                </a:r>
              </a:p>
              <a:p>
                <a:r>
                  <a:rPr lang="en-US" altLang="ko-KR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E.g.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small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World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live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Generally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44CF93-86E8-4420-96BE-A94B89470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B44EC-86A7-4353-8A40-C1280DDD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2021DE-95BA-4C2B-83D9-F5C0B90ECE95}"/>
                  </a:ext>
                </a:extLst>
              </p:cNvPr>
              <p:cNvSpPr txBox="1"/>
              <p:nvPr/>
            </p:nvSpPr>
            <p:spPr>
              <a:xfrm>
                <a:off x="2312376" y="3238242"/>
                <a:ext cx="3876446" cy="72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1,6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(We live in a small world)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We,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live, …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2021DE-95BA-4C2B-83D9-F5C0B90E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76" y="3238242"/>
                <a:ext cx="3876446" cy="721288"/>
              </a:xfrm>
              <a:prstGeom prst="rect">
                <a:avLst/>
              </a:prstGeom>
              <a:blipFill>
                <a:blip r:embed="rId3"/>
                <a:stretch>
                  <a:fillRect t="-5042" r="-943" b="-13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2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E074-1D22-483B-89D1-532D1541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84F737-9634-451C-960E-BAED0E244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Tokenization</a:t>
                </a:r>
              </a:p>
              <a:p>
                <a:pPr lvl="1"/>
                <a:r>
                  <a:rPr lang="en-US" altLang="ko-KR" dirty="0"/>
                  <a:t>Breaking the strings into a sequence of words</a:t>
                </a:r>
              </a:p>
              <a:p>
                <a:pPr lvl="1"/>
                <a:r>
                  <a:rPr lang="en-US" altLang="ko-KR" dirty="0"/>
                  <a:t>Vocabulary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Punctuation(final period .) is a word</a:t>
                </a:r>
              </a:p>
              <a:p>
                <a:pPr lvl="2"/>
                <a:r>
                  <a:rPr lang="en-US" altLang="ko-KR" dirty="0"/>
                  <a:t>*UNK* is unknown words</a:t>
                </a:r>
              </a:p>
              <a:p>
                <a:pPr lvl="3"/>
                <a:r>
                  <a:rPr lang="en-US" altLang="ko-KR" dirty="0"/>
                  <a:t>E.g. “132,423” in the sentence “The population of Providence is 132,423.”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84F737-9634-451C-960E-BAED0E244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0B316-1F4A-4BF5-B536-A9B20B41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6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B97A-265E-4629-92B1-1606C10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BE4BF-F49C-4495-87C5-3898819F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Penn Treebank(PTB)</a:t>
                </a:r>
              </a:p>
              <a:p>
                <a:pPr lvl="1"/>
                <a:r>
                  <a:rPr lang="en-US" altLang="ko-KR" dirty="0"/>
                  <a:t>news articles from the Wall Street Journal.</a:t>
                </a:r>
              </a:p>
              <a:p>
                <a:pPr lvl="1"/>
                <a:r>
                  <a:rPr lang="en-US" altLang="ko-KR" dirty="0"/>
                  <a:t>Files</a:t>
                </a:r>
              </a:p>
              <a:p>
                <a:pPr lvl="2"/>
                <a:r>
                  <a:rPr lang="en-US" altLang="ko-KR" dirty="0"/>
                  <a:t>ptb.train.txt, ptb.test.txt, ptb.valid.txt</a:t>
                </a:r>
              </a:p>
              <a:p>
                <a:pPr lvl="1"/>
                <a:r>
                  <a:rPr lang="en-US" altLang="ko-KR" dirty="0"/>
                  <a:t>Train data</a:t>
                </a:r>
              </a:p>
              <a:p>
                <a:pPr lvl="2"/>
                <a:r>
                  <a:rPr lang="en-US" altLang="ko-KR" dirty="0"/>
                  <a:t>929589 words</a:t>
                </a:r>
              </a:p>
              <a:p>
                <a:pPr lvl="1"/>
                <a:r>
                  <a:rPr lang="en-US" altLang="ko-KR" dirty="0"/>
                  <a:t>Test data</a:t>
                </a:r>
              </a:p>
              <a:p>
                <a:pPr lvl="2"/>
                <a:r>
                  <a:rPr lang="en-US" altLang="ko-KR" dirty="0"/>
                  <a:t>82430 words</a:t>
                </a:r>
              </a:p>
              <a:p>
                <a:pPr lvl="1"/>
                <a:r>
                  <a:rPr lang="en-US" altLang="ko-KR" dirty="0"/>
                  <a:t>Vocabulary 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10000 words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BE4BF-F49C-4495-87C5-3898819F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7A9F3-13CC-44E5-8B1B-83665F9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BE31-F922-4C28-AFF9-FDF5564FE390}"/>
              </a:ext>
            </a:extLst>
          </p:cNvPr>
          <p:cNvSpPr txBox="1"/>
          <p:nvPr/>
        </p:nvSpPr>
        <p:spPr>
          <a:xfrm>
            <a:off x="7825156" y="2367819"/>
            <a:ext cx="4079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aer</a:t>
            </a:r>
            <a:r>
              <a:rPr lang="en-US" altLang="ko-KR" sz="2000" dirty="0"/>
              <a:t> banknote </a:t>
            </a:r>
            <a:r>
              <a:rPr lang="en-US" altLang="ko-KR" sz="2000" dirty="0" err="1"/>
              <a:t>berlitz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calloway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centrust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cluett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fromstein</a:t>
            </a:r>
            <a:r>
              <a:rPr lang="en-US" altLang="ko-KR" sz="2000" dirty="0"/>
              <a:t> gitano </a:t>
            </a:r>
            <a:r>
              <a:rPr lang="en-US" altLang="ko-KR" sz="2000" dirty="0" err="1"/>
              <a:t>guterman</a:t>
            </a:r>
            <a:r>
              <a:rPr lang="en-US" altLang="ko-KR" sz="2000" dirty="0"/>
              <a:t> hydro-</a:t>
            </a:r>
            <a:r>
              <a:rPr lang="en-US" altLang="ko-KR" sz="2000" dirty="0" err="1"/>
              <a:t>quebec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ipo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kia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memotec</a:t>
            </a:r>
            <a:r>
              <a:rPr lang="en-US" altLang="ko-KR" sz="2000" dirty="0"/>
              <a:t> mlx </a:t>
            </a:r>
            <a:r>
              <a:rPr lang="en-US" altLang="ko-KR" sz="2000" dirty="0" err="1"/>
              <a:t>nahb</a:t>
            </a:r>
            <a:r>
              <a:rPr lang="en-US" altLang="ko-KR" sz="2000" dirty="0"/>
              <a:t> punts rake regatta </a:t>
            </a:r>
            <a:r>
              <a:rPr lang="en-US" altLang="ko-KR" sz="2000" dirty="0" err="1"/>
              <a:t>rubens</a:t>
            </a:r>
            <a:r>
              <a:rPr lang="en-US" altLang="ko-KR" sz="2000" dirty="0"/>
              <a:t> sim snack-food </a:t>
            </a:r>
            <a:r>
              <a:rPr lang="en-US" altLang="ko-KR" sz="2000" dirty="0" err="1"/>
              <a:t>ssangyong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swapo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wachter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pierre</a:t>
            </a:r>
            <a:r>
              <a:rPr lang="en-US" altLang="ko-KR" sz="2000" dirty="0"/>
              <a:t>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N years old will join the board as a nonexecutive director </a:t>
            </a:r>
            <a:r>
              <a:rPr lang="en-US" altLang="ko-KR" sz="2000" dirty="0" err="1"/>
              <a:t>nov.</a:t>
            </a:r>
            <a:r>
              <a:rPr lang="en-US" altLang="ko-KR" sz="2000" dirty="0"/>
              <a:t> N </a:t>
            </a:r>
          </a:p>
          <a:p>
            <a:r>
              <a:rPr lang="en-US" altLang="ko-KR" sz="2000" dirty="0" err="1"/>
              <a:t>mr.</a:t>
            </a:r>
            <a:r>
              <a:rPr lang="en-US" altLang="ko-KR" sz="2000" dirty="0"/>
              <a:t>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is chairman of &lt;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n.v.</a:t>
            </a:r>
            <a:r>
              <a:rPr lang="en-US" altLang="ko-KR" sz="2000" dirty="0"/>
              <a:t> the </a:t>
            </a:r>
            <a:r>
              <a:rPr lang="en-US" altLang="ko-KR" sz="2000" dirty="0" err="1"/>
              <a:t>dutch</a:t>
            </a:r>
            <a:r>
              <a:rPr lang="en-US" altLang="ko-KR" sz="2000" dirty="0"/>
              <a:t> publishing group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889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8E2EC-C0CF-4771-A869-6F961EE6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27B268-0120-4010-BB5A-D4C4ED028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Probability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Bigram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dirty="0"/>
                  <a:t>Sentence padding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Put a imaginary word “STOP” at the beginning of every sentence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27B268-0120-4010-BB5A-D4C4ED028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A3280-7EA8-437C-93E7-CB5524CC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0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C4758-DBDE-4E03-A0A3-1F130E0D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14451-9364-4B50-935E-6E1CF8601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Neural Network</a:t>
                </a:r>
              </a:p>
              <a:p>
                <a:pPr lvl="1"/>
                <a:r>
                  <a:rPr lang="en-US" altLang="ko-KR" dirty="0"/>
                  <a:t>Word embedding</a:t>
                </a:r>
              </a:p>
              <a:p>
                <a:pPr lvl="2"/>
                <a:r>
                  <a:rPr lang="en-US" altLang="ko-KR" dirty="0"/>
                  <a:t>word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index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one hot vector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dirty="0"/>
                  <a:t>-dimensional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914451-9364-4B50-935E-6E1CF8601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D7649-4243-416C-8122-AFF5B51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9D6922E-E7C4-4DA7-87DD-B8BE797299C2}"/>
              </a:ext>
            </a:extLst>
          </p:cNvPr>
          <p:cNvGrpSpPr/>
          <p:nvPr/>
        </p:nvGrpSpPr>
        <p:grpSpPr>
          <a:xfrm>
            <a:off x="1435499" y="3429000"/>
            <a:ext cx="8807952" cy="2671980"/>
            <a:chOff x="837623" y="3625137"/>
            <a:chExt cx="8807952" cy="26719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4641C-7C71-476B-AB4F-E1752D79F2EF}"/>
                </a:ext>
              </a:extLst>
            </p:cNvPr>
            <p:cNvSpPr txBox="1"/>
            <p:nvPr/>
          </p:nvSpPr>
          <p:spPr>
            <a:xfrm>
              <a:off x="2233787" y="4410123"/>
              <a:ext cx="266420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D5E98B-429F-43CB-8C93-707F22220F9A}"/>
                </a:ext>
              </a:extLst>
            </p:cNvPr>
            <p:cNvSpPr txBox="1"/>
            <p:nvPr/>
          </p:nvSpPr>
          <p:spPr>
            <a:xfrm>
              <a:off x="3618369" y="3950970"/>
              <a:ext cx="402674" cy="15696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endParaRPr lang="en-US" altLang="ko-KR" sz="2400" dirty="0">
                <a:latin typeface="Cambria Math" panose="02040503050406030204" pitchFamily="18" charset="0"/>
              </a:endParaRPr>
            </a:p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b="0" dirty="0"/>
                <a:t>  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E9B259D-B254-49D6-A9F5-DAE869AF9F0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2500207" y="4733289"/>
              <a:ext cx="1118162" cy="251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5F9261C-D303-4EF9-8470-8416F4B72C4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021043" y="4735800"/>
              <a:ext cx="122871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2F9AED-3F27-462E-B668-B6111D97B016}"/>
                </a:ext>
              </a:extLst>
            </p:cNvPr>
            <p:cNvSpPr txBox="1"/>
            <p:nvPr/>
          </p:nvSpPr>
          <p:spPr>
            <a:xfrm>
              <a:off x="5256584" y="4135633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02CD51-AC82-4ADE-A681-30DC5B540752}"/>
                    </a:ext>
                  </a:extLst>
                </p:cNvPr>
                <p:cNvSpPr txBox="1"/>
                <p:nvPr/>
              </p:nvSpPr>
              <p:spPr>
                <a:xfrm>
                  <a:off x="6731179" y="4135635"/>
                  <a:ext cx="651140" cy="120032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endParaRPr lang="en-US" altLang="ko-KR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altLang="ko-KR" sz="2400" b="0" dirty="0"/>
                </a:p>
                <a:p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02CD51-AC82-4ADE-A681-30DC5B540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179" y="4135635"/>
                  <a:ext cx="651140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81F0335-27EF-46A5-877B-547B5180D7D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7382319" y="4735799"/>
              <a:ext cx="980253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4E6E2C-8B94-4F74-B35A-B1768A9D133D}"/>
                </a:ext>
              </a:extLst>
            </p:cNvPr>
            <p:cNvSpPr txBox="1"/>
            <p:nvPr/>
          </p:nvSpPr>
          <p:spPr>
            <a:xfrm>
              <a:off x="8369392" y="4135632"/>
              <a:ext cx="40267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altLang="ko-KR" sz="2400" b="0" i="0" dirty="0">
                <a:latin typeface="Cambria Math" panose="02040503050406030204" pitchFamily="18" charset="0"/>
              </a:endParaRPr>
            </a:p>
            <a:p>
              <a:r>
                <a:rPr lang="en-US" altLang="ko-KR" sz="2400" dirty="0"/>
                <a:t>  </a:t>
              </a:r>
            </a:p>
            <a:p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C13DED-EF2A-4B8D-BC55-E30FBEBB3737}"/>
                    </a:ext>
                  </a:extLst>
                </p:cNvPr>
                <p:cNvSpPr txBox="1"/>
                <p:nvPr/>
              </p:nvSpPr>
              <p:spPr>
                <a:xfrm>
                  <a:off x="7338678" y="3625137"/>
                  <a:ext cx="117211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Consolas" panose="020B0609020204030204" pitchFamily="49" charset="0"/>
                    </a:rPr>
                    <a:t>softmax</a:t>
                  </a:r>
                  <a:endParaRPr lang="en-US" altLang="ko-KR" sz="2000" dirty="0">
                    <a:latin typeface="Consolas" panose="020B0609020204030204" pitchFamily="49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2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C13DED-EF2A-4B8D-BC55-E30FBEBB3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678" y="3625137"/>
                  <a:ext cx="1172117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5208" t="-5172" r="-46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D63E58C-F460-484F-BC7F-149C9E38B39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924737" y="4333023"/>
              <a:ext cx="0" cy="3780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1EC0250-15FD-4AD7-B7E4-344052C93657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659258" y="4735798"/>
              <a:ext cx="106088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8AE8CB-8E87-4434-ACF5-C3BDCAF3395C}"/>
                    </a:ext>
                  </a:extLst>
                </p:cNvPr>
                <p:cNvSpPr txBox="1"/>
                <p:nvPr/>
              </p:nvSpPr>
              <p:spPr>
                <a:xfrm>
                  <a:off x="837623" y="5175211"/>
                  <a:ext cx="186531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/>
                    <a:t>Words</a:t>
                  </a:r>
                </a:p>
                <a:p>
                  <a:pPr algn="ctr"/>
                  <a:r>
                    <a:rPr lang="en-US" altLang="ko-KR" sz="2000" dirty="0" err="1"/>
                    <a:t>batch_size</a:t>
                  </a:r>
                  <a:r>
                    <a:rPr lang="en-US" altLang="ko-K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1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8AE8CB-8E87-4434-ACF5-C3BDCAF33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23" y="5175211"/>
                  <a:ext cx="1865319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2941" t="-5172" r="-2941" b="-146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EA2802-5A4F-48CE-A120-5FEBDF3C1A09}"/>
                    </a:ext>
                  </a:extLst>
                </p:cNvPr>
                <p:cNvSpPr txBox="1"/>
                <p:nvPr/>
              </p:nvSpPr>
              <p:spPr>
                <a:xfrm>
                  <a:off x="2932379" y="5650786"/>
                  <a:ext cx="187570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One hot vectors</a:t>
                  </a:r>
                </a:p>
                <a:p>
                  <a:r>
                    <a:rPr lang="en-US" altLang="ko-KR" dirty="0" err="1"/>
                    <a:t>b</a:t>
                  </a:r>
                  <a:r>
                    <a:rPr lang="en-US" altLang="ko-KR" b="0" dirty="0" err="1"/>
                    <a:t>atch_size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EA2802-5A4F-48CE-A120-5FEBDF3C1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379" y="5650786"/>
                  <a:ext cx="1875706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597" t="-5660" r="-2273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244726-EB62-4FE2-ACDD-9C09ECC379D1}"/>
                    </a:ext>
                  </a:extLst>
                </p:cNvPr>
                <p:cNvSpPr txBox="1"/>
                <p:nvPr/>
              </p:nvSpPr>
              <p:spPr>
                <a:xfrm>
                  <a:off x="4811927" y="5387130"/>
                  <a:ext cx="16595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altLang="ko-KR" dirty="0"/>
                    <a:t>-dim vectors</a:t>
                  </a:r>
                </a:p>
                <a:p>
                  <a:r>
                    <a:rPr lang="en-US" altLang="ko-KR" dirty="0" err="1"/>
                    <a:t>batch_size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6244726-EB62-4FE2-ACDD-9C09ECC37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27" y="5387130"/>
                  <a:ext cx="1659557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2930" t="-5660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FF9BEC2-B105-42F5-9600-6AC81AFFF06B}"/>
                    </a:ext>
                  </a:extLst>
                </p:cNvPr>
                <p:cNvSpPr txBox="1"/>
                <p:nvPr/>
              </p:nvSpPr>
              <p:spPr>
                <a:xfrm>
                  <a:off x="7779871" y="5585824"/>
                  <a:ext cx="18657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Output vectors</a:t>
                  </a:r>
                </a:p>
                <a:p>
                  <a:r>
                    <a:rPr lang="en-US" altLang="ko-KR" dirty="0" err="1"/>
                    <a:t>b</a:t>
                  </a:r>
                  <a:r>
                    <a:rPr lang="en-US" altLang="ko-KR" b="0" dirty="0" err="1"/>
                    <a:t>atch_size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FF9BEC2-B105-42F5-9600-6AC81AFFF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871" y="5585824"/>
                  <a:ext cx="1865704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2614" t="-471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363612-8937-433F-B6D3-1E927729F89D}"/>
                    </a:ext>
                  </a:extLst>
                </p:cNvPr>
                <p:cNvSpPr txBox="1"/>
                <p:nvPr/>
              </p:nvSpPr>
              <p:spPr>
                <a:xfrm>
                  <a:off x="4278143" y="4215536"/>
                  <a:ext cx="5858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ko-KR" altLang="en-US" sz="2000" dirty="0">
                      <a:latin typeface="Consolas" panose="020B0609020204030204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363612-8937-433F-B6D3-1E927729F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143" y="4215536"/>
                  <a:ext cx="58580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D94F3A-EC24-4DD3-85BB-CC12A7EFCF8B}"/>
                    </a:ext>
                  </a:extLst>
                </p:cNvPr>
                <p:cNvSpPr txBox="1"/>
                <p:nvPr/>
              </p:nvSpPr>
              <p:spPr>
                <a:xfrm>
                  <a:off x="5761659" y="4156301"/>
                  <a:ext cx="9083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ko-KR" altLang="en-US" sz="2000" dirty="0">
                      <a:latin typeface="Consolas" panose="020B0609020204030204" pitchFamily="49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D94F3A-EC24-4DD3-85BB-CC12A7EFC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659" y="4156301"/>
                  <a:ext cx="90832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0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7EEE9-7E8B-4828-B495-18B2A359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D95E90-3C88-48FF-BB3B-05F74E6C1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865685" cy="4351338"/>
              </a:xfrm>
            </p:spPr>
            <p:txBody>
              <a:bodyPr/>
              <a:lstStyle/>
              <a:p>
                <a:r>
                  <a:rPr lang="en-US" altLang="ko-KR" dirty="0"/>
                  <a:t>Words embedding</a:t>
                </a:r>
              </a:p>
              <a:p>
                <a:pPr lvl="1"/>
                <a:r>
                  <a:rPr lang="en-US" altLang="ko-KR" dirty="0"/>
                  <a:t>Cosine similarity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∥∥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Cosine of angle between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D95E90-3C88-48FF-BB3B-05F74E6C1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865685" cy="4351338"/>
              </a:xfrm>
              <a:blipFill>
                <a:blip r:embed="rId2"/>
                <a:stretch>
                  <a:fillRect l="-2839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8C78A-670D-4309-97CC-B7930CBD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C9663-BC9D-4828-ABBE-0FE2FA1D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46" y="2363857"/>
            <a:ext cx="6086475" cy="26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9E4BB-4FC0-4BBE-B006-B8B85C8E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Building Feed-Forward Language Models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14098-F359-47CF-BC4B-DE994370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E0D0C-EB11-475B-94D9-44D76234B886}"/>
              </a:ext>
            </a:extLst>
          </p:cNvPr>
          <p:cNvSpPr txBox="1"/>
          <p:nvPr/>
        </p:nvSpPr>
        <p:spPr>
          <a:xfrm>
            <a:off x="958362" y="2189285"/>
            <a:ext cx="8669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inpt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tf.placeholder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(tf.int32, shape=[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])</a:t>
            </a:r>
          </a:p>
          <a:p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answr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tf.placeholder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(tf.int32, shape=[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])</a:t>
            </a:r>
          </a:p>
          <a:p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tf.Variable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tf.random_normal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([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vocabSz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embedSz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stddev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0.1))</a:t>
            </a:r>
          </a:p>
          <a:p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embed =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tf.nn.embedding_lookup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(E, </a:t>
            </a:r>
            <a:r>
              <a:rPr lang="en-US" altLang="ko-KR" dirty="0" err="1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inpt</a:t>
            </a:r>
            <a:r>
              <a:rPr lang="en-US" altLang="ko-KR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A57CF-1FA0-4508-8B76-EF20F34D6F9F}"/>
              </a:ext>
            </a:extLst>
          </p:cNvPr>
          <p:cNvSpPr txBox="1"/>
          <p:nvPr/>
        </p:nvSpPr>
        <p:spPr>
          <a:xfrm>
            <a:off x="958362" y="4281854"/>
            <a:ext cx="104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xEnt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tf.nn.sparse_softmax_cross_entropy_with_logits</a:t>
            </a:r>
            <a:r>
              <a:rPr lang="en-US" altLang="ko-KR" dirty="0">
                <a:latin typeface="Consolas" panose="020B0609020204030204" pitchFamily="49" charset="0"/>
              </a:rPr>
              <a:t>(logits=</a:t>
            </a:r>
            <a:r>
              <a:rPr lang="en-US" altLang="ko-KR" dirty="0" err="1">
                <a:latin typeface="Consolas" panose="020B0609020204030204" pitchFamily="49" charset="0"/>
              </a:rPr>
              <a:t>logits,labels</a:t>
            </a:r>
            <a:r>
              <a:rPr lang="en-US" altLang="ko-KR" dirty="0"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latin typeface="Consolas" panose="020B0609020204030204" pitchFamily="49" charset="0"/>
              </a:rPr>
              <a:t>answr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loss = </a:t>
            </a:r>
            <a:r>
              <a:rPr lang="en-US" altLang="ko-KR" dirty="0" err="1">
                <a:latin typeface="Consolas" panose="020B0609020204030204" pitchFamily="49" charset="0"/>
              </a:rPr>
              <a:t>tf.reduce_sum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xEnt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748C-E088-4FF6-8770-16111E3E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Improving Feed-Forward Language Models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FE54E-9EEB-4B44-A7F3-C57F7E9F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449-CB9B-4507-A320-C80DFFE8427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25452-6DC2-47A8-8C66-40A99025EFCF}"/>
              </a:ext>
            </a:extLst>
          </p:cNvPr>
          <p:cNvSpPr txBox="1"/>
          <p:nvPr/>
        </p:nvSpPr>
        <p:spPr>
          <a:xfrm>
            <a:off x="1538653" y="3326844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Trigram model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embed2 = </a:t>
            </a:r>
            <a:r>
              <a:rPr lang="en-US" altLang="ko-KR" dirty="0" err="1">
                <a:latin typeface="Consolas" panose="020B0609020204030204" pitchFamily="49" charset="0"/>
              </a:rPr>
              <a:t>tf.nn.embedding_lookup</a:t>
            </a:r>
            <a:r>
              <a:rPr lang="en-US" altLang="ko-KR" dirty="0">
                <a:latin typeface="Consolas" panose="020B0609020204030204" pitchFamily="49" charset="0"/>
              </a:rPr>
              <a:t>(E, inpt2)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both = </a:t>
            </a:r>
            <a:r>
              <a:rPr lang="en-US" altLang="ko-KR" dirty="0" err="1">
                <a:latin typeface="Consolas" panose="020B0609020204030204" pitchFamily="49" charset="0"/>
              </a:rPr>
              <a:t>tf.concat</a:t>
            </a:r>
            <a:r>
              <a:rPr lang="en-US" altLang="ko-KR" dirty="0">
                <a:latin typeface="Consolas" panose="020B0609020204030204" pitchFamily="49" charset="0"/>
              </a:rPr>
              <a:t>([embed,embed2],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73EDE-FE34-4EA0-A107-45CD02844695}"/>
              </a:ext>
            </a:extLst>
          </p:cNvPr>
          <p:cNvSpPr txBox="1"/>
          <p:nvPr/>
        </p:nvSpPr>
        <p:spPr>
          <a:xfrm>
            <a:off x="1538653" y="2324100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Adding layer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6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593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Consolas</vt:lpstr>
      <vt:lpstr>Microsoft Sans Serif</vt:lpstr>
      <vt:lpstr>Office 테마</vt:lpstr>
      <vt:lpstr>Chapter 4 Word Embeddings and Recurrent NNs</vt:lpstr>
      <vt:lpstr>4.1 Word Embeddings for Language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4.2 Building Feed-Forward Language Models</vt:lpstr>
      <vt:lpstr>4.3 Improving Feed-Forward Language Models</vt:lpstr>
      <vt:lpstr>4.4 Overfitting</vt:lpstr>
      <vt:lpstr>4.5 Recurrent Networks</vt:lpstr>
      <vt:lpstr>PowerPoint 프레젠테이션</vt:lpstr>
      <vt:lpstr>PowerPoint 프레젠테이션</vt:lpstr>
      <vt:lpstr>4.6 Long Short-Term Memory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Feed-Forward Neural Nets</dc:title>
  <dc:creator>kpark</dc:creator>
  <cp:lastModifiedBy>kpark</cp:lastModifiedBy>
  <cp:revision>83</cp:revision>
  <dcterms:created xsi:type="dcterms:W3CDTF">2021-03-09T05:48:02Z</dcterms:created>
  <dcterms:modified xsi:type="dcterms:W3CDTF">2021-04-15T04:17:34Z</dcterms:modified>
</cp:coreProperties>
</file>