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B27A-6D2F-4574-B9CC-A360C69E786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Feed-Forward Neural Nets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03BF-CFE6-472C-8FEC-A74563C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Derivatives and</a:t>
            </a:r>
            <a:br>
              <a:rPr lang="en-US" altLang="ko-KR" dirty="0"/>
            </a:br>
            <a:r>
              <a:rPr lang="en-US" altLang="ko-KR" dirty="0"/>
              <a:t>	Stochastic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BC0DD6-D86E-4C83-AD3E-0E31533C8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Equations: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br>
                  <a:rPr lang="en-US" altLang="ko-KR" b="1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BC0DD6-D86E-4C83-AD3E-0E31533C8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E7EF-7069-4292-A0DD-841C2994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16B210-A678-435D-BA8F-2E142200C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Gradients: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16B210-A678-435D-BA8F-2E142200C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AECD-E740-44BE-A984-8604EB2E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3E8A9F-EAF5-4F81-9098-B12D73DB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Update: For learning rate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3E8A9F-EAF5-4F81-9098-B12D73DB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8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47E5-69F1-4DDD-94B5-4F5F00B0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Writing Our Program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65A3A8-60E2-4890-B127-C2ECCB1A1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Data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Learning Rate</a:t>
                </a:r>
              </a:p>
              <a:p>
                <a:pPr lvl="1"/>
                <a:r>
                  <a:rPr lang="en-US" altLang="ko-KR" dirty="0"/>
                  <a:t>0.0001 in MNIST</a:t>
                </a:r>
              </a:p>
              <a:p>
                <a:r>
                  <a:rPr lang="en-US" altLang="ko-KR" dirty="0"/>
                  <a:t>Weights and Bias</a:t>
                </a:r>
              </a:p>
              <a:p>
                <a:pPr lvl="1"/>
                <a:r>
                  <a:rPr lang="en-US" altLang="ko-KR" dirty="0"/>
                  <a:t>[-0.1, 0.1]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65A3A8-60E2-4890-B127-C2ECCB1A1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0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1C96-4F6A-49FE-9E65-9BF63155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Matrix Representation</a:t>
            </a:r>
            <a:br>
              <a:rPr lang="en-US" altLang="ko-KR" dirty="0"/>
            </a:br>
            <a:r>
              <a:rPr lang="en-US" altLang="ko-KR" dirty="0"/>
              <a:t>	of Neural 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378FC8-FAEA-4503-ACB4-07D2FA898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Forward Propagation: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𝐗𝐖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br>
                  <a:rPr lang="en-US" altLang="ko-KR" b="1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input matrix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Loss: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𝐱𝐖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Update: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378FC8-FAEA-4503-ACB4-07D2FA898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13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6BC-057D-41AD-BCBC-AAD1AED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Data Independence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4D0E9-F7D9-4CD1-AE71-95D2B703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iid</a:t>
            </a:r>
            <a:r>
              <a:rPr lang="en-US" altLang="ko-KR" dirty="0"/>
              <a:t> assumption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8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35EB-ADBB-4770-817A-A3665D14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Perceptrons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A7E22-384C-4290-BE30-29000B23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a line that separates red and blue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075F1-1A27-467B-ADED-9D0EB7EF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27" y="1454194"/>
            <a:ext cx="3353753" cy="2513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886937-929C-4E22-867F-C9697B60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28" y="4146982"/>
            <a:ext cx="3353753" cy="2513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C5CA9DE-CA28-4B28-8FA3-CF7C58EB0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651"/>
                  </p:ext>
                </p:extLst>
              </p:nvPr>
            </p:nvGraphicFramePr>
            <p:xfrm>
              <a:off x="1828800" y="3629120"/>
              <a:ext cx="5384802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934">
                      <a:extLst>
                        <a:ext uri="{9D8B030D-6E8A-4147-A177-3AD203B41FA5}">
                          <a16:colId xmlns:a16="http://schemas.microsoft.com/office/drawing/2014/main" val="1926515392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2134157523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1938147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59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121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64519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−0.48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31506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240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C5CA9DE-CA28-4B28-8FA3-CF7C58EB0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651"/>
                  </p:ext>
                </p:extLst>
              </p:nvPr>
            </p:nvGraphicFramePr>
            <p:xfrm>
              <a:off x="1828800" y="3629120"/>
              <a:ext cx="5384802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934">
                      <a:extLst>
                        <a:ext uri="{9D8B030D-6E8A-4147-A177-3AD203B41FA5}">
                          <a16:colId xmlns:a16="http://schemas.microsoft.com/office/drawing/2014/main" val="1926515392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2134157523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1938147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1639" r="-20101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1639" r="-1017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1639" r="-135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59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101639" r="-2010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101639" r="-1017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101639" r="-13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121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201639" r="-2010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201639" r="-1017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201639" r="-13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645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306667" r="-20101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306667" r="-1017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306667" r="-135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3150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406667" r="-20101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406667" r="-10170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406667" r="-135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5240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6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20E1-1461-47E6-8A21-7EE73D34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5EA51B-D7B2-4656-BB6E-843D16895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9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altLang="ko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</m:eqAr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5EA51B-D7B2-4656-BB6E-843D16895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9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177FAF-DF28-4774-B4DB-CF68B452E579}"/>
              </a:ext>
            </a:extLst>
          </p:cNvPr>
          <p:cNvGrpSpPr/>
          <p:nvPr/>
        </p:nvGrpSpPr>
        <p:grpSpPr>
          <a:xfrm>
            <a:off x="7103789" y="1854567"/>
            <a:ext cx="3666208" cy="2795982"/>
            <a:chOff x="8123696" y="1763177"/>
            <a:chExt cx="3666208" cy="27959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BFFBC1-DDBC-4443-80A4-52D9FDB8F1A9}"/>
                </a:ext>
              </a:extLst>
            </p:cNvPr>
            <p:cNvSpPr txBox="1"/>
            <p:nvPr/>
          </p:nvSpPr>
          <p:spPr>
            <a:xfrm>
              <a:off x="8170985" y="225083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DA44E-54A9-4D2F-BB4A-6312766929BE}"/>
                </a:ext>
              </a:extLst>
            </p:cNvPr>
            <p:cNvSpPr txBox="1"/>
            <p:nvPr/>
          </p:nvSpPr>
          <p:spPr>
            <a:xfrm>
              <a:off x="8170985" y="273558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080061-EAB0-445A-82F5-AA07B468D9C5}"/>
                </a:ext>
              </a:extLst>
            </p:cNvPr>
            <p:cNvSpPr txBox="1"/>
            <p:nvPr/>
          </p:nvSpPr>
          <p:spPr>
            <a:xfrm>
              <a:off x="8170985" y="3220329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492E5-72EF-4204-947F-0327FB3EA2AF}"/>
                </a:ext>
              </a:extLst>
            </p:cNvPr>
            <p:cNvSpPr txBox="1"/>
            <p:nvPr/>
          </p:nvSpPr>
          <p:spPr>
            <a:xfrm>
              <a:off x="8170985" y="3705078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2E3F22-A33A-4638-B510-E4126339C60D}"/>
                </a:ext>
              </a:extLst>
            </p:cNvPr>
            <p:cNvSpPr txBox="1"/>
            <p:nvPr/>
          </p:nvSpPr>
          <p:spPr>
            <a:xfrm>
              <a:off x="8170985" y="418982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5B6CB3-FBDA-474C-BC3C-1799077D42D3}"/>
                    </a:ext>
                  </a:extLst>
                </p:cNvPr>
                <p:cNvSpPr txBox="1"/>
                <p:nvPr/>
              </p:nvSpPr>
              <p:spPr>
                <a:xfrm>
                  <a:off x="9666849" y="3167634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5B6CB3-FBDA-474C-BC3C-1799077D4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849" y="3167634"/>
                  <a:ext cx="46198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CE0233-AEB3-42F5-B2D4-E0797CDF63AC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8519157" y="2435497"/>
              <a:ext cx="1147692" cy="9629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D5F6152-5E32-4CAD-8A19-47B47AA4171B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8519157" y="2920246"/>
              <a:ext cx="1147692" cy="47822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0FC5335-A771-40D0-AE7E-FAE607FEF0A0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8519157" y="3398467"/>
              <a:ext cx="1147692" cy="65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EDC9A35-F6C6-472C-A064-7475962E121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8519157" y="3398467"/>
              <a:ext cx="1147692" cy="4912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1C9AB86-DE8A-4A7D-8918-592017248122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8519157" y="3398467"/>
              <a:ext cx="1147692" cy="9760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D8E343-940E-44B5-9ECA-74DB643D40F7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 flipV="1">
              <a:off x="10128834" y="3395689"/>
              <a:ext cx="634314" cy="27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254ED1-EC46-4981-81E9-89301906AE8C}"/>
                    </a:ext>
                  </a:extLst>
                </p:cNvPr>
                <p:cNvSpPr txBox="1"/>
                <p:nvPr/>
              </p:nvSpPr>
              <p:spPr>
                <a:xfrm>
                  <a:off x="10763148" y="3164856"/>
                  <a:ext cx="10267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254ED1-EC46-4981-81E9-89301906A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148" y="3164856"/>
                  <a:ext cx="102675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CD6D45-DC6A-4000-9188-57494B799E7C}"/>
                    </a:ext>
                  </a:extLst>
                </p:cNvPr>
                <p:cNvSpPr txBox="1"/>
                <p:nvPr/>
              </p:nvSpPr>
              <p:spPr>
                <a:xfrm>
                  <a:off x="8123696" y="1763177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CD6D45-DC6A-4000-9188-57494B799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696" y="1763177"/>
                  <a:ext cx="44274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31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A9B1-BE3D-4DD0-91D6-2A2975AD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CC58BD-102B-430D-A303-48D2B4E74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Algorithm</a:t>
                </a:r>
                <a:br>
                  <a:rPr lang="en-US" altLang="ko-KR" dirty="0"/>
                </a:br>
                <a:r>
                  <a:rPr lang="en-US" altLang="ko-KR" dirty="0"/>
                  <a:t>	1.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2. until the weights do not change</a:t>
                </a:r>
                <a:br>
                  <a:rPr lang="en-US" altLang="ko-KR" dirty="0"/>
                </a:br>
                <a:r>
                  <a:rPr lang="en-US" altLang="ko-KR" dirty="0"/>
                  <a:t>	    (a) for each training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with 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       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then continue</a:t>
                </a:r>
                <a:br>
                  <a:rPr lang="en-US" altLang="ko-KR" dirty="0"/>
                </a:br>
                <a:r>
                  <a:rPr lang="en-US" altLang="ko-KR" dirty="0"/>
                  <a:t>	        ii.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CC58BD-102B-430D-A303-48D2B4E74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FD7BF-3F5D-46A8-84DF-1DD52E9F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Multiclass Decision Problem</a:t>
            </a:r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BA5AAB9-932A-4133-85F9-CAD1EFF70558}"/>
              </a:ext>
            </a:extLst>
          </p:cNvPr>
          <p:cNvGrpSpPr/>
          <p:nvPr/>
        </p:nvGrpSpPr>
        <p:grpSpPr>
          <a:xfrm>
            <a:off x="6803518" y="2462407"/>
            <a:ext cx="2726277" cy="1846523"/>
            <a:chOff x="6803518" y="2462407"/>
            <a:chExt cx="2726277" cy="18465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3A3CE8-9932-418A-B909-13A1C08EA1A1}"/>
                </a:ext>
              </a:extLst>
            </p:cNvPr>
            <p:cNvSpPr txBox="1"/>
            <p:nvPr/>
          </p:nvSpPr>
          <p:spPr>
            <a:xfrm>
              <a:off x="6803518" y="246240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BEBF6D-3C17-42CA-93F2-7967E6E47C22}"/>
                </a:ext>
              </a:extLst>
            </p:cNvPr>
            <p:cNvSpPr txBox="1"/>
            <p:nvPr/>
          </p:nvSpPr>
          <p:spPr>
            <a:xfrm>
              <a:off x="6803518" y="283632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DE3E81-2DF9-4E87-9E12-F36B4A3A66AC}"/>
                </a:ext>
              </a:extLst>
            </p:cNvPr>
            <p:cNvSpPr txBox="1"/>
            <p:nvPr/>
          </p:nvSpPr>
          <p:spPr>
            <a:xfrm>
              <a:off x="6803518" y="320100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18B1A8-1924-44DB-B0D1-515E325B0219}"/>
                </a:ext>
              </a:extLst>
            </p:cNvPr>
            <p:cNvSpPr txBox="1"/>
            <p:nvPr/>
          </p:nvSpPr>
          <p:spPr>
            <a:xfrm>
              <a:off x="6803518" y="357491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6DB1D4-A0FE-4B70-B969-7D14EB908E1A}"/>
                </a:ext>
              </a:extLst>
            </p:cNvPr>
            <p:cNvSpPr txBox="1"/>
            <p:nvPr/>
          </p:nvSpPr>
          <p:spPr>
            <a:xfrm>
              <a:off x="6803518" y="3939598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AEADB-24C6-46E7-907D-2A7C760971E2}"/>
                    </a:ext>
                  </a:extLst>
                </p:cNvPr>
                <p:cNvSpPr txBox="1"/>
                <p:nvPr/>
              </p:nvSpPr>
              <p:spPr>
                <a:xfrm>
                  <a:off x="8299382" y="2781817"/>
                  <a:ext cx="546945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dirty="0"/>
                </a:p>
                <a:p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AEADB-24C6-46E7-907D-2A7C76097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382" y="2781817"/>
                  <a:ext cx="546945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DDC50B7-26EB-413D-B65C-02C6830EEE62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 flipV="1">
              <a:off x="7151690" y="3381982"/>
              <a:ext cx="1147692" cy="368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F271A31-7B83-4057-9288-11419570F64B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8846327" y="3381982"/>
              <a:ext cx="6834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5C9DAAA-EA8C-4D8A-861C-CD5CD5F2EB9B}"/>
              </a:ext>
            </a:extLst>
          </p:cNvPr>
          <p:cNvGrpSpPr/>
          <p:nvPr/>
        </p:nvGrpSpPr>
        <p:grpSpPr>
          <a:xfrm>
            <a:off x="2614916" y="2031009"/>
            <a:ext cx="2732938" cy="2795982"/>
            <a:chOff x="2614916" y="2031009"/>
            <a:chExt cx="2732938" cy="27959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89353-1ABD-4AEB-884C-3B654782BAFB}"/>
                </a:ext>
              </a:extLst>
            </p:cNvPr>
            <p:cNvSpPr txBox="1"/>
            <p:nvPr/>
          </p:nvSpPr>
          <p:spPr>
            <a:xfrm>
              <a:off x="2662205" y="2518663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DB1D7-E236-401A-8B1E-15E86C1EEE63}"/>
                </a:ext>
              </a:extLst>
            </p:cNvPr>
            <p:cNvSpPr txBox="1"/>
            <p:nvPr/>
          </p:nvSpPr>
          <p:spPr>
            <a:xfrm>
              <a:off x="2662205" y="3003412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612E9-829D-440E-BA97-A50473309AD8}"/>
                </a:ext>
              </a:extLst>
            </p:cNvPr>
            <p:cNvSpPr txBox="1"/>
            <p:nvPr/>
          </p:nvSpPr>
          <p:spPr>
            <a:xfrm>
              <a:off x="2662205" y="348816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52CC13-3DDC-4A2A-A6F6-811E7615F3E6}"/>
                </a:ext>
              </a:extLst>
            </p:cNvPr>
            <p:cNvSpPr txBox="1"/>
            <p:nvPr/>
          </p:nvSpPr>
          <p:spPr>
            <a:xfrm>
              <a:off x="2662205" y="397291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B40DA-D5D4-4507-8D47-7F4E10DF29C4}"/>
                </a:ext>
              </a:extLst>
            </p:cNvPr>
            <p:cNvSpPr txBox="1"/>
            <p:nvPr/>
          </p:nvSpPr>
          <p:spPr>
            <a:xfrm>
              <a:off x="2662205" y="4457659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11279-99F0-4A9F-B75A-09FEF9EF5E59}"/>
                    </a:ext>
                  </a:extLst>
                </p:cNvPr>
                <p:cNvSpPr txBox="1"/>
                <p:nvPr/>
              </p:nvSpPr>
              <p:spPr>
                <a:xfrm>
                  <a:off x="4158069" y="2781066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11279-99F0-4A9F-B75A-09FEF9EF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2781066"/>
                  <a:ext cx="46198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681477C-8CED-417F-9296-DA898C2541CE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3010377" y="2703329"/>
              <a:ext cx="1147692" cy="3085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2642060-F82E-4344-B3DF-D54BA27F510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3010377" y="3011899"/>
              <a:ext cx="1147692" cy="1761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30523C8-FCC2-4275-AEE8-DDFFB8DD45D2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3010377" y="3011899"/>
              <a:ext cx="1147692" cy="660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0B02EC-4F36-4B30-A90C-B067BECE9BB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010377" y="3011899"/>
              <a:ext cx="1147692" cy="11456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CE4B14B-CCCF-4695-9152-11514FC70A1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3010377" y="3011899"/>
              <a:ext cx="1147692" cy="163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8EF8C73-8096-4851-9886-416A4B8C42C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620054" y="3011899"/>
              <a:ext cx="685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583D47-4E29-47D6-95C1-E264015074C0}"/>
                    </a:ext>
                  </a:extLst>
                </p:cNvPr>
                <p:cNvSpPr txBox="1"/>
                <p:nvPr/>
              </p:nvSpPr>
              <p:spPr>
                <a:xfrm>
                  <a:off x="2614916" y="2031009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583D47-4E29-47D6-95C1-E2640150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916" y="2031009"/>
                  <a:ext cx="44274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9F1026-C61C-445B-B61E-05B955D52D63}"/>
                    </a:ext>
                  </a:extLst>
                </p:cNvPr>
                <p:cNvSpPr txBox="1"/>
                <p:nvPr/>
              </p:nvSpPr>
              <p:spPr>
                <a:xfrm>
                  <a:off x="4158069" y="3437216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9F1026-C61C-445B-B61E-05B955D52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3437216"/>
                  <a:ext cx="4619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5A4B490-8868-4195-A366-BEB5A4504DC9}"/>
                </a:ext>
              </a:extLst>
            </p:cNvPr>
            <p:cNvCxnSpPr>
              <a:stCxn id="5" idx="3"/>
              <a:endCxn id="19" idx="1"/>
            </p:cNvCxnSpPr>
            <p:nvPr/>
          </p:nvCxnSpPr>
          <p:spPr>
            <a:xfrm>
              <a:off x="3010377" y="2703329"/>
              <a:ext cx="1147692" cy="964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867C0F6-E7B0-4F7A-8DC3-51FD1249AB96}"/>
                </a:ext>
              </a:extLst>
            </p:cNvPr>
            <p:cNvCxnSpPr>
              <a:stCxn id="6" idx="3"/>
              <a:endCxn id="19" idx="1"/>
            </p:cNvCxnSpPr>
            <p:nvPr/>
          </p:nvCxnSpPr>
          <p:spPr>
            <a:xfrm>
              <a:off x="3010377" y="3188078"/>
              <a:ext cx="1147692" cy="4799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E46B3B8-C780-41AC-B774-8419647DC0F4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 flipV="1">
              <a:off x="3010377" y="3668049"/>
              <a:ext cx="1147692" cy="47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53A5AAA-496B-4498-821D-257B022D0A44}"/>
                </a:ext>
              </a:extLst>
            </p:cNvPr>
            <p:cNvCxnSpPr>
              <a:stCxn id="8" idx="3"/>
              <a:endCxn id="19" idx="1"/>
            </p:cNvCxnSpPr>
            <p:nvPr/>
          </p:nvCxnSpPr>
          <p:spPr>
            <a:xfrm flipV="1">
              <a:off x="3010377" y="3668049"/>
              <a:ext cx="1147692" cy="4895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A181F7B-E3FA-45F5-B450-0532EA9529D8}"/>
                </a:ext>
              </a:extLst>
            </p:cNvPr>
            <p:cNvCxnSpPr>
              <a:stCxn id="9" idx="3"/>
              <a:endCxn id="19" idx="1"/>
            </p:cNvCxnSpPr>
            <p:nvPr/>
          </p:nvCxnSpPr>
          <p:spPr>
            <a:xfrm flipV="1">
              <a:off x="3010377" y="3668049"/>
              <a:ext cx="1147692" cy="9742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C5E9454-3C1A-4466-89CE-08D89D98EC7C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4620054" y="3667357"/>
              <a:ext cx="727800" cy="6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79FFE4-48ED-4194-AD10-B7BB36EAEA7A}"/>
                    </a:ext>
                  </a:extLst>
                </p:cNvPr>
                <p:cNvSpPr txBox="1"/>
                <p:nvPr/>
              </p:nvSpPr>
              <p:spPr>
                <a:xfrm>
                  <a:off x="4158069" y="4129022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79FFE4-48ED-4194-AD10-B7BB36EAE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4129022"/>
                  <a:ext cx="4619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6C1C873-9406-46C6-B5D2-3445CF505129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4620054" y="4359163"/>
              <a:ext cx="727800" cy="6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7CB03BF-8116-46E8-A71F-0AFE55F5DE5B}"/>
                </a:ext>
              </a:extLst>
            </p:cNvPr>
            <p:cNvCxnSpPr>
              <a:stCxn id="5" idx="3"/>
              <a:endCxn id="78" idx="1"/>
            </p:cNvCxnSpPr>
            <p:nvPr/>
          </p:nvCxnSpPr>
          <p:spPr>
            <a:xfrm>
              <a:off x="3010377" y="2703329"/>
              <a:ext cx="1147692" cy="16565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BD2EFDD-BB73-4939-A1E0-91EEEBF966C0}"/>
                </a:ext>
              </a:extLst>
            </p:cNvPr>
            <p:cNvCxnSpPr>
              <a:stCxn id="6" idx="3"/>
              <a:endCxn id="78" idx="1"/>
            </p:cNvCxnSpPr>
            <p:nvPr/>
          </p:nvCxnSpPr>
          <p:spPr>
            <a:xfrm>
              <a:off x="3010377" y="3188078"/>
              <a:ext cx="1147692" cy="11717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00F363-9CB6-4EF1-B206-6139321A380F}"/>
                </a:ext>
              </a:extLst>
            </p:cNvPr>
            <p:cNvCxnSpPr>
              <a:stCxn id="7" idx="3"/>
              <a:endCxn id="78" idx="1"/>
            </p:cNvCxnSpPr>
            <p:nvPr/>
          </p:nvCxnSpPr>
          <p:spPr>
            <a:xfrm>
              <a:off x="3010377" y="3672827"/>
              <a:ext cx="1147692" cy="6870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ED0A10E-5C43-4460-A73A-5A5BBE497A6D}"/>
                </a:ext>
              </a:extLst>
            </p:cNvPr>
            <p:cNvCxnSpPr>
              <a:stCxn id="8" idx="3"/>
              <a:endCxn id="78" idx="1"/>
            </p:cNvCxnSpPr>
            <p:nvPr/>
          </p:nvCxnSpPr>
          <p:spPr>
            <a:xfrm>
              <a:off x="3010377" y="4157576"/>
              <a:ext cx="1147692" cy="2022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E872523-3915-498C-8E6C-D1AC24C72EA7}"/>
                </a:ext>
              </a:extLst>
            </p:cNvPr>
            <p:cNvCxnSpPr>
              <a:stCxn id="9" idx="3"/>
              <a:endCxn id="78" idx="1"/>
            </p:cNvCxnSpPr>
            <p:nvPr/>
          </p:nvCxnSpPr>
          <p:spPr>
            <a:xfrm flipV="1">
              <a:off x="3010377" y="4359855"/>
              <a:ext cx="1147692" cy="2824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3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D03B1-3C98-4F65-AB3A-D34E440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Cross-entropy Loss Functions</a:t>
            </a:r>
            <a:br>
              <a:rPr lang="en-US" altLang="ko-KR" dirty="0"/>
            </a:br>
            <a:r>
              <a:rPr lang="en-US" altLang="ko-KR" dirty="0"/>
              <a:t>		for </a:t>
            </a:r>
            <a:r>
              <a:rPr lang="en-US" altLang="ko-KR" dirty="0" err="1"/>
              <a:t>Nerual</a:t>
            </a:r>
            <a:r>
              <a:rPr lang="en-US" altLang="ko-KR" dirty="0"/>
              <a:t> Nets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2ED14-DA08-4868-BB40-4A62B4CE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B8A92-5D9D-408C-91FA-4F6F7FB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1685FD-5388-4A29-A04A-AAFC4FCEC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1685FD-5388-4A29-A04A-AAFC4FCEC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072D-BEC7-42EF-824C-4E91FFC5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856E1-4E66-496D-A67D-DAB7C1C7B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856E1-4E66-496D-A67D-DAB7C1C7B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8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614A8-70A1-43DB-A1B7-BAE4A476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5110FA-5A72-4F63-BB31-2ACCA5C45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probability assigned to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’s label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5110FA-5A72-4F63-BB31-2ACCA5C45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361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Chapter 1 Feed-Forward Neural Nets</vt:lpstr>
      <vt:lpstr>1.1 Perceptrons</vt:lpstr>
      <vt:lpstr>PowerPoint 프레젠테이션</vt:lpstr>
      <vt:lpstr>PowerPoint 프레젠테이션</vt:lpstr>
      <vt:lpstr>Multiclass Decision Problem</vt:lpstr>
      <vt:lpstr>1.2 Cross-entropy Loss Functions   for Nerual Nets</vt:lpstr>
      <vt:lpstr>Softmax</vt:lpstr>
      <vt:lpstr>Cross-entropy</vt:lpstr>
      <vt:lpstr>Cross-entropy loss</vt:lpstr>
      <vt:lpstr>1.3 Derivatives and  Stochastic Gradient Descent</vt:lpstr>
      <vt:lpstr>PowerPoint 프레젠테이션</vt:lpstr>
      <vt:lpstr>PowerPoint 프레젠테이션</vt:lpstr>
      <vt:lpstr>1.4 Writing Our Program</vt:lpstr>
      <vt:lpstr>1.5 Matrix Representation  of Neural Nets</vt:lpstr>
      <vt:lpstr>1.6 Data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18</cp:revision>
  <dcterms:created xsi:type="dcterms:W3CDTF">2021-03-09T05:48:02Z</dcterms:created>
  <dcterms:modified xsi:type="dcterms:W3CDTF">2021-03-12T01:05:01Z</dcterms:modified>
</cp:coreProperties>
</file>