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Graphical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BC5B-51F9-4B2C-9679-72A06CD4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7E4DBD-D2A8-4897-ADA7-3D18A978E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4.2.2 Markov random fields</a:t>
                </a:r>
              </a:p>
              <a:p>
                <a:r>
                  <a:rPr lang="en-US" altLang="ko-KR" dirty="0"/>
                  <a:t>Definition 4.7 (Markov Random Field)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 distribution is an MRF with respect to an undirected graph G if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lit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are the </a:t>
                </a:r>
                <a:r>
                  <a:rPr lang="en-US" altLang="ko-KR" dirty="0" err="1"/>
                  <a:t>neighbouring</a:t>
                </a:r>
                <a:r>
                  <a:rPr lang="en-US" altLang="ko-KR" dirty="0"/>
                  <a:t> variables of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 Markov network is a MRF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/>
                  <a:t>Eg.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7E4DBD-D2A8-4897-ADA7-3D18A978E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E9A6F-87F6-4819-BE9F-BF0C6E0E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589726-0389-4DF9-A9E3-9C9A2814E554}"/>
                  </a:ext>
                </a:extLst>
              </p:cNvPr>
              <p:cNvSpPr txBox="1"/>
              <p:nvPr/>
            </p:nvSpPr>
            <p:spPr>
              <a:xfrm>
                <a:off x="2426677" y="5712659"/>
                <a:ext cx="2297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589726-0389-4DF9-A9E3-9C9A2814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77" y="5712659"/>
                <a:ext cx="2297039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FBED7EA-AD70-4E53-8FBF-56BA41C2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441" y="5163669"/>
            <a:ext cx="2200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3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82C0-8845-455C-A3DE-BE5770C0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Chain Graphical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E7868-03CC-41E2-9008-20750B08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E5C19-CADE-4378-9C8F-6575A47E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6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105F2-A271-4AA1-9147-7B7B9BAE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Factor Graphs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82AB7-8B34-4EE5-B525-2DC16C5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5873E-AD03-49F3-A2D0-ECC19CCA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882" y="1690688"/>
            <a:ext cx="1543050" cy="1314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C435E2-E168-4FF1-902A-8592FCC1C0EE}"/>
                  </a:ext>
                </a:extLst>
              </p:cNvPr>
              <p:cNvSpPr txBox="1"/>
              <p:nvPr/>
            </p:nvSpPr>
            <p:spPr>
              <a:xfrm>
                <a:off x="5509757" y="1832330"/>
                <a:ext cx="252562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C435E2-E168-4FF1-902A-8592FCC1C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57" y="1832330"/>
                <a:ext cx="2525627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DFD2449-9F68-4FBE-BA21-D17DD033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882" y="3507398"/>
            <a:ext cx="1666875" cy="1457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9EB1CC-A1DF-4976-96D9-C5AAEEBF7963}"/>
                  </a:ext>
                </a:extLst>
              </p:cNvPr>
              <p:cNvSpPr txBox="1"/>
              <p:nvPr/>
            </p:nvSpPr>
            <p:spPr>
              <a:xfrm>
                <a:off x="5509757" y="3748152"/>
                <a:ext cx="36965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9EB1CC-A1DF-4976-96D9-C5AAEEBF7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57" y="3748152"/>
                <a:ext cx="3696525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283B64E-A12E-4CDD-980C-D2A59EFB0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445" y="2821105"/>
            <a:ext cx="1619250" cy="14859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B92F73E-52B1-49B6-82AF-40320A6B29BA}"/>
              </a:ext>
            </a:extLst>
          </p:cNvPr>
          <p:cNvSpPr/>
          <p:nvPr/>
        </p:nvSpPr>
        <p:spPr>
          <a:xfrm rot="20463843">
            <a:off x="3008434" y="2706267"/>
            <a:ext cx="689464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564C07A-5CEC-4F16-9332-8FAEE02FBDA2}"/>
              </a:ext>
            </a:extLst>
          </p:cNvPr>
          <p:cNvSpPr/>
          <p:nvPr/>
        </p:nvSpPr>
        <p:spPr>
          <a:xfrm rot="2145815">
            <a:off x="3021645" y="3606436"/>
            <a:ext cx="689464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1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05033C-647C-46B3-A18B-9A44A1490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Definition 4.10 (Factor Graph)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The FG has a node (a square) for each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a variable node (a circle) for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 undirected link is made between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When used to represent a distribution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a </a:t>
                </a:r>
                <a:r>
                  <a:rPr lang="en-US" altLang="ko-KR" dirty="0" err="1"/>
                  <a:t>normalisation</a:t>
                </a:r>
                <a:r>
                  <a:rPr lang="en-US" altLang="ko-KR" dirty="0"/>
                  <a:t> constant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𝒳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dirty="0"/>
                  <a:t> is assumed. Here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/>
                  <a:t> represents all variables in the distribution.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05033C-647C-46B3-A18B-9A44A1490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101" b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9FD60-DAA6-44A0-A3C1-065107EE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C12BB6-F29D-453B-AB92-F8C0FC35000B}"/>
              </a:ext>
            </a:extLst>
          </p:cNvPr>
          <p:cNvGrpSpPr/>
          <p:nvPr/>
        </p:nvGrpSpPr>
        <p:grpSpPr>
          <a:xfrm>
            <a:off x="8356909" y="406372"/>
            <a:ext cx="1666875" cy="1635603"/>
            <a:chOff x="8356909" y="406372"/>
            <a:chExt cx="1666875" cy="163560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8A95DB7-351E-4371-AF76-B5BDAF58AF5A}"/>
                </a:ext>
              </a:extLst>
            </p:cNvPr>
            <p:cNvGrpSpPr/>
            <p:nvPr/>
          </p:nvGrpSpPr>
          <p:grpSpPr>
            <a:xfrm>
              <a:off x="8356909" y="406372"/>
              <a:ext cx="1666875" cy="1457325"/>
              <a:chOff x="6187575" y="584650"/>
              <a:chExt cx="1666875" cy="1457325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AB17601-2837-412D-820A-13E128923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7575" y="584650"/>
                <a:ext cx="1666875" cy="145732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1698EA0-4FB9-4266-A89E-98FDEA3BB973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161" y="681065"/>
                    <a:ext cx="4896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1698EA0-4FB9-4266-A89E-98FDEA3BB9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161" y="681065"/>
                    <a:ext cx="4896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D6AEBD5-1CD7-4223-A59C-AB432BE9AFD0}"/>
                      </a:ext>
                    </a:extLst>
                  </p:cNvPr>
                  <p:cNvSpPr txBox="1"/>
                  <p:nvPr/>
                </p:nvSpPr>
                <p:spPr>
                  <a:xfrm>
                    <a:off x="7276452" y="1474478"/>
                    <a:ext cx="494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D6AEBD5-1CD7-4223-A59C-AB432BE9A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6452" y="1474478"/>
                    <a:ext cx="49494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1FD9D0D-C45D-45F2-953F-188160B54D6F}"/>
                      </a:ext>
                    </a:extLst>
                  </p:cNvPr>
                  <p:cNvSpPr txBox="1"/>
                  <p:nvPr/>
                </p:nvSpPr>
                <p:spPr>
                  <a:xfrm>
                    <a:off x="6325956" y="1487977"/>
                    <a:ext cx="4896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1FD9D0D-C45D-45F2-953F-188160B54D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5956" y="1487977"/>
                    <a:ext cx="48962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60DAEB-0D81-4F31-8278-98B74EC0CBCA}"/>
                    </a:ext>
                  </a:extLst>
                </p:cNvPr>
                <p:cNvSpPr txBox="1"/>
                <p:nvPr/>
              </p:nvSpPr>
              <p:spPr>
                <a:xfrm>
                  <a:off x="9451863" y="791308"/>
                  <a:ext cx="530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60DAEB-0D81-4F31-8278-98B74EC0C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863" y="791308"/>
                  <a:ext cx="53033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6F8E36-990A-4F51-8362-4C35F70500CC}"/>
                    </a:ext>
                  </a:extLst>
                </p:cNvPr>
                <p:cNvSpPr txBox="1"/>
                <p:nvPr/>
              </p:nvSpPr>
              <p:spPr>
                <a:xfrm>
                  <a:off x="8915664" y="1672643"/>
                  <a:ext cx="535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6F8E36-990A-4F51-8362-4C35F7050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664" y="1672643"/>
                  <a:ext cx="53565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CAB6B-0697-41A3-9B40-D0653D1E8972}"/>
                    </a:ext>
                  </a:extLst>
                </p:cNvPr>
                <p:cNvSpPr txBox="1"/>
                <p:nvPr/>
              </p:nvSpPr>
              <p:spPr>
                <a:xfrm>
                  <a:off x="8385327" y="791308"/>
                  <a:ext cx="535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CAB6B-0697-41A3-9B40-D0653D1E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327" y="791308"/>
                  <a:ext cx="53565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186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14CC8-B654-418F-B4BF-424588FF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84E17-6A9C-484D-BEE3-A482D25B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6592C-1C1F-4E95-9B6B-A753986E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17" y="2480469"/>
            <a:ext cx="1647825" cy="1543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9279F3-61FF-4926-AF8D-DCA523D7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04" y="2410557"/>
            <a:ext cx="1504950" cy="17907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AA388DF-703F-4838-BC91-BDC4357B6C78}"/>
              </a:ext>
            </a:extLst>
          </p:cNvPr>
          <p:cNvSpPr/>
          <p:nvPr/>
        </p:nvSpPr>
        <p:spPr>
          <a:xfrm>
            <a:off x="3516922" y="2989384"/>
            <a:ext cx="835269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0A335-D3CC-4563-B42D-509E6ED85957}"/>
                  </a:ext>
                </a:extLst>
              </p:cNvPr>
              <p:cNvSpPr txBox="1"/>
              <p:nvPr/>
            </p:nvSpPr>
            <p:spPr>
              <a:xfrm>
                <a:off x="6668967" y="2659498"/>
                <a:ext cx="3830344" cy="976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0A335-D3CC-4563-B42D-509E6ED8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967" y="2659498"/>
                <a:ext cx="3830344" cy="9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85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F9BE8-2B8E-41C4-9B02-43DB02B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Graphical Models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219C3-9499-492E-82BE-5967C05B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GM for modelling</a:t>
            </a:r>
          </a:p>
          <a:p>
            <a:pPr lvl="1"/>
            <a:r>
              <a:rPr lang="en-US" altLang="ko-KR" dirty="0"/>
              <a:t>To describe how variables can interact, such as independence</a:t>
            </a:r>
          </a:p>
          <a:p>
            <a:pPr lvl="1"/>
            <a:r>
              <a:rPr lang="en-US" altLang="ko-KR" dirty="0"/>
              <a:t>Belief networks, Markov networks, chain graphs and influence diagrams</a:t>
            </a:r>
          </a:p>
          <a:p>
            <a:r>
              <a:rPr lang="en-US" altLang="ko-KR" dirty="0"/>
              <a:t>GM for inference</a:t>
            </a:r>
          </a:p>
          <a:p>
            <a:pPr lvl="1"/>
            <a:r>
              <a:rPr lang="en-US" altLang="ko-KR" dirty="0"/>
              <a:t>To perform inference on a distribution</a:t>
            </a:r>
          </a:p>
          <a:p>
            <a:pPr lvl="1"/>
            <a:r>
              <a:rPr lang="en-US" altLang="ko-KR" dirty="0"/>
              <a:t>Factor graphs and junction trees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95811-7C07-4085-970E-7DFE64B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3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0C1B-032A-48B5-8530-C672688D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Markov Networks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91EC04-3B3F-405A-907D-5B509714D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Definition 4.1 (Potential)</a:t>
                </a:r>
              </a:p>
              <a:p>
                <a:pPr lvl="1"/>
                <a:r>
                  <a:rPr lang="en-US" altLang="ko-KR" dirty="0"/>
                  <a:t>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potential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function with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joint potential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is a function with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 distribution is a potential satisfying normalization,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91EC04-3B3F-405A-907D-5B509714D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0D18E-70BD-4E38-8A0B-6510FB9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8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BE395-367F-49A2-82F8-9C8CBBFE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8D1FA4-F37E-49A0-9B99-077E86980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Definition 4.2 (Markov Network).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For a set of variables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Markov network</a:t>
                </a:r>
                <a:r>
                  <a:rPr lang="en-US" altLang="ko-KR" dirty="0"/>
                  <a:t> is defined as a product of potentials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/>
                  <a:t> 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 dirty="0">
                                        <a:latin typeface="Cambria Math" panose="020405030504060302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altLang="ko-KR" sz="2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sz="22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Graphically this is represented by an undirected graph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being the maximal cliques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8D1FA4-F37E-49A0-9B99-077E86980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10D99-B9C8-4215-A3C0-D43CB1D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7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EFCD5-0752-4235-AA6D-EDD5F18B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16396-70FB-4350-9F19-D4DA1530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BFD082-4285-4079-A697-0732A7C2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4014909"/>
            <a:ext cx="1562100" cy="15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032E5-3A81-4A50-962E-2D6C9D874BC2}"/>
                  </a:ext>
                </a:extLst>
              </p:cNvPr>
              <p:cNvSpPr txBox="1"/>
              <p:nvPr/>
            </p:nvSpPr>
            <p:spPr>
              <a:xfrm>
                <a:off x="3423134" y="4125010"/>
                <a:ext cx="6839949" cy="156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Maximal cliques: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Potentials: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 err="1"/>
                  <a:t>Normalisation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Distribution: </a:t>
                </a:r>
                <a14:m>
                  <m:oMath xmlns:m="http://schemas.openxmlformats.org/officeDocument/2006/math"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000" dirty="0"/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032E5-3A81-4A50-962E-2D6C9D8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4" y="4125010"/>
                <a:ext cx="6839949" cy="1567545"/>
              </a:xfrm>
              <a:prstGeom prst="rect">
                <a:avLst/>
              </a:prstGeom>
              <a:blipFill>
                <a:blip r:embed="rId3"/>
                <a:stretch>
                  <a:fillRect l="-980" t="-778" b="-22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BACC5-3D2E-4C91-A4FA-E375869D565E}"/>
                  </a:ext>
                </a:extLst>
              </p:cNvPr>
              <p:cNvSpPr txBox="1"/>
              <p:nvPr/>
            </p:nvSpPr>
            <p:spPr>
              <a:xfrm>
                <a:off x="3423134" y="1690688"/>
                <a:ext cx="5020349" cy="156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Maximal cliques: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Potentials: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 err="1"/>
                  <a:t>Normalisation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Distribution: </a:t>
                </a:r>
                <a14:m>
                  <m:oMath xmlns:m="http://schemas.openxmlformats.org/officeDocument/2006/math"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000" dirty="0"/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BACC5-3D2E-4C91-A4FA-E375869D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4" y="1690688"/>
                <a:ext cx="5020349" cy="1567545"/>
              </a:xfrm>
              <a:prstGeom prst="rect">
                <a:avLst/>
              </a:prstGeom>
              <a:blipFill>
                <a:blip r:embed="rId4"/>
                <a:stretch>
                  <a:fillRect l="-1337" t="-389" b="-22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6D635F7-1646-46B7-A752-262657B2C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30" y="2109848"/>
            <a:ext cx="2200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391B1-E5F6-4ADA-88ED-F5B0768B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1E81B8-5609-46E5-A727-65A2A5F76801}"/>
                  </a:ext>
                </a:extLst>
              </p:cNvPr>
              <p:cNvSpPr txBox="1"/>
              <p:nvPr/>
            </p:nvSpPr>
            <p:spPr>
              <a:xfrm>
                <a:off x="7040420" y="666074"/>
                <a:ext cx="3994954" cy="56809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en-US" altLang="ko-KR" sz="2000" b="0" dirty="0"/>
                  <a:t> </a:t>
                </a:r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pl-PL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1E81B8-5609-46E5-A727-65A2A5F76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20" y="666074"/>
                <a:ext cx="3994954" cy="5680914"/>
              </a:xfrm>
              <a:prstGeom prst="rect">
                <a:avLst/>
              </a:prstGeom>
              <a:blipFill>
                <a:blip r:embed="rId2"/>
                <a:stretch>
                  <a:fillRect b="-32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5B4B44D-AC27-432E-A60A-61F2AB229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2" y="465992"/>
            <a:ext cx="4724400" cy="415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55AFA-BD17-40C1-A052-AA45BEF05440}"/>
                  </a:ext>
                </a:extLst>
              </p:cNvPr>
              <p:cNvSpPr txBox="1"/>
              <p:nvPr/>
            </p:nvSpPr>
            <p:spPr>
              <a:xfrm>
                <a:off x="1958109" y="1565034"/>
                <a:ext cx="375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d>
                        <m:dPr>
                          <m:ctrlPr>
                            <a:rPr lang="pl-PL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55AFA-BD17-40C1-A052-AA45BEF0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09" y="1565034"/>
                <a:ext cx="375583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0782-7ECA-414E-9D23-764660F4FB19}"/>
                  </a:ext>
                </a:extLst>
              </p:cNvPr>
              <p:cNvSpPr txBox="1"/>
              <p:nvPr/>
            </p:nvSpPr>
            <p:spPr>
              <a:xfrm>
                <a:off x="2181599" y="2860718"/>
                <a:ext cx="2236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0782-7ECA-414E-9D23-764660F4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99" y="2860718"/>
                <a:ext cx="2236318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DA120-1C89-49A0-8E81-D4AC9B3808E3}"/>
                  </a:ext>
                </a:extLst>
              </p:cNvPr>
              <p:cNvSpPr txBox="1"/>
              <p:nvPr/>
            </p:nvSpPr>
            <p:spPr>
              <a:xfrm>
                <a:off x="2181599" y="4156402"/>
                <a:ext cx="290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DA120-1C89-49A0-8E81-D4AC9B380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99" y="4156402"/>
                <a:ext cx="29015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7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B125-55E8-4DB7-8BB7-30A1CC24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76EAE-B252-418E-84E4-1C365E54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4.2.1 Markov properties</a:t>
            </a:r>
          </a:p>
          <a:p>
            <a:pPr lvl="1"/>
            <a:r>
              <a:rPr lang="en-US" altLang="ko-KR" dirty="0"/>
              <a:t>properties of Markov networks, such as independence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4275-36C5-4222-B419-FA5C73D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7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B125-55E8-4DB7-8BB7-30A1CC24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76EAE-B252-418E-84E4-1C365E541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4.5 (Separation)</a:t>
                </a:r>
              </a:p>
              <a:p>
                <a:pPr lvl="1"/>
                <a:r>
                  <a:rPr lang="en-US" altLang="ko-KR" dirty="0"/>
                  <a:t>A subset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separates a subset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ko-KR" dirty="0"/>
                  <a:t> from a subset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if every path from any member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ko-KR" dirty="0"/>
                  <a:t> to any member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ko-KR" dirty="0"/>
                  <a:t> passes through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Definition 4.6 (Global Markov Property)</a:t>
                </a: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separates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from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ko-KR" dirty="0"/>
                  <a:t> are independent given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, i.e.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76EAE-B252-418E-84E4-1C365E541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4275-36C5-4222-B419-FA5C73D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C5D3E-C25B-404F-AF21-AE79EDE1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65" y="3055815"/>
            <a:ext cx="1704975" cy="1114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755215-2858-4408-B0A6-3F180270430E}"/>
                  </a:ext>
                </a:extLst>
              </p:cNvPr>
              <p:cNvSpPr txBox="1"/>
              <p:nvPr/>
            </p:nvSpPr>
            <p:spPr>
              <a:xfrm>
                <a:off x="5272831" y="3412972"/>
                <a:ext cx="26869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separates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from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755215-2858-4408-B0A6-3F180270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31" y="3412972"/>
                <a:ext cx="2686954" cy="400110"/>
              </a:xfrm>
              <a:prstGeom prst="rect">
                <a:avLst/>
              </a:prstGeom>
              <a:blipFill>
                <a:blip r:embed="rId4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5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0044B-3BAD-4994-AF23-4373101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3A3F8-693A-45EA-9010-1951D1B1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85" y="1916723"/>
            <a:ext cx="2209800" cy="1343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840A6-B3F4-4231-995E-EB37376F9DC0}"/>
                  </a:ext>
                </a:extLst>
              </p:cNvPr>
              <p:cNvSpPr txBox="1"/>
              <p:nvPr/>
            </p:nvSpPr>
            <p:spPr>
              <a:xfrm>
                <a:off x="4619246" y="390383"/>
                <a:ext cx="5875839" cy="6331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Computational description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1, 7</m:t>
                          </m:r>
                        </m:e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2,3,5,6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2,3,5,6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2,3,4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(5,6,7)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(2,3,4)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(5,6,7)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2,3,5,6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  <m:sup/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2,3,5,6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2,3,4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(5,6,7)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2,3,5,6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2,3,4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(5,6,7)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using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2,3,4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5,6,7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4,5,6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(5,6,7)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we obtain</a:t>
                </a:r>
              </a:p>
              <a:p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1, 7</m:t>
                          </m:r>
                        </m:e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(7|4)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840A6-B3F4-4231-995E-EB37376F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246" y="390383"/>
                <a:ext cx="5875839" cy="6331092"/>
              </a:xfrm>
              <a:prstGeom prst="rect">
                <a:avLst/>
              </a:prstGeom>
              <a:blipFill>
                <a:blip r:embed="rId3"/>
                <a:stretch>
                  <a:fillRect l="-934" t="-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976B9-32FE-4FAA-8133-03728FAA9C12}"/>
                  </a:ext>
                </a:extLst>
              </p:cNvPr>
              <p:cNvSpPr txBox="1"/>
              <p:nvPr/>
            </p:nvSpPr>
            <p:spPr>
              <a:xfrm>
                <a:off x="1696915" y="3736731"/>
                <a:ext cx="111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∐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976B9-32FE-4FAA-8133-03728FAA9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15" y="3736731"/>
                <a:ext cx="111761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2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732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Chapter 4 Graphical Models</vt:lpstr>
      <vt:lpstr>4.1 Graphical Models </vt:lpstr>
      <vt:lpstr>4.2 Markov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Chain Graphical Models</vt:lpstr>
      <vt:lpstr>4.4 Factor Graphs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122</cp:revision>
  <dcterms:created xsi:type="dcterms:W3CDTF">2021-03-10T10:42:40Z</dcterms:created>
  <dcterms:modified xsi:type="dcterms:W3CDTF">2021-04-07T09:51:57Z</dcterms:modified>
</cp:coreProperties>
</file>