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14" r:id="rId3"/>
    <p:sldId id="288" r:id="rId4"/>
    <p:sldId id="260" r:id="rId5"/>
    <p:sldId id="330" r:id="rId6"/>
    <p:sldId id="258" r:id="rId7"/>
    <p:sldId id="331" r:id="rId8"/>
    <p:sldId id="259" r:id="rId9"/>
    <p:sldId id="262" r:id="rId10"/>
    <p:sldId id="261" r:id="rId11"/>
    <p:sldId id="340" r:id="rId12"/>
    <p:sldId id="266" r:id="rId13"/>
    <p:sldId id="269" r:id="rId14"/>
    <p:sldId id="333" r:id="rId15"/>
    <p:sldId id="273" r:id="rId16"/>
    <p:sldId id="276" r:id="rId17"/>
    <p:sldId id="274" r:id="rId18"/>
    <p:sldId id="275" r:id="rId19"/>
    <p:sldId id="280" r:id="rId20"/>
    <p:sldId id="271" r:id="rId21"/>
    <p:sldId id="272" r:id="rId22"/>
    <p:sldId id="341" r:id="rId23"/>
    <p:sldId id="284" r:id="rId24"/>
    <p:sldId id="334" r:id="rId25"/>
    <p:sldId id="286" r:id="rId26"/>
    <p:sldId id="324" r:id="rId27"/>
    <p:sldId id="337" r:id="rId28"/>
    <p:sldId id="339" r:id="rId29"/>
    <p:sldId id="287" r:id="rId30"/>
    <p:sldId id="342" r:id="rId31"/>
    <p:sldId id="325" r:id="rId32"/>
    <p:sldId id="327" r:id="rId33"/>
    <p:sldId id="326" r:id="rId34"/>
    <p:sldId id="289" r:id="rId35"/>
    <p:sldId id="291" r:id="rId36"/>
    <p:sldId id="293" r:id="rId37"/>
    <p:sldId id="296" r:id="rId38"/>
    <p:sldId id="295" r:id="rId39"/>
    <p:sldId id="308" r:id="rId40"/>
    <p:sldId id="297" r:id="rId41"/>
    <p:sldId id="298" r:id="rId42"/>
    <p:sldId id="299" r:id="rId43"/>
    <p:sldId id="265" r:id="rId44"/>
    <p:sldId id="300" r:id="rId45"/>
    <p:sldId id="310" r:id="rId46"/>
    <p:sldId id="301" r:id="rId47"/>
    <p:sldId id="302" r:id="rId48"/>
    <p:sldId id="305" r:id="rId49"/>
    <p:sldId id="304" r:id="rId50"/>
    <p:sldId id="294" r:id="rId51"/>
    <p:sldId id="313" r:id="rId52"/>
    <p:sldId id="315" r:id="rId53"/>
    <p:sldId id="328" r:id="rId54"/>
    <p:sldId id="32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75F-4AAE-4097-ABFE-D82ECFF7ABF6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10A2-EB1A-42F3-BB18-1F57540B4F04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F55-4E3E-4068-B926-C80E2D4518D7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B98E-5870-4266-BDEA-4D9D67F71568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7690-A3BE-4440-943F-76B7ADB461F3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941D-98A1-4645-B9C4-3D0DF218920A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67C-EEB0-4D0C-9C76-858DA7D99CED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1B0-4B8B-4F21-8D0C-BA7FEA9DEE32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B5EC-A47F-4996-9371-2A353BB23D22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A26-F278-4675-BAB3-3824A117D0E6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7388-F78E-414E-9A5B-7ECAC50E3AF1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037-0B77-44B9-A3DD-00D89006F667}" type="datetime1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77.png"/><Relationship Id="rId4" Type="http://schemas.openxmlformats.org/officeDocument/2006/relationships/image" Target="../media/image9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기계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오차의 제곱의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8307522-B3FC-41BD-A0E9-6101D04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0EC3-E2C4-4FB3-B737-EE247ED1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  <a:r>
              <a:rPr lang="en-US" altLang="ko-KR" dirty="0"/>
              <a:t>(artificial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826B-3881-4090-B9F7-20AFE65C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신경망을</a:t>
            </a:r>
            <a:r>
              <a:rPr lang="en-US" altLang="ko-KR" dirty="0"/>
              <a:t> </a:t>
            </a:r>
            <a:r>
              <a:rPr lang="ko-KR" altLang="en-US" dirty="0"/>
              <a:t>구성하여 학습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EDE45-F197-4801-9639-FB97AF45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E4C38-B386-453E-90C4-835844B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01CD3-CF54-42FA-8443-02B8F7FC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870075"/>
            <a:ext cx="5667375" cy="4162425"/>
          </a:xfrm>
          <a:prstGeom prst="rect">
            <a:avLst/>
          </a:prstGeom>
        </p:spPr>
      </p:pic>
      <p:pic>
        <p:nvPicPr>
          <p:cNvPr id="7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669CA338-3326-4EAE-860B-159CD9DE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5" y="2694781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4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640B03-8B42-4A27-8982-B1E5127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1" y="2820578"/>
            <a:ext cx="3402624" cy="3303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제곱법의</a:t>
            </a:r>
            <a:r>
              <a:rPr lang="en-US" altLang="ko-KR" dirty="0"/>
              <a:t> </a:t>
            </a:r>
            <a:r>
              <a:rPr lang="ko-KR" altLang="en-US" dirty="0"/>
              <a:t>인공 신경망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0.17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+0.15⋅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+0.30⋅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=0.177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blipFill>
                <a:blip r:embed="rId4"/>
                <a:stretch>
                  <a:fillRect l="-1028" t="-2370" r="-643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8B49C-EC82-4B98-AD48-05F1548F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/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blipFill>
                <a:blip r:embed="rId5"/>
                <a:stretch>
                  <a:fillRect l="-167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CB5068D-33AD-45DF-8817-8F73EF7C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AB5676-A47B-45A9-94B4-2B7FE6018DBF}"/>
              </a:ext>
            </a:extLst>
          </p:cNvPr>
          <p:cNvGrpSpPr/>
          <p:nvPr/>
        </p:nvGrpSpPr>
        <p:grpSpPr>
          <a:xfrm>
            <a:off x="5150644" y="1839741"/>
            <a:ext cx="5952759" cy="3215047"/>
            <a:chOff x="5538787" y="1998791"/>
            <a:chExt cx="5827375" cy="31146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219080-B659-4B97-B409-D0E6F0C5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8D62DD0-2ECA-4D4B-B803-6A94B55E2F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2572" y="3864379"/>
            <a:ext cx="2797052" cy="2153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/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67520-2EE7-487A-8D1D-26F3D4BD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0A864-5106-4FE2-9E53-430145E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A16DE-EB94-47CC-9AED-0E53FCE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84" y="3292475"/>
            <a:ext cx="4122420" cy="2484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B423F8-B655-412E-A09C-2C55E14B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3284855"/>
            <a:ext cx="4183380" cy="2491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35BD39-00AE-4FB7-B3EB-C3FA711C98F2}"/>
              </a:ext>
            </a:extLst>
          </p:cNvPr>
          <p:cNvSpPr txBox="1"/>
          <p:nvPr/>
        </p:nvSpPr>
        <p:spPr>
          <a:xfrm>
            <a:off x="2585210" y="56971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아들의 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BBA37-B543-4749-B03D-B68B6094F715}"/>
              </a:ext>
            </a:extLst>
          </p:cNvPr>
          <p:cNvSpPr txBox="1"/>
          <p:nvPr/>
        </p:nvSpPr>
        <p:spPr>
          <a:xfrm>
            <a:off x="7846414" y="56971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키와 딸의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7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잘 근사시키는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을 최소로 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61" t="-1667" r="-401843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667" r="-300000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922" t="-1667" r="-201382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9541" t="-1667" r="-10045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382" t="-1667" r="-922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61" t="-100000" r="-40184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000" t="-100000" r="-300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922" t="-100000" r="-201382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541" t="-100000" r="-10045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382" t="-100000" r="-922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203333" r="-40184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300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203333" r="-20138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203333" r="-10045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203333" r="-92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303333" r="-40184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3333" r="-3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303333" r="-20138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303333" r="-10045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303333" r="-922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80E0B-D872-4703-ADFC-67C27C09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반복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그래디언트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705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72" y="2382673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5441881" y="1951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090602" y="2110931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6DA0F-B279-4C73-9751-782A212B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en-US" altLang="ko-KR" dirty="0"/>
              <a:t>(gradient)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6C2D3-4878-4B7D-9434-D83CF39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928" t="-2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3" y="972403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2E6A-1D92-4004-9034-777F85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근사식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오차의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제곱의 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  <a:blipFill>
                <a:blip r:embed="rId2"/>
                <a:stretch>
                  <a:fillRect l="-2088" t="-2222"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09F1-9DC9-497A-AB21-DE6256D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9E6043-E8DB-471A-BBDC-61308122B901}"/>
              </a:ext>
            </a:extLst>
          </p:cNvPr>
          <p:cNvGrpSpPr/>
          <p:nvPr/>
        </p:nvGrpSpPr>
        <p:grpSpPr>
          <a:xfrm>
            <a:off x="6096000" y="767078"/>
            <a:ext cx="5952759" cy="3215047"/>
            <a:chOff x="5538787" y="1998791"/>
            <a:chExt cx="5827375" cy="3114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C8E2F1-342B-4B36-BFF9-8D91AC8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09CC36D-B3B7-473B-980A-EFD3A8E62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6782" y="3791344"/>
            <a:ext cx="3174822" cy="1913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DAAC8-4886-4921-AAAA-2D302108580D}"/>
              </a:ext>
            </a:extLst>
          </p:cNvPr>
          <p:cNvSpPr txBox="1"/>
          <p:nvPr/>
        </p:nvSpPr>
        <p:spPr>
          <a:xfrm>
            <a:off x="1000396" y="589085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단층 </a:t>
            </a:r>
            <a:r>
              <a:rPr lang="ko-KR" altLang="en-US" sz="4400" dirty="0" err="1"/>
              <a:t>퍼셉트론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</a:t>
            </a:r>
            <a:endParaRPr lang="en-US" altLang="ko-KR" dirty="0"/>
          </a:p>
          <a:p>
            <a:pPr lvl="1"/>
            <a:r>
              <a:rPr lang="ko-KR" altLang="en-US" dirty="0"/>
              <a:t>상황을 인식하고 판단하는 기능</a:t>
            </a:r>
            <a:endParaRPr lang="en-US" altLang="ko-KR" dirty="0"/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경험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알고리즘</a:t>
            </a:r>
            <a:endParaRPr lang="en-US" altLang="ko-KR" dirty="0"/>
          </a:p>
          <a:p>
            <a:pPr lvl="1"/>
            <a:r>
              <a:rPr lang="ko-KR" altLang="en-US" dirty="0"/>
              <a:t>인공 지능 구현의 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674BB-40F1-43E9-903B-34B9ED7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C9C9A-468D-46BF-AD47-D9D5F90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EE672-A98D-4129-A3B9-AB48DDF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564344"/>
            <a:ext cx="5686425" cy="2771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31A506-E1C3-4A5C-8CE7-621A824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3566541"/>
            <a:ext cx="5810250" cy="2724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31DB72-6E1A-41CC-951F-C4F52C97F8C2}"/>
              </a:ext>
            </a:extLst>
          </p:cNvPr>
          <p:cNvSpPr txBox="1"/>
          <p:nvPr/>
        </p:nvSpPr>
        <p:spPr>
          <a:xfrm>
            <a:off x="613791" y="404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74828-5535-4787-B01F-9BB2234701C0}"/>
              </a:ext>
            </a:extLst>
          </p:cNvPr>
          <p:cNvSpPr txBox="1"/>
          <p:nvPr/>
        </p:nvSpPr>
        <p:spPr>
          <a:xfrm>
            <a:off x="2492451" y="422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B504-775E-439D-8544-457D6596846F}"/>
              </a:ext>
            </a:extLst>
          </p:cNvPr>
          <p:cNvSpPr txBox="1"/>
          <p:nvPr/>
        </p:nvSpPr>
        <p:spPr>
          <a:xfrm>
            <a:off x="4899279" y="18531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715CA-74C9-481D-9A4B-0349F395043D}"/>
              </a:ext>
            </a:extLst>
          </p:cNvPr>
          <p:cNvSpPr txBox="1"/>
          <p:nvPr/>
        </p:nvSpPr>
        <p:spPr>
          <a:xfrm>
            <a:off x="4371112" y="5495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98D09-14B4-455C-8BB9-CFC3AF39DB63}"/>
              </a:ext>
            </a:extLst>
          </p:cNvPr>
          <p:cNvSpPr txBox="1"/>
          <p:nvPr/>
        </p:nvSpPr>
        <p:spPr>
          <a:xfrm>
            <a:off x="6424041" y="34679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087A2-EE6D-46A5-AEBF-44EC8FDF8975}"/>
              </a:ext>
            </a:extLst>
          </p:cNvPr>
          <p:cNvSpPr txBox="1"/>
          <p:nvPr/>
        </p:nvSpPr>
        <p:spPr>
          <a:xfrm>
            <a:off x="8153400" y="3566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C0846-F358-4747-9FA0-D29051F7A0D6}"/>
              </a:ext>
            </a:extLst>
          </p:cNvPr>
          <p:cNvSpPr txBox="1"/>
          <p:nvPr/>
        </p:nvSpPr>
        <p:spPr>
          <a:xfrm>
            <a:off x="9882759" y="3751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pic>
        <p:nvPicPr>
          <p:cNvPr id="25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271C095F-395C-4802-BD18-48AD8D4E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96" y="136525"/>
            <a:ext cx="3090416" cy="31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여럿인 신경망을 사용하는 기계 학습</a:t>
            </a:r>
            <a:endParaRPr lang="en-US" altLang="ko-KR" dirty="0"/>
          </a:p>
          <a:p>
            <a:r>
              <a:rPr lang="ko-KR" altLang="en-US" dirty="0"/>
              <a:t>다층</a:t>
            </a:r>
            <a:r>
              <a:rPr lang="en-US" altLang="ko-KR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포함한 다양한 층을 포함</a:t>
            </a:r>
            <a:endParaRPr lang="en-US" altLang="ko-KR" dirty="0"/>
          </a:p>
          <a:p>
            <a:r>
              <a:rPr lang="en-US" altLang="ko-KR" dirty="0"/>
              <a:t>CNN,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B62C-1378-4E61-B281-289B2EF1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86CC-3E0D-4F05-8B70-792BCBD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1074E-95B9-4B73-93FF-275001A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(CNN, convolutional neural network)</a:t>
            </a:r>
          </a:p>
          <a:p>
            <a:pPr lvl="1"/>
            <a:r>
              <a:rPr lang="ko-KR" altLang="en-US" dirty="0"/>
              <a:t>심층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en-US" altLang="ko-KR" dirty="0"/>
              <a:t>(convolution)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낮은 </a:t>
            </a:r>
            <a:r>
              <a:rPr lang="ko-KR" altLang="en-US" dirty="0" err="1"/>
              <a:t>오류율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9AB1D6-1739-4A28-BA1D-9DAC60F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FAD3B0-81DD-41DC-852E-2BA1A849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9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667" r="-3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33" t="-1667" r="-205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67" r="-10163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100000" r="-3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100000" r="-20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101639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100000" r="-3333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203333" r="-3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203333" r="-205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3333" r="-10163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203333" r="-3333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303333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303333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33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303333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67" r="-20163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67" r="-1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67" r="-3279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0000" r="-2016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0000" r="-1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327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3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3333" r="-1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3878333" y="3991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5631808" y="3769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639" r="-10138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89" t="-103333" r="-10138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2817" t="-103333" r="-2817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7139355" y="3309765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4758304" y="476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70899" y="3128671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38200" y="2990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2429707" y="29837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38200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2413352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대각선 찾기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19154C-F16C-4B9E-9709-C2C0A15A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39" y="2412973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/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/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CA06DAC2-09B6-47D7-A644-1302BD532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401" y="1260448"/>
            <a:ext cx="2266950" cy="2305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B2051F-92A4-47CC-BE11-A69F5C9CB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351" y="4032250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/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(CNN, convolutional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합성곱에</a:t>
            </a:r>
            <a:r>
              <a:rPr lang="ko-KR" altLang="en-US" dirty="0"/>
              <a:t> 의한 정보 추출 과정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D091-B0A6-4147-AD3D-425F53F4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5636F-C485-465B-91A2-139D655A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625"/>
            <a:ext cx="10021913" cy="1749669"/>
          </a:xfrm>
          <a:prstGeom prst="rect">
            <a:avLst/>
          </a:prstGeom>
        </p:spPr>
      </p:pic>
      <p:pic>
        <p:nvPicPr>
          <p:cNvPr id="1026" name="Picture 2" descr="합성곱 신경망 - 한빛출판네트워크">
            <a:extLst>
              <a:ext uri="{FF2B5EF4-FFF2-40B4-BE49-F238E27FC236}">
                <a16:creationId xmlns:a16="http://schemas.microsoft.com/office/drawing/2014/main" id="{E5F8FEF9-5B99-4A82-941A-94FFCA61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31" y="3968750"/>
            <a:ext cx="6953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NIST(National Institute of Standards and Technology)</a:t>
                </a:r>
                <a:r>
                  <a:rPr lang="ko-KR" altLang="en-US" dirty="0"/>
                  <a:t>가 미국 우편번호에서 수집한 </a:t>
                </a:r>
                <a:r>
                  <a:rPr lang="ko-KR" altLang="en-US" dirty="0" err="1"/>
                  <a:t>손글씨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pixel</a:t>
                </a:r>
              </a:p>
              <a:p>
                <a:pPr lvl="1"/>
                <a:r>
                  <a:rPr lang="ko-KR" altLang="en-US" dirty="0"/>
                  <a:t>훈련용 </a:t>
                </a:r>
                <a:r>
                  <a:rPr lang="en-US" altLang="ko-KR" dirty="0"/>
                  <a:t>– 6</a:t>
                </a:r>
                <a:r>
                  <a:rPr lang="ko-KR" altLang="en-US" dirty="0"/>
                  <a:t>만개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검증용 </a:t>
                </a:r>
                <a:r>
                  <a:rPr lang="en-US" altLang="ko-KR" dirty="0"/>
                  <a:t>– 1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  <a:p>
                <a:r>
                  <a:rPr lang="ko-KR" altLang="en-US" dirty="0"/>
                  <a:t>분석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역사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통계적 방법 </a:t>
                </a:r>
                <a:r>
                  <a:rPr lang="en-US" altLang="ko-KR" dirty="0"/>
                  <a:t>- 99.48%(2007)</a:t>
                </a:r>
              </a:p>
              <a:p>
                <a:pPr lvl="1"/>
                <a:r>
                  <a:rPr lang="ko-KR" altLang="en-US" dirty="0"/>
                  <a:t>인공 신경망 </a:t>
                </a:r>
                <a:r>
                  <a:rPr lang="en-US" altLang="ko-KR" dirty="0"/>
                  <a:t>– 99.65%(2010)</a:t>
                </a:r>
              </a:p>
              <a:p>
                <a:pPr lvl="1"/>
                <a:r>
                  <a:rPr lang="ko-KR" altLang="en-US" dirty="0" err="1"/>
                  <a:t>합섭곱</a:t>
                </a:r>
                <a:r>
                  <a:rPr lang="ko-KR" altLang="en-US" dirty="0"/>
                  <a:t> 신경망 </a:t>
                </a:r>
                <a:r>
                  <a:rPr lang="en-US" altLang="ko-KR" dirty="0"/>
                  <a:t>– 99.77%(2012)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8687-2B90-4D25-B538-CA203502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DD08C-E2E5-49CF-98BA-7BE92D4A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3" y="2576127"/>
            <a:ext cx="3399034" cy="33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95A7-AEA6-4EA4-9D2C-59E2B9F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MCDNN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합성곱 신경망</a:t>
                </a:r>
                <a:endParaRPr lang="en-US" altLang="ko-KR" dirty="0"/>
              </a:p>
              <a:p>
                <a:r>
                  <a:rPr lang="en-US" altLang="ko-KR" dirty="0"/>
                  <a:t>1x29x29-20C4-MP2-40C5-MP3-150N-10N DNN</a:t>
                </a:r>
              </a:p>
              <a:p>
                <a:pPr lvl="1"/>
                <a:r>
                  <a:rPr lang="ko-KR" altLang="en-US" dirty="0"/>
                  <a:t>변수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18</a:t>
                </a:r>
                <a:r>
                  <a:rPr lang="ko-KR" altLang="en-US" dirty="0"/>
                  <a:t>만</a:t>
                </a:r>
                <a:endParaRPr lang="en-US" altLang="ko-KR" dirty="0"/>
              </a:p>
              <a:p>
                <a:r>
                  <a:rPr lang="en-US" altLang="ko-KR" dirty="0"/>
                  <a:t>15</a:t>
                </a:r>
                <a:r>
                  <a:rPr lang="ko-KR" altLang="en-US" dirty="0"/>
                  <a:t>시간 훈련</a:t>
                </a:r>
                <a:endParaRPr lang="en-US" altLang="ko-KR" dirty="0"/>
              </a:p>
              <a:p>
                <a:r>
                  <a:rPr lang="ko-KR" altLang="en-US" dirty="0" err="1"/>
                  <a:t>오류율</a:t>
                </a:r>
                <a:r>
                  <a:rPr lang="en-US" altLang="ko-KR" dirty="0"/>
                  <a:t>(0.23%)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FE38E-4CAF-4E0B-8D4F-19CAE57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A2604-D863-4CD0-A159-C8F31594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047CE-5EEF-4F8E-B4F1-3E943E00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55" y="4080602"/>
            <a:ext cx="7480251" cy="234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B0A25-FE75-41E2-BADB-E4009C54D079}"/>
              </a:ext>
            </a:extLst>
          </p:cNvPr>
          <p:cNvSpPr txBox="1"/>
          <p:nvPr/>
        </p:nvSpPr>
        <p:spPr>
          <a:xfrm>
            <a:off x="4574926" y="3419195"/>
            <a:ext cx="11928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바른 분류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C25128-0DF2-46F8-A1A0-F94173B1C03D}"/>
              </a:ext>
            </a:extLst>
          </p:cNvPr>
          <p:cNvCxnSpPr>
            <a:cxnSpLocks/>
          </p:cNvCxnSpPr>
          <p:nvPr/>
        </p:nvCxnSpPr>
        <p:spPr>
          <a:xfrm flipV="1">
            <a:off x="4985234" y="4199891"/>
            <a:ext cx="0" cy="3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DB06B-D91B-49D5-AEE5-4359CD84DB64}"/>
              </a:ext>
            </a:extLst>
          </p:cNvPr>
          <p:cNvSpPr txBox="1"/>
          <p:nvPr/>
        </p:nvSpPr>
        <p:spPr>
          <a:xfrm>
            <a:off x="2842414" y="4476282"/>
            <a:ext cx="11837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첫째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827A4-DA3F-419A-8F09-03C369708D9C}"/>
              </a:ext>
            </a:extLst>
          </p:cNvPr>
          <p:cNvSpPr txBox="1"/>
          <p:nvPr/>
        </p:nvSpPr>
        <p:spPr>
          <a:xfrm>
            <a:off x="2842413" y="4982575"/>
            <a:ext cx="1189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둘째 분류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87BBC1-3B2A-45BD-B859-7E7714B6D72E}"/>
              </a:ext>
            </a:extLst>
          </p:cNvPr>
          <p:cNvCxnSpPr>
            <a:cxnSpLocks/>
          </p:cNvCxnSpPr>
          <p:nvPr/>
        </p:nvCxnSpPr>
        <p:spPr>
          <a:xfrm flipH="1" flipV="1">
            <a:off x="4495621" y="4702322"/>
            <a:ext cx="6037" cy="25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447BED-7EFB-4DA0-A366-AAB6B2F9C1F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32163" y="4702322"/>
            <a:ext cx="654133" cy="464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0AE948-E02D-4111-8B12-E78F890BFCA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26126" y="4624540"/>
            <a:ext cx="413985" cy="36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6D8DEF-1857-4E71-9C92-98CFDDD4E67E}"/>
              </a:ext>
            </a:extLst>
          </p:cNvPr>
          <p:cNvCxnSpPr>
            <a:cxnSpLocks/>
          </p:cNvCxnSpPr>
          <p:nvPr/>
        </p:nvCxnSpPr>
        <p:spPr>
          <a:xfrm flipH="1">
            <a:off x="4941271" y="3788527"/>
            <a:ext cx="175848" cy="41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AAD7-B7C8-4353-97BB-F8054C08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인식률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D0B0F-185F-4EDD-AFD6-79A3BBA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B061F-0017-464A-AAFD-2F45E16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116C8-69A3-4F68-9B59-FC8815A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8C9B1-9F6D-41ED-856B-A8CEAA3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1819495"/>
            <a:ext cx="7262446" cy="4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2C1F9-EC26-4F2A-85B8-2AC341F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AB77-297B-4A74-ACC1-9D93A283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E6A9F5-170F-4225-A2FA-FCFD7BD7B6A4}"/>
              </a:ext>
            </a:extLst>
          </p:cNvPr>
          <p:cNvGrpSpPr/>
          <p:nvPr/>
        </p:nvGrpSpPr>
        <p:grpSpPr>
          <a:xfrm>
            <a:off x="4223487" y="2205830"/>
            <a:ext cx="6501160" cy="2085786"/>
            <a:chOff x="3729711" y="2205830"/>
            <a:chExt cx="6501160" cy="20857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1653DF-669E-4B50-9AED-28C5D07F7385}"/>
                </a:ext>
              </a:extLst>
            </p:cNvPr>
            <p:cNvSpPr txBox="1"/>
            <p:nvPr/>
          </p:nvSpPr>
          <p:spPr>
            <a:xfrm>
              <a:off x="5900291" y="2205830"/>
              <a:ext cx="216000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기계학습</a:t>
              </a:r>
              <a:endParaRPr lang="en-US" altLang="ko-KR" dirty="0"/>
            </a:p>
            <a:p>
              <a:pPr algn="ctr"/>
              <a:r>
                <a:rPr lang="en-US" altLang="ko-KR" dirty="0"/>
                <a:t>(machine learning)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C07500-215F-4E5F-B272-21A37A7F27BA}"/>
                </a:ext>
              </a:extLst>
            </p:cNvPr>
            <p:cNvSpPr txBox="1"/>
            <p:nvPr/>
          </p:nvSpPr>
          <p:spPr>
            <a:xfrm>
              <a:off x="3729711" y="3368286"/>
              <a:ext cx="1800000" cy="9233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지도학습</a:t>
              </a:r>
              <a:endParaRPr lang="en-US" altLang="ko-KR" dirty="0"/>
            </a:p>
            <a:p>
              <a:r>
                <a:rPr lang="en-US" altLang="ko-KR" dirty="0"/>
                <a:t>(supervised</a:t>
              </a:r>
            </a:p>
            <a:p>
              <a:pPr algn="r"/>
              <a:r>
                <a:rPr lang="en-US" altLang="ko-KR" dirty="0"/>
                <a:t>learning)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F21F1-06B2-4EE5-93FE-DE678883823B}"/>
                </a:ext>
              </a:extLst>
            </p:cNvPr>
            <p:cNvSpPr txBox="1"/>
            <p:nvPr/>
          </p:nvSpPr>
          <p:spPr>
            <a:xfrm>
              <a:off x="6080291" y="3368286"/>
              <a:ext cx="1800000" cy="9233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비지도학습</a:t>
              </a:r>
              <a:endParaRPr lang="en-US" altLang="ko-KR" dirty="0"/>
            </a:p>
            <a:p>
              <a:r>
                <a:rPr lang="en-US" altLang="ko-KR" dirty="0"/>
                <a:t>(unsupervised</a:t>
              </a:r>
            </a:p>
            <a:p>
              <a:pPr algn="r"/>
              <a:r>
                <a:rPr lang="en-US" altLang="ko-KR" dirty="0"/>
                <a:t>learning)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BF0405-E09B-4221-822C-0931A9D4D10A}"/>
                </a:ext>
              </a:extLst>
            </p:cNvPr>
            <p:cNvSpPr txBox="1"/>
            <p:nvPr/>
          </p:nvSpPr>
          <p:spPr>
            <a:xfrm>
              <a:off x="8430871" y="3368286"/>
              <a:ext cx="1800000" cy="9233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강화학습</a:t>
              </a:r>
              <a:endParaRPr lang="en-US" altLang="ko-KR" dirty="0"/>
            </a:p>
            <a:p>
              <a:r>
                <a:rPr lang="en-US" altLang="ko-KR" dirty="0"/>
                <a:t>(reinforcement</a:t>
              </a:r>
            </a:p>
            <a:p>
              <a:pPr algn="r"/>
              <a:r>
                <a:rPr lang="en-US" altLang="ko-KR" dirty="0"/>
                <a:t>learning)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FB96A4-D8A3-428A-9F41-ACDB983E45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629711" y="2852161"/>
              <a:ext cx="2350580" cy="51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760198C-1577-49F1-917A-7063F5D6D519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980291" y="2852161"/>
              <a:ext cx="0" cy="51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11B8483-84D1-47B8-97A8-CF31543114D3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6980291" y="2852161"/>
              <a:ext cx="2350580" cy="51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CF54-7C20-4B3D-B266-BF1D6679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DD67-935E-41C4-B865-95BBF088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 인식</a:t>
            </a:r>
            <a:r>
              <a:rPr lang="en-US" altLang="ko-KR"/>
              <a:t>/</a:t>
            </a:r>
            <a:r>
              <a:rPr lang="ko-KR" altLang="en-US"/>
              <a:t>판단 </a:t>
            </a:r>
            <a:r>
              <a:rPr lang="ko-KR" altLang="en-US" dirty="0"/>
              <a:t>능력</a:t>
            </a:r>
            <a:endParaRPr lang="en-US" altLang="ko-KR" dirty="0"/>
          </a:p>
          <a:p>
            <a:r>
              <a:rPr lang="ko-KR" altLang="en-US" dirty="0"/>
              <a:t>논리적일 필요가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C5BED-7829-4B0C-AE49-91983C3C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B3518-775E-4447-8A8F-1327619A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9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스스로 학습한다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극소점을 찾는다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오류가 있어도 이유를 알기 어렵다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3D7F-EF73-437A-93DD-22994C32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</a:t>
            </a:r>
            <a:endParaRPr lang="en-US" altLang="ko-KR" dirty="0"/>
          </a:p>
          <a:p>
            <a:pPr lvl="1"/>
            <a:r>
              <a:rPr lang="ko-KR" altLang="en-US" dirty="0"/>
              <a:t>다양한 분야에서 이용되고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69501-B7D1-4302-B766-9DEB919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문제들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네트워크의 이해</a:t>
            </a:r>
            <a:endParaRPr lang="en-US" altLang="ko-KR" dirty="0"/>
          </a:p>
          <a:p>
            <a:pPr lvl="1"/>
            <a:r>
              <a:rPr lang="ko-KR" altLang="en-US" dirty="0"/>
              <a:t>구조 및 동작</a:t>
            </a:r>
            <a:endParaRPr lang="en-US" altLang="ko-KR" dirty="0"/>
          </a:p>
          <a:p>
            <a:r>
              <a:rPr lang="ko-KR" altLang="en-US" dirty="0"/>
              <a:t>인간의 개입을 최소화하는 자동화 알고리즘</a:t>
            </a:r>
            <a:endParaRPr lang="en-US" altLang="ko-KR" dirty="0"/>
          </a:p>
          <a:p>
            <a:pPr lvl="1"/>
            <a:r>
              <a:rPr lang="ko-KR" altLang="en-US" dirty="0"/>
              <a:t>현재는 인간이 구조를 설계하고 컴퓨터는 계산만 한다</a:t>
            </a:r>
            <a:endParaRPr lang="en-US" altLang="ko-KR" dirty="0"/>
          </a:p>
          <a:p>
            <a:r>
              <a:rPr lang="ko-KR" altLang="en-US" dirty="0"/>
              <a:t>알고리즘의 진화</a:t>
            </a:r>
            <a:endParaRPr lang="en-US" altLang="ko-KR" dirty="0"/>
          </a:p>
          <a:p>
            <a:pPr lvl="1"/>
            <a:r>
              <a:rPr lang="ko-KR" altLang="en-US" dirty="0"/>
              <a:t>성능이 좋은 알고리즘으로 스스로 진화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1B72-853B-4818-95F0-B554852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E914B-6638-4FC6-8423-D5786914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BF1D98-DBB4-42EF-A41A-E4F4FBFA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2408097"/>
            <a:ext cx="49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ko-KR" altLang="en-US" dirty="0"/>
          </a:p>
          <a:p>
            <a:r>
              <a:rPr lang="ko-KR" altLang="en-US" dirty="0"/>
              <a:t>실제 경험이나 모의 실험으로 획득한 자료로 반복 학습</a:t>
            </a:r>
            <a:endParaRPr lang="en-US" altLang="ko-KR" dirty="0"/>
          </a:p>
          <a:p>
            <a:pPr lvl="1"/>
            <a:r>
              <a:rPr lang="ko-KR" altLang="en-US" dirty="0"/>
              <a:t>올해는 밭에 무엇을 심을까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우산을 가지고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56581-C8D2-4F86-BA87-0AA2B436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026" name="Picture 2" descr="성능의 알파고와 불굴의 이세돌&quot;, 세기의 바둑 대결 4대국서 인간의 승리 - ITWorld Korea">
            <a:extLst>
              <a:ext uri="{FF2B5EF4-FFF2-40B4-BE49-F238E27FC236}">
                <a16:creationId xmlns:a16="http://schemas.microsoft.com/office/drawing/2014/main" id="{A75CCF2E-9458-4606-B90F-46208579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29000"/>
            <a:ext cx="3352800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872336" y="3138854"/>
            <a:ext cx="1167479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310917" y="5442466"/>
            <a:ext cx="3261083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77267-D5F1-4EEA-872E-02B24004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A391D-052F-4926-B9E9-4D0C3E1C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45DBE-935B-4699-903E-D6E01333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</a:t>
            </a:r>
            <a:r>
              <a:rPr lang="en-US" altLang="ko-KR" dirty="0"/>
              <a:t>(</a:t>
            </a:r>
            <a:r>
              <a:rPr lang="ko-KR" altLang="en-US" dirty="0"/>
              <a:t>소득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손해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돌이 놓인 위치</a:t>
            </a:r>
            <a:endParaRPr lang="en-US" altLang="ko-KR" dirty="0"/>
          </a:p>
          <a:p>
            <a:pPr lvl="1"/>
            <a:r>
              <a:rPr lang="ko-KR" altLang="en-US" dirty="0"/>
              <a:t>행동 </a:t>
            </a:r>
            <a:r>
              <a:rPr lang="en-US" altLang="ko-KR" dirty="0"/>
              <a:t>– </a:t>
            </a:r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종료 후 승패</a:t>
            </a:r>
            <a:endParaRPr lang="en-US" altLang="ko-KR" dirty="0"/>
          </a:p>
          <a:p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FE47A-76E1-42DC-940A-5FFE3B42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데이터로부터 함수를 유추</a:t>
            </a:r>
            <a:endParaRPr lang="en-US" altLang="ko-KR" dirty="0"/>
          </a:p>
          <a:p>
            <a:pPr lvl="1"/>
            <a:r>
              <a:rPr lang="ko-KR" altLang="en-US" dirty="0"/>
              <a:t>출력을 알고 있는 데이터로 학습</a:t>
            </a:r>
            <a:endParaRPr lang="en-US" altLang="ko-KR" dirty="0"/>
          </a:p>
          <a:p>
            <a:pPr lvl="1"/>
            <a:r>
              <a:rPr lang="ko-KR" altLang="en-US" dirty="0"/>
              <a:t>출력을 모르는 데이터의 출력을 유추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(MDP, Markov decision process)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현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621FD-E000-45EB-889B-CBF08245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67F01-FD1A-4B15-8169-C4B8FB9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r>
              <a:rPr lang="en-US" altLang="ko-KR" dirty="0"/>
              <a:t>(episode)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218E-F7D0-464B-A5B5-781E1A16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4EAA7-7322-42A6-B278-FA1DDBD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9E43-BAD4-4C78-B310-531BF80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전에 비슷한 상황이 있었는데 이번에도 결과가 같을까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7E5-D482-4EBA-93AC-C5C49789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행위자가 행동을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선택하는 방법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취할 확률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493AF-C51D-4B29-8805-61932E7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D338-B8DF-4F5C-8404-7591015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964-458D-4D4D-8FEE-55BDB698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r>
              <a:rPr lang="en-US" altLang="ko-KR" dirty="0"/>
              <a:t>(Bellman equation)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D5B8-5E67-4D19-805C-ECF5B10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F9FB1-66B0-441C-A707-51A047D1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0" y="3744250"/>
            <a:ext cx="2019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764823" cy="58118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고양이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r>
              <a:rPr lang="ko-KR" altLang="en-US" dirty="0"/>
              <a:t>확률로 이해하고 회귀 문제로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002D5-605C-45CF-BD5A-0CCE5C37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42" y="3429000"/>
            <a:ext cx="2527789" cy="2495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15A9C4-D6BC-4AA9-B96F-9389C339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69" y="3986467"/>
            <a:ext cx="1477108" cy="14771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2FC6C03-B630-449D-864B-2A42A9110D9C}"/>
              </a:ext>
            </a:extLst>
          </p:cNvPr>
          <p:cNvGrpSpPr/>
          <p:nvPr/>
        </p:nvGrpSpPr>
        <p:grpSpPr>
          <a:xfrm>
            <a:off x="6837093" y="583733"/>
            <a:ext cx="3547014" cy="2747352"/>
            <a:chOff x="6837093" y="583733"/>
            <a:chExt cx="3547014" cy="27473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34AC55-E431-4246-82A5-F1143717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093" y="583733"/>
              <a:ext cx="3547014" cy="274735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919441-1729-49F7-BDA3-2537F8BF254B}"/>
                </a:ext>
              </a:extLst>
            </p:cNvPr>
            <p:cNvSpPr txBox="1"/>
            <p:nvPr/>
          </p:nvSpPr>
          <p:spPr>
            <a:xfrm>
              <a:off x="8519160" y="154703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13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1E503-225F-4BF0-851C-56B95E7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컴퓨터 메모리의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C067-5D82-407B-B0BA-D015257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표본을 추출하여 평균으로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6BA767A-82CF-4157-91ED-FEA064F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리</a:t>
            </a:r>
            <a:r>
              <a:rPr lang="en-US" altLang="ko-KR" dirty="0"/>
              <a:t>(2016)</a:t>
            </a:r>
          </a:p>
          <a:p>
            <a:pPr lvl="2"/>
            <a:r>
              <a:rPr lang="ko-KR" altLang="en-US" dirty="0" err="1"/>
              <a:t>이세돌과</a:t>
            </a:r>
            <a:r>
              <a:rPr lang="ko-KR" altLang="en-US" dirty="0"/>
              <a:t> 대국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마스터</a:t>
            </a:r>
            <a:r>
              <a:rPr lang="en-US" altLang="ko-KR" dirty="0"/>
              <a:t>(2017)</a:t>
            </a:r>
          </a:p>
          <a:p>
            <a:pPr lvl="2"/>
            <a:r>
              <a:rPr lang="ko-KR" altLang="en-US" dirty="0"/>
              <a:t>프로기사와 대국에서 </a:t>
            </a:r>
            <a:r>
              <a:rPr lang="en-US" altLang="ko-KR" dirty="0"/>
              <a:t>60</a:t>
            </a:r>
            <a:r>
              <a:rPr lang="ko-KR" altLang="en-US" dirty="0"/>
              <a:t>연승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(2017) 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기보에</a:t>
            </a:r>
            <a:r>
              <a:rPr lang="ko-KR" altLang="en-US" dirty="0"/>
              <a:t> 대한</a:t>
            </a:r>
            <a:r>
              <a:rPr lang="en-US" altLang="ko-KR" dirty="0"/>
              <a:t> </a:t>
            </a:r>
            <a:r>
              <a:rPr lang="ko-KR" altLang="en-US" dirty="0"/>
              <a:t>지식없이 바둑 규칙만으로 스스로 발전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0A8B-D3D4-4390-9519-7F9D3C10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모두</a:t>
            </a:r>
            <a:r>
              <a:rPr lang="en-US" altLang="ko-KR" dirty="0"/>
              <a:t>/</a:t>
            </a:r>
            <a:r>
              <a:rPr lang="ko-KR" altLang="en-US" dirty="0"/>
              <a:t>정확히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F691-410C-4330-B503-1FB9DB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r>
              <a:rPr lang="en-US" altLang="ko-KR" dirty="0"/>
              <a:t>, </a:t>
            </a:r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28" r="-300375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28" r="-201504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28" r="-10074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28" r="-749" b="-1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2941" r="-30037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2941" r="-201504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2941" r="-10074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41" r="-749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15</a:t>
                </a:r>
                <a:r>
                  <a:rPr lang="ko-KR" altLang="en-US" dirty="0"/>
                  <a:t>세 자녀의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엄마의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아빠의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가계 소득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아들의 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내일의 날씨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오늘의 온도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습도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속도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방향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내일 비가 올 확률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숫자 인식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=28×28=784</m:t>
                    </m:r>
                  </m:oMath>
                </a14:m>
                <a:r>
                  <a:rPr lang="en-US" altLang="ko-KR" dirty="0"/>
                  <a:t>pixel</a:t>
                </a:r>
                <a:r>
                  <a:rPr lang="ko-KR" altLang="en-US" dirty="0"/>
                  <a:t>의 색상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, (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, …, 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F8FB6-C161-4C30-9658-B6C77E02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617189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목적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  <a:blipFill>
                <a:blip r:embed="rId2"/>
                <a:stretch>
                  <a:fillRect l="-188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62495-89C1-47E0-AC4E-F1E13029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 오차</a:t>
                </a:r>
                <a:r>
                  <a:rPr lang="en-US" altLang="ko-KR" dirty="0"/>
                  <a:t>(squared error)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오차를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A96-E2EC-4B3E-B655-F737F598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50E542-120A-430A-BC55-88EA84CF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56" y="549497"/>
            <a:ext cx="4010025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0413B-2486-402A-A5F5-2E96E6A892F0}"/>
              </a:ext>
            </a:extLst>
          </p:cNvPr>
          <p:cNvSpPr txBox="1"/>
          <p:nvPr/>
        </p:nvSpPr>
        <p:spPr>
          <a:xfrm>
            <a:off x="8540261" y="3660507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오차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C5A85B-6A05-4641-A566-D0B99A3686C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8549456" y="2916494"/>
            <a:ext cx="1057984" cy="430042"/>
          </a:xfrm>
          <a:prstGeom prst="bentConnector3">
            <a:avLst>
              <a:gd name="adj1" fmla="val 100694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2297</Words>
  <Application>Microsoft Office PowerPoint</Application>
  <PresentationFormat>와이드스크린</PresentationFormat>
  <Paragraphs>749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Cambria Math</vt:lpstr>
      <vt:lpstr>Office 테마</vt:lpstr>
      <vt:lpstr>인공 지능과 기계 학습</vt:lpstr>
      <vt:lpstr>서론</vt:lpstr>
      <vt:lpstr>목차</vt:lpstr>
      <vt:lpstr>지도 학습(supervised learning)</vt:lpstr>
      <vt:lpstr>PowerPoint 프레젠테이션</vt:lpstr>
      <vt:lpstr>자료</vt:lpstr>
      <vt:lpstr>PowerPoint 프레젠테이션</vt:lpstr>
      <vt:lpstr>학습의 목적</vt:lpstr>
      <vt:lpstr>통계적 방법</vt:lpstr>
      <vt:lpstr>보기</vt:lpstr>
      <vt:lpstr>인공 신경망(artificial neural network)</vt:lpstr>
      <vt:lpstr>최소 제곱법의 인공 신경망 표현</vt:lpstr>
      <vt:lpstr>단층 퍼셉트론 – 초기 모델</vt:lpstr>
      <vt:lpstr>PowerPoint 프레젠테이션</vt:lpstr>
      <vt:lpstr>목표</vt:lpstr>
      <vt:lpstr>경사 하강법(gradient descent)</vt:lpstr>
      <vt:lpstr>그래디언트(gradient)</vt:lpstr>
      <vt:lpstr>PowerPoint 프레젠테이션</vt:lpstr>
      <vt:lpstr>PowerPoint 프레젠테이션</vt:lpstr>
      <vt:lpstr>다층 퍼셉트론</vt:lpstr>
      <vt:lpstr>심층 학습(deep learning)</vt:lpstr>
      <vt:lpstr>이미지 인식(분류)</vt:lpstr>
      <vt:lpstr>합성곱(convolution)</vt:lpstr>
      <vt:lpstr>PowerPoint 프레젠테이션</vt:lpstr>
      <vt:lpstr>합성곱 신경망 (CNN, convolutional neural network)</vt:lpstr>
      <vt:lpstr>MNIST</vt:lpstr>
      <vt:lpstr>MCDNN</vt:lpstr>
      <vt:lpstr>이미지 인식률</vt:lpstr>
      <vt:lpstr>RNN(recurrent neural network)</vt:lpstr>
      <vt:lpstr>지능이란 무엇인가?</vt:lpstr>
      <vt:lpstr>인공 신경망의 장단점</vt:lpstr>
      <vt:lpstr>관련 분야</vt:lpstr>
      <vt:lpstr>인공 신경망의 문제들</vt:lpstr>
      <vt:lpstr>비지도 학습(unsupervised learning)</vt:lpstr>
      <vt:lpstr>강화 학습(reinforcement learning)</vt:lpstr>
      <vt:lpstr>격자 세계</vt:lpstr>
      <vt:lpstr>행위자와 환경</vt:lpstr>
      <vt:lpstr>변수</vt:lpstr>
      <vt:lpstr>예</vt:lpstr>
      <vt:lpstr>마르코프 결정 과정 (MDP, Markov decision process)</vt:lpstr>
      <vt:lpstr>MDP</vt:lpstr>
      <vt:lpstr>에피소드(episode)</vt:lpstr>
      <vt:lpstr>반환(return)</vt:lpstr>
      <vt:lpstr>격자 세계</vt:lpstr>
      <vt:lpstr>정리</vt:lpstr>
      <vt:lpstr>정책(policy)</vt:lpstr>
      <vt:lpstr>상태 가치 함수</vt:lpstr>
      <vt:lpstr>격자 세계</vt:lpstr>
      <vt:lpstr>벨만 방정식(Bellman equation)</vt:lpstr>
      <vt:lpstr>최적 가치 함수와 최적 정책</vt:lpstr>
      <vt:lpstr>Dynamic Programming</vt:lpstr>
      <vt:lpstr>몬테 카를로 방법 Monte Carlo Methods</vt:lpstr>
      <vt:lpstr>알파고</vt:lpstr>
      <vt:lpstr>강화 학습의 현재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229</cp:revision>
  <dcterms:created xsi:type="dcterms:W3CDTF">2020-07-22T01:26:31Z</dcterms:created>
  <dcterms:modified xsi:type="dcterms:W3CDTF">2021-11-07T11:22:16Z</dcterms:modified>
</cp:coreProperties>
</file>