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8</a:t>
            </a:r>
            <a:br>
              <a:rPr lang="en-US" altLang="ko-KR" dirty="0"/>
            </a:br>
            <a:r>
              <a:rPr lang="en-US" altLang="ko-KR" dirty="0"/>
              <a:t>Statistics for Machine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07990-91B1-48D8-9EB6-2E87FB66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6DA28-CE34-472F-A2F0-420B74BE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8.4 (Cumulative Distribution Function)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915A9-65F1-4F96-9077-3B163760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AC1A4E-F4A9-4BB0-A8F7-2ECE9AB8DC6B}"/>
                  </a:ext>
                </a:extLst>
              </p:cNvPr>
              <p:cNvSpPr txBox="1"/>
              <p:nvPr/>
            </p:nvSpPr>
            <p:spPr>
              <a:xfrm>
                <a:off x="1696916" y="2620108"/>
                <a:ext cx="4844147" cy="1013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0" dirty="0" smtClean="0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b="0" i="1" dirty="0" smtClean="0">
                                <a:latin typeface="Cambria Math" panose="02040503050406030204" pitchFamily="18" charset="0"/>
                              </a:rPr>
                              <m:t>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</a:p>
              <a:p>
                <a:r>
                  <a:rPr lang="en-US" altLang="ko-KR" sz="1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AC1A4E-F4A9-4BB0-A8F7-2ECE9AB8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16" y="2620108"/>
                <a:ext cx="4844147" cy="1013419"/>
              </a:xfrm>
              <a:prstGeom prst="rect">
                <a:avLst/>
              </a:prstGeom>
              <a:blipFill>
                <a:blip r:embed="rId2"/>
                <a:stretch>
                  <a:fillRect l="-377" b="-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8BA91C8-3383-4996-AFE0-091A574D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39" y="2282132"/>
            <a:ext cx="4774956" cy="44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3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84FA-E662-42D5-83AB-5F76902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B1CCE-087A-4818-B5E8-E73C21B2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8.3 (Moments)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C283B-50EB-415E-8426-DAE39C5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E6357B-BBCA-4B4D-9527-3D39DD9A60C9}"/>
                  </a:ext>
                </a:extLst>
              </p:cNvPr>
              <p:cNvSpPr txBox="1"/>
              <p:nvPr/>
            </p:nvSpPr>
            <p:spPr>
              <a:xfrm>
                <a:off x="1820008" y="2567354"/>
                <a:ext cx="2057999" cy="1119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dirty="0"/>
                  <a:t>-</a:t>
                </a:r>
                <a:r>
                  <a:rPr lang="en-US" altLang="ko-KR" sz="2400" dirty="0" err="1"/>
                  <a:t>th</a:t>
                </a:r>
                <a:r>
                  <a:rPr lang="en-US" altLang="ko-KR" sz="2400" dirty="0"/>
                  <a:t> moment</a:t>
                </a:r>
              </a:p>
              <a:p>
                <a:r>
                  <a:rPr lang="en-US" altLang="ko-KR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E6357B-BBCA-4B4D-9527-3D39DD9A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08" y="2567354"/>
                <a:ext cx="2057999" cy="1119665"/>
              </a:xfrm>
              <a:prstGeom prst="rect">
                <a:avLst/>
              </a:prstGeom>
              <a:blipFill>
                <a:blip r:embed="rId2"/>
                <a:stretch>
                  <a:fillRect l="-890" t="-4348" r="-3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557E06-DBBC-49AA-BD37-65453C78B41C}"/>
                  </a:ext>
                </a:extLst>
              </p:cNvPr>
              <p:cNvSpPr txBox="1"/>
              <p:nvPr/>
            </p:nvSpPr>
            <p:spPr>
              <a:xfrm>
                <a:off x="1820008" y="4001294"/>
                <a:ext cx="3005951" cy="859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1</a:t>
                </a:r>
                <a:r>
                  <a:rPr lang="en-US" altLang="ko-KR" sz="2400" baseline="30000" dirty="0"/>
                  <a:t>st</a:t>
                </a:r>
                <a:r>
                  <a:rPr lang="en-US" altLang="ko-KR" sz="2400" dirty="0"/>
                  <a:t> moment = mean</a:t>
                </a:r>
              </a:p>
              <a:p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557E06-DBBC-49AA-BD37-65453C78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08" y="4001294"/>
                <a:ext cx="3005951" cy="859531"/>
              </a:xfrm>
              <a:prstGeom prst="rect">
                <a:avLst/>
              </a:prstGeom>
              <a:blipFill>
                <a:blip r:embed="rId3"/>
                <a:stretch>
                  <a:fillRect l="-3245" t="-5674" r="-2231" b="-3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6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484B-5E4C-40E4-B7C3-9A4481BD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4187B-BA76-4070-9D0F-5B2922F8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8.5 (Moment Generating Function)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AA67-99FE-4526-A82A-CFF134E0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3C570-5C70-4CF0-A220-F84286C79918}"/>
                  </a:ext>
                </a:extLst>
              </p:cNvPr>
              <p:cNvSpPr txBox="1"/>
              <p:nvPr/>
            </p:nvSpPr>
            <p:spPr>
              <a:xfrm>
                <a:off x="2048607" y="2470639"/>
                <a:ext cx="4785092" cy="1556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3C570-5C70-4CF0-A220-F84286C7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607" y="2470639"/>
                <a:ext cx="4785092" cy="1556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98651-7CAB-4372-B19A-9DEBDDA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DEE2A-59CB-407B-A6C0-2031B851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8.6 (Mode)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69E93-78CE-4B97-99FE-47E71EE5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6CC45-6221-43F0-99AD-9983F80ED6AA}"/>
                  </a:ext>
                </a:extLst>
              </p:cNvPr>
              <p:cNvSpPr txBox="1"/>
              <p:nvPr/>
            </p:nvSpPr>
            <p:spPr>
              <a:xfrm>
                <a:off x="2074984" y="2681626"/>
                <a:ext cx="33357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Highest value</a:t>
                </a: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6CC45-6221-43F0-99AD-9983F80E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84" y="2681626"/>
                <a:ext cx="3335721" cy="830997"/>
              </a:xfrm>
              <a:prstGeom prst="rect">
                <a:avLst/>
              </a:prstGeom>
              <a:blipFill>
                <a:blip r:embed="rId2"/>
                <a:stretch>
                  <a:fillRect l="-2737" t="-5882" b="-6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5232BAD-1F70-41B2-BAFE-34020642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71" y="1819085"/>
            <a:ext cx="2597658" cy="43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AEC40-2E98-42CA-9529-7CDEA5BD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F2D09-9FFD-4B2F-BFD1-356956DA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8.7 (Variance and Correlation)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8A813-9EA0-48C4-B80C-4F52A2BF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1055E5-8FD6-4AA0-9C9F-15038C691A7B}"/>
                  </a:ext>
                </a:extLst>
              </p:cNvPr>
              <p:cNvSpPr txBox="1"/>
              <p:nvPr/>
            </p:nvSpPr>
            <p:spPr>
              <a:xfrm>
                <a:off x="1776046" y="2444262"/>
                <a:ext cx="3882601" cy="1236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Variance</a:t>
                </a: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br>
                  <a:rPr lang="en-US" altLang="ko-KR" sz="2400" b="0" dirty="0"/>
                </a:br>
                <a:r>
                  <a:rPr lang="en-US" altLang="ko-KR" sz="2400" b="0" dirty="0"/>
                  <a:t> 	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1055E5-8FD6-4AA0-9C9F-15038C691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46" y="2444262"/>
                <a:ext cx="3882601" cy="1236300"/>
              </a:xfrm>
              <a:prstGeom prst="rect">
                <a:avLst/>
              </a:prstGeom>
              <a:blipFill>
                <a:blip r:embed="rId2"/>
                <a:stretch>
                  <a:fillRect l="-2355" t="-3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33860E-B9F9-4DF3-BC65-F3E4C2F652C1}"/>
                  </a:ext>
                </a:extLst>
              </p:cNvPr>
              <p:cNvSpPr txBox="1"/>
              <p:nvPr/>
            </p:nvSpPr>
            <p:spPr>
              <a:xfrm>
                <a:off x="1776046" y="4001294"/>
                <a:ext cx="4447308" cy="13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Covariance matrix</a:t>
                </a:r>
              </a:p>
              <a:p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=⟨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b="0" dirty="0"/>
                  <a:t> 	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−⟨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33860E-B9F9-4DF3-BC65-F3E4C2F65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46" y="4001294"/>
                <a:ext cx="4447308" cy="1310936"/>
              </a:xfrm>
              <a:prstGeom prst="rect">
                <a:avLst/>
              </a:prstGeom>
              <a:blipFill>
                <a:blip r:embed="rId3"/>
                <a:stretch>
                  <a:fillRect l="-2055" t="-3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9D3A84-7A56-4A16-9A88-2E2F8FAE47BE}"/>
                  </a:ext>
                </a:extLst>
              </p:cNvPr>
              <p:cNvSpPr txBox="1"/>
              <p:nvPr/>
            </p:nvSpPr>
            <p:spPr>
              <a:xfrm>
                <a:off x="7161200" y="3548421"/>
                <a:ext cx="3388300" cy="1133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Correlation matrix</a:t>
                </a:r>
              </a:p>
              <a:p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9D3A84-7A56-4A16-9A88-2E2F8FAE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00" y="3548421"/>
                <a:ext cx="3388300" cy="1133965"/>
              </a:xfrm>
              <a:prstGeom prst="rect">
                <a:avLst/>
              </a:prstGeom>
              <a:blipFill>
                <a:blip r:embed="rId4"/>
                <a:stretch>
                  <a:fillRect l="-2878" t="-43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54387-A1F6-4952-A5DD-5487A00F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4D3FC-047F-4668-896A-80F16FE0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8.8 (Skewness and Kurtosis)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1C43E-298F-4A37-A76F-739C32C6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0BFD0D-90D6-49AE-ACDE-1538C1074A6E}"/>
                  </a:ext>
                </a:extLst>
              </p:cNvPr>
              <p:cNvSpPr txBox="1"/>
              <p:nvPr/>
            </p:nvSpPr>
            <p:spPr>
              <a:xfrm>
                <a:off x="1169376" y="2619587"/>
                <a:ext cx="3381503" cy="1123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Skewness</a:t>
                </a:r>
              </a:p>
              <a:p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0BFD0D-90D6-49AE-ACDE-1538C107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76" y="2619587"/>
                <a:ext cx="3381503" cy="1123769"/>
              </a:xfrm>
              <a:prstGeom prst="rect">
                <a:avLst/>
              </a:prstGeom>
              <a:blipFill>
                <a:blip r:embed="rId2"/>
                <a:stretch>
                  <a:fillRect l="-2883" t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8745F-C778-4E13-9739-95C539B634B1}"/>
                  </a:ext>
                </a:extLst>
              </p:cNvPr>
              <p:cNvSpPr txBox="1"/>
              <p:nvPr/>
            </p:nvSpPr>
            <p:spPr>
              <a:xfrm>
                <a:off x="1169376" y="3975433"/>
                <a:ext cx="3924601" cy="1123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Kurtosis</a:t>
                </a:r>
              </a:p>
              <a:p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ko-KR" sz="2400" dirty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8745F-C778-4E13-9739-95C539B6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76" y="3975433"/>
                <a:ext cx="3924601" cy="1123769"/>
              </a:xfrm>
              <a:prstGeom prst="rect">
                <a:avLst/>
              </a:prstGeom>
              <a:blipFill>
                <a:blip r:embed="rId3"/>
                <a:stretch>
                  <a:fillRect l="-2484" t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B4765A5-A3F7-4BE4-98DF-04724E953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171" y="2769241"/>
            <a:ext cx="5116019" cy="19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99AB-F47E-42FC-A510-A11A34EB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48DBD-A576-4084-B15F-D4095E6F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8.10 (Empirical Distribution)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72996-E9D8-4AAD-B590-4637E6C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3425E-D656-4F92-A325-BF20D2734015}"/>
                  </a:ext>
                </a:extLst>
              </p:cNvPr>
              <p:cNvSpPr txBox="1"/>
              <p:nvPr/>
            </p:nvSpPr>
            <p:spPr>
              <a:xfrm>
                <a:off x="1830217" y="2632364"/>
                <a:ext cx="4344203" cy="14698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dom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400" dirty="0"/>
                  <a:t>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3425E-D656-4F92-A325-BF20D2734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17" y="2632364"/>
                <a:ext cx="4344203" cy="1469890"/>
              </a:xfrm>
              <a:prstGeom prst="rect">
                <a:avLst/>
              </a:prstGeom>
              <a:blipFill>
                <a:blip r:embed="rId2"/>
                <a:stretch>
                  <a:fillRect l="-28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86135-68C1-4C17-9F45-C27B51575526}"/>
                  </a:ext>
                </a:extLst>
              </p:cNvPr>
              <p:cNvSpPr txBox="1"/>
              <p:nvPr/>
            </p:nvSpPr>
            <p:spPr>
              <a:xfrm>
                <a:off x="1830217" y="4557077"/>
                <a:ext cx="4265783" cy="11650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sz="2400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400" dirty="0"/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A86135-68C1-4C17-9F45-C27B5157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17" y="4557077"/>
                <a:ext cx="4265783" cy="1165063"/>
              </a:xfrm>
              <a:prstGeom prst="rect">
                <a:avLst/>
              </a:prstGeom>
              <a:blipFill>
                <a:blip r:embed="rId3"/>
                <a:stretch>
                  <a:fillRect l="-1994" t="-2591" r="-114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01932E-4FFA-4A1A-B674-2466B5B25541}"/>
                  </a:ext>
                </a:extLst>
              </p:cNvPr>
              <p:cNvSpPr txBox="1"/>
              <p:nvPr/>
            </p:nvSpPr>
            <p:spPr>
              <a:xfrm>
                <a:off x="7221170" y="2814164"/>
                <a:ext cx="3987951" cy="2907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01932E-4FFA-4A1A-B674-2466B5B25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70" y="2814164"/>
                <a:ext cx="3987951" cy="2907976"/>
              </a:xfrm>
              <a:prstGeom prst="rect">
                <a:avLst/>
              </a:prstGeom>
              <a:blipFill>
                <a:blip r:embed="rId4"/>
                <a:stretch>
                  <a:fillRect l="-2287" t="-146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23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39FC-98A6-41BB-98EC-52D0B8D0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265DC-0A50-45DA-AEE9-223A8EBE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8.11 (KL divergence)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156A1-02BA-45F3-A993-C271731A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F240D0-AF25-4812-869C-AE5A58902C0B}"/>
                  </a:ext>
                </a:extLst>
              </p:cNvPr>
              <p:cNvSpPr txBox="1"/>
              <p:nvPr/>
            </p:nvSpPr>
            <p:spPr>
              <a:xfrm>
                <a:off x="1597891" y="2678546"/>
                <a:ext cx="8639737" cy="859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Kullback-Leibler divergence between distributions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0" dirty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F240D0-AF25-4812-869C-AE5A58902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91" y="2678546"/>
                <a:ext cx="8639737" cy="859531"/>
              </a:xfrm>
              <a:prstGeom prst="rect">
                <a:avLst/>
              </a:prstGeom>
              <a:blipFill>
                <a:blip r:embed="rId2"/>
                <a:stretch>
                  <a:fillRect l="-1059" t="-5674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3D275-3332-4068-884E-12AF0003EDCD}"/>
                  </a:ext>
                </a:extLst>
              </p:cNvPr>
              <p:cNvSpPr txBox="1"/>
              <p:nvPr/>
            </p:nvSpPr>
            <p:spPr>
              <a:xfrm>
                <a:off x="1597891" y="4023615"/>
                <a:ext cx="429297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KL divergence is nonnegative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dirty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Proof) ?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3D275-3332-4068-884E-12AF0003E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91" y="4023615"/>
                <a:ext cx="4292970" cy="1200329"/>
              </a:xfrm>
              <a:prstGeom prst="rect">
                <a:avLst/>
              </a:prstGeom>
              <a:blipFill>
                <a:blip r:embed="rId3"/>
                <a:stretch>
                  <a:fillRect l="-2131" t="-4061" r="-1278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31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6FC86-751E-481D-9320-6DB2F7DC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AA41B-14BE-4590-8772-A22A3425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2009D-9614-4203-A8D3-B6520A27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67801-73BC-4711-9BE8-E58889A53C2B}"/>
                  </a:ext>
                </a:extLst>
              </p:cNvPr>
              <p:cNvSpPr txBox="1"/>
              <p:nvPr/>
            </p:nvSpPr>
            <p:spPr>
              <a:xfrm>
                <a:off x="1634836" y="2503104"/>
                <a:ext cx="334463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67801-73BC-4711-9BE8-E58889A5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36" y="2503104"/>
                <a:ext cx="3344634" cy="490199"/>
              </a:xfrm>
              <a:prstGeom prst="rect">
                <a:avLst/>
              </a:prstGeom>
              <a:blipFill>
                <a:blip r:embed="rId2"/>
                <a:stretch>
                  <a:fillRect l="-36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64D938-F344-475C-8B2A-DD86B1B4244D}"/>
                  </a:ext>
                </a:extLst>
              </p:cNvPr>
              <p:cNvSpPr txBox="1"/>
              <p:nvPr/>
            </p:nvSpPr>
            <p:spPr>
              <a:xfrm>
                <a:off x="1634836" y="3429000"/>
                <a:ext cx="60160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) = −</m:t>
                    </m:r>
                    <m:r>
                      <m:rPr>
                        <m:sty m:val="p"/>
                      </m:rPr>
                      <a:rPr lang="pt-BR" altLang="ko-KR" sz="2400" i="0" dirty="0" smtClean="0">
                        <a:latin typeface="Cambria Math" panose="02040503050406030204" pitchFamily="18" charset="0"/>
                      </a:rPr>
                      <m:t>KL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pt-BR" altLang="ko-KR" sz="2400" i="0" dirty="0" smtClean="0">
                        <a:latin typeface="Cambria Math" panose="02040503050406030204" pitchFamily="18" charset="0"/>
                      </a:rPr>
                      <m:t>const</m:t>
                    </m:r>
                    <m:r>
                      <a:rPr lang="pt-BR" altLang="ko-KR" sz="240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altLang="ko-K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	</a:t>
                </a:r>
              </a:p>
              <a:p>
                <a:r>
                  <a:rPr lang="en-US" altLang="ko-KR" sz="2400" b="0" dirty="0"/>
                  <a:t>	where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is the uniform distribution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64D938-F344-475C-8B2A-DD86B1B4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36" y="3429000"/>
                <a:ext cx="6016071" cy="830997"/>
              </a:xfrm>
              <a:prstGeom prst="rect">
                <a:avLst/>
              </a:prstGeom>
              <a:blipFill>
                <a:blip r:embed="rId3"/>
                <a:stretch>
                  <a:fillRect l="-203" r="-608" b="-15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61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0B18A-AB20-49BB-8D82-B0274675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Classical Distributions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63079-25E0-4E3F-8D55-FBF76F82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8.14 (Bernoulli Distribution)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91552-5818-4E13-930D-39453251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6A559A-59F4-44A2-95BF-F9386A6B663C}"/>
                  </a:ext>
                </a:extLst>
              </p:cNvPr>
              <p:cNvSpPr txBox="1"/>
              <p:nvPr/>
            </p:nvSpPr>
            <p:spPr>
              <a:xfrm>
                <a:off x="1681019" y="2493818"/>
                <a:ext cx="25798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0" dirty="0" smtClean="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) = {0, 1}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6A559A-59F4-44A2-95BF-F9386A6B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19" y="2493818"/>
                <a:ext cx="2579873" cy="830997"/>
              </a:xfrm>
              <a:prstGeom prst="rect">
                <a:avLst/>
              </a:prstGeom>
              <a:blipFill>
                <a:blip r:embed="rId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0E607-C97D-45B9-80B2-B7B484A95280}"/>
                  </a:ext>
                </a:extLst>
              </p:cNvPr>
              <p:cNvSpPr txBox="1"/>
              <p:nvPr/>
            </p:nvSpPr>
            <p:spPr>
              <a:xfrm>
                <a:off x="1681019" y="3919891"/>
                <a:ext cx="27117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0E607-C97D-45B9-80B2-B7B484A9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19" y="3919891"/>
                <a:ext cx="2711704" cy="830997"/>
              </a:xfrm>
              <a:prstGeom prst="rect">
                <a:avLst/>
              </a:prstGeom>
              <a:blipFill>
                <a:blip r:embed="rId3"/>
                <a:stretch>
                  <a:fillRect r="-899"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470128-7B1D-4962-BB67-2D33D59D56C3}"/>
              </a:ext>
            </a:extLst>
          </p:cNvPr>
          <p:cNvSpPr txBox="1"/>
          <p:nvPr/>
        </p:nvSpPr>
        <p:spPr>
          <a:xfrm>
            <a:off x="1681019" y="5345964"/>
            <a:ext cx="3142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Example: a coin toss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83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78C5E-1360-436C-AAC1-E67256D8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Representing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4F29F-91DA-48A8-A739-F0E7409C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Numeric encoding of data</a:t>
            </a:r>
          </a:p>
          <a:p>
            <a:r>
              <a:rPr lang="en-US" altLang="ko-KR" dirty="0"/>
              <a:t>3 types</a:t>
            </a:r>
          </a:p>
          <a:p>
            <a:pPr lvl="1"/>
            <a:r>
              <a:rPr lang="en-US" altLang="ko-KR" dirty="0"/>
              <a:t>Categorical, Ordinal, Numerical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82C07-01E0-4B2F-B236-DED30E8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0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D602D-525D-4FD5-9B50-5FCD761F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97765-DF79-4031-AB06-CA039118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8.15 (Categorical Distribution)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3B512-234B-4B16-950A-5C963AE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BB669F-A006-4062-B8BD-3082D389ECA7}"/>
                  </a:ext>
                </a:extLst>
              </p:cNvPr>
              <p:cNvSpPr txBox="1"/>
              <p:nvPr/>
            </p:nvSpPr>
            <p:spPr>
              <a:xfrm>
                <a:off x="2115128" y="2660073"/>
                <a:ext cx="35627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dom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BB669F-A006-4062-B8BD-3082D389E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28" y="2660073"/>
                <a:ext cx="3562707" cy="830997"/>
              </a:xfrm>
              <a:prstGeom prst="rect">
                <a:avLst/>
              </a:prstGeom>
              <a:blipFill>
                <a:blip r:embed="rId2"/>
                <a:stretch>
                  <a:fillRect t="-27007" b="-10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EF9A56A-EEED-4E45-BB38-5C83FA090DAC}"/>
              </a:ext>
            </a:extLst>
          </p:cNvPr>
          <p:cNvSpPr txBox="1"/>
          <p:nvPr/>
        </p:nvSpPr>
        <p:spPr>
          <a:xfrm>
            <a:off x="2115128" y="4001294"/>
            <a:ext cx="396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Example: the roll of a dice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734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823F1-D77A-446E-ADFF-0798D73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5E2A3-BDD6-4FB8-95D9-592252D9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Definition 8.16 (Binomial Distribution)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8349D-9359-45C6-B7C3-8595ECB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12793-512B-4130-BFE7-C3C5D22AE0EE}"/>
                  </a:ext>
                </a:extLst>
              </p:cNvPr>
              <p:cNvSpPr txBox="1"/>
              <p:nvPr/>
            </p:nvSpPr>
            <p:spPr>
              <a:xfrm>
                <a:off x="1246909" y="2724727"/>
                <a:ext cx="8994898" cy="247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The probability that in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 Bernoulli trials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</a:p>
              <a:p>
                <a:r>
                  <a:rPr lang="en-US" altLang="ko-KR" sz="2400" dirty="0"/>
                  <a:t>			there will be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dirty="0"/>
                  <a:t> states 1 observed</a:t>
                </a:r>
              </a:p>
              <a:p>
                <a:endParaRPr lang="en-US" altLang="ko-KR" sz="1000" dirty="0"/>
              </a:p>
              <a:p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</a:p>
              <a:p>
                <a:r>
                  <a:rPr lang="en-US" altLang="ko-KR" sz="2400" dirty="0"/>
                  <a:t>			where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400" dirty="0"/>
                  <a:t>, the number of 1’s</a:t>
                </a:r>
              </a:p>
              <a:p>
                <a:endParaRPr lang="en-US" altLang="ko-KR" sz="1000" dirty="0"/>
              </a:p>
              <a:p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12793-512B-4130-BFE7-C3C5D22AE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2724727"/>
                <a:ext cx="8994898" cy="2479397"/>
              </a:xfrm>
              <a:prstGeom prst="rect">
                <a:avLst/>
              </a:prstGeom>
              <a:blipFill>
                <a:blip r:embed="rId2"/>
                <a:stretch>
                  <a:fillRect l="-1085" t="-1966" r="-203" b="-4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80723-C21B-458A-9D5E-62A5B70F8926}"/>
                  </a:ext>
                </a:extLst>
              </p:cNvPr>
              <p:cNvSpPr txBox="1"/>
              <p:nvPr/>
            </p:nvSpPr>
            <p:spPr>
              <a:xfrm>
                <a:off x="7994432" y="5430659"/>
                <a:ext cx="2565831" cy="8359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80723-C21B-458A-9D5E-62A5B70F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32" y="5430659"/>
                <a:ext cx="2565831" cy="835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3DB3BF-8609-4139-B5BA-494E8077B056}"/>
                  </a:ext>
                </a:extLst>
              </p:cNvPr>
              <p:cNvSpPr txBox="1"/>
              <p:nvPr/>
            </p:nvSpPr>
            <p:spPr>
              <a:xfrm>
                <a:off x="1246909" y="5574159"/>
                <a:ext cx="40196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Example: coin toss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 times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3DB3BF-8609-4139-B5BA-494E8077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574159"/>
                <a:ext cx="4019690" cy="461665"/>
              </a:xfrm>
              <a:prstGeom prst="rect">
                <a:avLst/>
              </a:prstGeom>
              <a:blipFill>
                <a:blip r:embed="rId4"/>
                <a:stretch>
                  <a:fillRect l="-2428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A7E80-0173-4EBF-A446-71C858F1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3F4F2-D0A6-4E90-91E3-6C98A3D1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8.17 (Multinomial Distribution)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EE794-987E-4BFD-820D-27DE0A18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4B9ECC-DE81-4A52-A199-4A084899914A}"/>
                  </a:ext>
                </a:extLst>
              </p:cNvPr>
              <p:cNvSpPr txBox="1"/>
              <p:nvPr/>
            </p:nvSpPr>
            <p:spPr>
              <a:xfrm>
                <a:off x="1817940" y="3770461"/>
                <a:ext cx="3717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Example: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 rolls of a dice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4B9ECC-DE81-4A52-A199-4A084899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40" y="3770461"/>
                <a:ext cx="3717364" cy="461665"/>
              </a:xfrm>
              <a:prstGeom prst="rect">
                <a:avLst/>
              </a:prstGeom>
              <a:blipFill>
                <a:blip r:embed="rId2"/>
                <a:stretch>
                  <a:fillRect l="-2459" t="-10667" r="-1639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584D6D9-BAC8-4552-BD7B-AAFAB7DF7077}"/>
                  </a:ext>
                </a:extLst>
              </p:cNvPr>
              <p:cNvSpPr/>
              <p:nvPr/>
            </p:nvSpPr>
            <p:spPr>
              <a:xfrm>
                <a:off x="1817940" y="2915171"/>
                <a:ext cx="51073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 trials of a categorical distribution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584D6D9-BAC8-4552-BD7B-AAFAB7DF7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40" y="2915171"/>
                <a:ext cx="5107360" cy="461665"/>
              </a:xfrm>
              <a:prstGeom prst="rect">
                <a:avLst/>
              </a:prstGeom>
              <a:blipFill>
                <a:blip r:embed="rId3"/>
                <a:stretch>
                  <a:fillRect t="-10526" r="-955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32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C1A71-CE47-4D29-A88D-2FEA3799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C338C-229D-48BB-B8EA-CEB5DD43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8.18 (Poisson Distribution)</a:t>
            </a:r>
          </a:p>
          <a:p>
            <a:pPr lvl="1"/>
            <a:r>
              <a:rPr lang="en-US" altLang="ko-KR" dirty="0"/>
              <a:t>The probability of a given number of events occurring in an interval of time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Example: train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881EC-1FD0-46A0-8D9E-60ED108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76E527-B6AF-4D4B-82DE-26F2F975C26A}"/>
                  </a:ext>
                </a:extLst>
              </p:cNvPr>
              <p:cNvSpPr txBox="1"/>
              <p:nvPr/>
            </p:nvSpPr>
            <p:spPr>
              <a:xfrm>
                <a:off x="1259202" y="4652122"/>
                <a:ext cx="9852890" cy="15248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/>
                  <a:t> is the expected number of events per unit interval,</a:t>
                </a:r>
              </a:p>
              <a:p>
                <a:r>
                  <a:rPr lang="en-US" altLang="ko-KR" sz="2400" dirty="0"/>
                  <a:t>then the probability of the number of events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 within an interval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/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76E527-B6AF-4D4B-82DE-26F2F975C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02" y="4652122"/>
                <a:ext cx="9852890" cy="1524841"/>
              </a:xfrm>
              <a:prstGeom prst="rect">
                <a:avLst/>
              </a:prstGeom>
              <a:blipFill>
                <a:blip r:embed="rId2"/>
                <a:stretch>
                  <a:fillRect l="-927" t="-27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92D4E9-B976-46B3-9B9C-EABCEDEC4558}"/>
                  </a:ext>
                </a:extLst>
              </p:cNvPr>
              <p:cNvSpPr txBox="1"/>
              <p:nvPr/>
            </p:nvSpPr>
            <p:spPr>
              <a:xfrm>
                <a:off x="2734651" y="2970071"/>
                <a:ext cx="2995371" cy="851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92D4E9-B976-46B3-9B9C-EABCEDEC4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51" y="2970071"/>
                <a:ext cx="2995371" cy="851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EA38D0-D994-4170-AFA0-135D93DFF046}"/>
                  </a:ext>
                </a:extLst>
              </p:cNvPr>
              <p:cNvSpPr/>
              <p:nvPr/>
            </p:nvSpPr>
            <p:spPr>
              <a:xfrm>
                <a:off x="7330999" y="3013501"/>
                <a:ext cx="1921872" cy="83099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 dirty="0" err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2400" i="0" dirty="0" err="1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ko-KR" altLang="en-US" sz="2400" i="1" dirty="0" err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EA38D0-D994-4170-AFA0-135D93DF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999" y="3013501"/>
                <a:ext cx="1921872" cy="830997"/>
              </a:xfrm>
              <a:prstGeom prst="rect">
                <a:avLst/>
              </a:prstGeom>
              <a:blipFill>
                <a:blip r:embed="rId4"/>
                <a:stretch>
                  <a:fillRect b="-93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58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C451-2F7F-4005-BC31-9BDB10A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C76BF-EC54-4688-B1D2-261129A0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0668D-598B-458F-B23B-3C83D46A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29CAE-FF67-43A1-B23B-506BCA89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02" y="1959585"/>
            <a:ext cx="4019550" cy="3352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69AC1C-66E8-4290-AFA9-7CC37182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76" y="1959585"/>
            <a:ext cx="4000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C3475-AA8A-4F40-BEB4-D5F838B1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D20F7-BE8D-4174-96F9-4B059539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8.19 (Uniform distribution)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35049-8D17-4BC9-85E1-4E0F62B1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27E7ADE-B1DA-4E14-AC5A-0D3646A0FC69}"/>
                  </a:ext>
                </a:extLst>
              </p:cNvPr>
              <p:cNvSpPr/>
              <p:nvPr/>
            </p:nvSpPr>
            <p:spPr>
              <a:xfrm>
                <a:off x="2534882" y="2529406"/>
                <a:ext cx="2068450" cy="461665"/>
              </a:xfrm>
              <a:prstGeom prst="rect">
                <a:avLst/>
              </a:prstGeom>
              <a:ln w="1270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27E7ADE-B1DA-4E14-AC5A-0D3646A0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882" y="2529406"/>
                <a:ext cx="2068450" cy="461665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68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E330-0AF3-4546-BC1D-8BD6DE4B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52E24-D304-401F-A917-41CD16BD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8.21 (Gamma Distribution)</a:t>
            </a:r>
          </a:p>
          <a:p>
            <a:r>
              <a:rPr lang="it-IT" altLang="ko-KR" dirty="0"/>
              <a:t>Definition 8.22 (Inverse Gamma distribution)</a:t>
            </a:r>
          </a:p>
          <a:p>
            <a:r>
              <a:rPr lang="en-US" altLang="ko-KR" dirty="0"/>
              <a:t>Definition 8.23 (Beta Distribution)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7D33DB-B814-48F6-9BA1-F237524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41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CA4B3-84BB-4895-AF06-FC6F559D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056FA-4428-424C-800A-A260D61A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8.25 (Univariate Gaussian Distribution)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A7C42D-B585-40B1-9A77-6D9C1179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A305B-251B-4966-849E-D7B571A06DC3}"/>
                  </a:ext>
                </a:extLst>
              </p:cNvPr>
              <p:cNvSpPr txBox="1"/>
              <p:nvPr/>
            </p:nvSpPr>
            <p:spPr>
              <a:xfrm>
                <a:off x="1916722" y="2566713"/>
                <a:ext cx="4693144" cy="2339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A305B-251B-4966-849E-D7B571A06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22" y="2566713"/>
                <a:ext cx="4693144" cy="2339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38DBF9D-3459-4BA6-AB85-63F71919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333" y="2928937"/>
            <a:ext cx="4040754" cy="27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9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8D554-591E-4B1A-AD76-2495D3E0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396A6-4849-4605-8DDB-C2F4826E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8.26 (Student’s t-distribution).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0658A-6F71-43B7-8C89-7345F7A0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BA4E4-49D4-4D74-8EE7-587457E89A5B}"/>
                  </a:ext>
                </a:extLst>
              </p:cNvPr>
              <p:cNvSpPr txBox="1"/>
              <p:nvPr/>
            </p:nvSpPr>
            <p:spPr>
              <a:xfrm>
                <a:off x="1828800" y="2344152"/>
                <a:ext cx="7116564" cy="1297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𝜈𝜋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BA4E4-49D4-4D74-8EE7-587457E89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344152"/>
                <a:ext cx="7116564" cy="1297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F130F2B-53BB-404D-8CBD-468CEE80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094" y="3865016"/>
            <a:ext cx="3562350" cy="2895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8B9195-DB5D-4833-B3CA-4911E8E60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415" y="3816350"/>
            <a:ext cx="3505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08D17-FBC1-4358-B5CE-3B1A71EA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Multivariate Gaussian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E5970-2CFD-4B5B-8844-CE3B082F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7DBB7-ECCD-41C6-B15C-DFBFCC4A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72DA6-F614-43FB-9BA0-741B1ED1CEF0}"/>
                  </a:ext>
                </a:extLst>
              </p:cNvPr>
              <p:cNvSpPr txBox="1"/>
              <p:nvPr/>
            </p:nvSpPr>
            <p:spPr>
              <a:xfrm>
                <a:off x="1354016" y="2242039"/>
                <a:ext cx="5360955" cy="855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2400" b="1" i="0" smtClean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72DA6-F614-43FB-9BA0-741B1ED1C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16" y="2242039"/>
                <a:ext cx="5360955" cy="855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7E0DC-BF6B-4F0D-9836-B26C0BBEEC12}"/>
                  </a:ext>
                </a:extLst>
              </p:cNvPr>
              <p:cNvSpPr txBox="1"/>
              <p:nvPr/>
            </p:nvSpPr>
            <p:spPr>
              <a:xfrm>
                <a:off x="1354016" y="3966125"/>
                <a:ext cx="35289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The mean vector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altLang="ko-KR" sz="2400" b="1" dirty="0"/>
              </a:p>
              <a:p>
                <a:r>
                  <a:rPr lang="en-US" altLang="ko-KR" sz="2400" dirty="0"/>
                  <a:t>The covariance matrix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7E0DC-BF6B-4F0D-9836-B26C0BBE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16" y="3966125"/>
                <a:ext cx="3528915" cy="830997"/>
              </a:xfrm>
              <a:prstGeom prst="rect">
                <a:avLst/>
              </a:prstGeom>
              <a:blipFill>
                <a:blip r:embed="rId3"/>
                <a:stretch>
                  <a:fillRect l="-2591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2F643DE-71D3-4E87-86F4-D1CCCDBE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267" y="3484806"/>
            <a:ext cx="5818645" cy="28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1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78C5E-1360-436C-AAC1-E67256D8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34F29F-91DA-48A8-A739-F0E7409C3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8.1.1 Categorical (or nominal)</a:t>
                </a:r>
              </a:p>
              <a:p>
                <a:pPr lvl="1"/>
                <a:r>
                  <a:rPr lang="en-US" altLang="ko-KR" dirty="0"/>
                  <a:t>No intrinsic ordering</a:t>
                </a:r>
              </a:p>
              <a:p>
                <a:pPr lvl="1"/>
                <a:r>
                  <a:rPr lang="en-US" altLang="ko-KR" dirty="0"/>
                  <a:t>Example</a:t>
                </a:r>
              </a:p>
              <a:p>
                <a:pPr lvl="2"/>
                <a:r>
                  <a:rPr lang="en-US" altLang="ko-KR" dirty="0"/>
                  <a:t>Jobs: </a:t>
                </a:r>
                <a:r>
                  <a:rPr lang="en-US" altLang="ko-KR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soldier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sailor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tinker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spy</a:t>
                </a:r>
              </a:p>
              <a:p>
                <a:pPr lvl="1"/>
                <a:r>
                  <a:rPr lang="en-US" altLang="ko-KR" dirty="0"/>
                  <a:t>Representation</a:t>
                </a:r>
              </a:p>
              <a:p>
                <a:pPr lvl="2"/>
                <a:r>
                  <a:rPr lang="en-US" altLang="ko-KR" b="0" dirty="0"/>
                  <a:t>Integer encoding: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1, 2, 3, 4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b="0" dirty="0"/>
                  <a:t>1-of-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b="0" dirty="0"/>
                  <a:t> encoding: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1,0,0,0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0,1,0,0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0,0,1,0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0,0,0,1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34F29F-91DA-48A8-A739-F0E7409C3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82C07-01E0-4B2F-B236-DED30E8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6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CD7E4-6074-45B4-8923-0A98F93F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8.6 Learning distributions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14A75E-2D97-4B22-8662-2D64C028B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Learning is Inferring the distribution from data</a:t>
                </a:r>
              </a:p>
              <a:p>
                <a:pPr lvl="1"/>
                <a:r>
                  <a:rPr lang="en-US" altLang="ko-KR" dirty="0"/>
                  <a:t>Inferring the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i.e. determining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14A75E-2D97-4B22-8662-2D64C028B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87861-68D7-4DB4-B2BA-5AE368B0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1A86A0-C210-484B-991E-236E0CE1249A}"/>
                  </a:ext>
                </a:extLst>
              </p:cNvPr>
              <p:cNvSpPr txBox="1"/>
              <p:nvPr/>
            </p:nvSpPr>
            <p:spPr>
              <a:xfrm>
                <a:off x="5076568" y="4001294"/>
                <a:ext cx="581281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Assume that the distribution is gaussian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800" dirty="0"/>
                  <a:t> </a:t>
                </a:r>
              </a:p>
              <a:p>
                <a:r>
                  <a:rPr lang="en-US" altLang="ko-KR" sz="2400" dirty="0"/>
                  <a:t>Determine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from data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1A86A0-C210-484B-991E-236E0CE12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68" y="4001294"/>
                <a:ext cx="5812810" cy="1323439"/>
              </a:xfrm>
              <a:prstGeom prst="rect">
                <a:avLst/>
              </a:prstGeom>
              <a:blipFill>
                <a:blip r:embed="rId3"/>
                <a:stretch>
                  <a:fillRect l="-1679" t="-3687" r="-735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EA0C23D-38DB-410F-A3D6-8DAB687D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638808"/>
            <a:ext cx="3390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7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B8E8C-2A70-496A-9687-B7600DCD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83437-912F-42F7-8861-1D970217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36B79-F382-44F8-91F9-DF4E73EE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55BDB5-5473-42EE-96F5-5EBC427E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28" y="2105756"/>
            <a:ext cx="3560603" cy="2088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69C5F-4749-4AF0-871B-9FEDD5478C4E}"/>
                  </a:ext>
                </a:extLst>
              </p:cNvPr>
              <p:cNvSpPr txBox="1"/>
              <p:nvPr/>
            </p:nvSpPr>
            <p:spPr>
              <a:xfrm>
                <a:off x="5703656" y="2945359"/>
                <a:ext cx="42785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Uniform distribution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Inferring is to determine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69C5F-4749-4AF0-871B-9FEDD5478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56" y="2945359"/>
                <a:ext cx="4278544" cy="830997"/>
              </a:xfrm>
              <a:prstGeom prst="rect">
                <a:avLst/>
              </a:prstGeom>
              <a:blipFill>
                <a:blip r:embed="rId3"/>
                <a:stretch>
                  <a:fillRect l="-2279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54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CA22D-6574-411D-ACE4-E19C6C2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AB22B9-768E-484B-8313-BBE7C98B2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Maximum A posteriori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Maximum Likelihood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Moment Matching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is set such that the moment of the distribution matches the empirical moment</a:t>
                </a:r>
              </a:p>
              <a:p>
                <a:r>
                  <a:rPr lang="en-US" altLang="ko-KR" dirty="0"/>
                  <a:t>Pseudo Likelihood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AB22B9-768E-484B-8313-BBE7C98B2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61346-18AF-46B3-A1DF-ABCC89DD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25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2808A-6F25-44C1-9AE9-1087BFF5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02922-FA4B-4C75-B6A4-0416DD0F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8.30. Prior, Likelihood and Posterior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EA4DC1-B5A9-4130-80FC-700486D5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F9690C-B9E8-49CF-BEBC-44573B98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13" y="2397735"/>
            <a:ext cx="3159408" cy="1602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BBD1F4-5141-4312-9E33-E7097F8E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90" y="4828048"/>
            <a:ext cx="2733675" cy="619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176807-2CD6-4EC8-B4DF-33C9C668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875" y="2771775"/>
            <a:ext cx="3124200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635606-1C2F-431C-97CE-C62C38950D80}"/>
                  </a:ext>
                </a:extLst>
              </p:cNvPr>
              <p:cNvSpPr txBox="1"/>
              <p:nvPr/>
            </p:nvSpPr>
            <p:spPr>
              <a:xfrm>
                <a:off x="5852518" y="3423721"/>
                <a:ext cx="3460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model, such as gaussian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635606-1C2F-431C-97CE-C62C3895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18" y="3423721"/>
                <a:ext cx="3460434" cy="369332"/>
              </a:xfrm>
              <a:prstGeom prst="rect">
                <a:avLst/>
              </a:prstGeom>
              <a:blipFill>
                <a:blip r:embed="rId5"/>
                <a:stretch>
                  <a:fillRect t="-10000" r="-88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9E9D955-E012-48D9-B975-75C50E5A8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28" y="5889013"/>
            <a:ext cx="2514600" cy="57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A355B4-C64F-4EF6-AC8C-A74E75D09719}"/>
              </a:ext>
            </a:extLst>
          </p:cNvPr>
          <p:cNvSpPr txBox="1"/>
          <p:nvPr/>
        </p:nvSpPr>
        <p:spPr>
          <a:xfrm>
            <a:off x="1389185" y="4403890"/>
            <a:ext cx="899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most probable a posteriori (MAP) setting is that which </a:t>
            </a:r>
            <a:r>
              <a:rPr lang="en-US" altLang="ko-KR" dirty="0" err="1"/>
              <a:t>maximises</a:t>
            </a:r>
            <a:r>
              <a:rPr lang="en-US" altLang="ko-KR" dirty="0"/>
              <a:t> </a:t>
            </a:r>
            <a:r>
              <a:rPr lang="en-US" altLang="ko-KR"/>
              <a:t>the posterior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561422-8DA5-4E03-8173-23E32060704E}"/>
              </a:ext>
            </a:extLst>
          </p:cNvPr>
          <p:cNvSpPr/>
          <p:nvPr/>
        </p:nvSpPr>
        <p:spPr>
          <a:xfrm>
            <a:off x="1389185" y="5404282"/>
            <a:ext cx="8747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maximum likelihood (ML) setting is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which </a:t>
            </a:r>
            <a:r>
              <a:rPr lang="en-US" altLang="ko-KR" dirty="0" err="1"/>
              <a:t>maximises</a:t>
            </a:r>
            <a:r>
              <a:rPr lang="en-US" altLang="ko-KR" dirty="0"/>
              <a:t> the 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981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9BE01-36C1-4C37-AB7F-6072D061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31288-889B-46FA-A0D3-BF2EE296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211BB-6AE3-4EDE-BC67-6374B0020AFC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758797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A coin is known to be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Experiment: toss a coin 10 times, 6 heads and 4 tails</a:t>
                </a:r>
              </a:p>
              <a:p>
                <a:r>
                  <a:rPr lang="en-US" altLang="ko-KR" sz="2400" dirty="0"/>
                  <a:t>Infer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211BB-6AE3-4EDE-BC67-6374B002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7587975" cy="1200329"/>
              </a:xfrm>
              <a:prstGeom prst="rect">
                <a:avLst/>
              </a:prstGeom>
              <a:blipFill>
                <a:blip r:embed="rId2"/>
                <a:stretch>
                  <a:fillRect l="-1286" t="-4061" r="-24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E4D366-2191-4D0D-94C9-36792C6AACE0}"/>
                  </a:ext>
                </a:extLst>
              </p:cNvPr>
              <p:cNvSpPr txBox="1"/>
              <p:nvPr/>
            </p:nvSpPr>
            <p:spPr>
              <a:xfrm>
                <a:off x="838199" y="3160891"/>
                <a:ext cx="67368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Model = the binomial distribution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E4D366-2191-4D0D-94C9-36792C6AA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60891"/>
                <a:ext cx="6736844" cy="830997"/>
              </a:xfrm>
              <a:prstGeom prst="rect">
                <a:avLst/>
              </a:prstGeom>
              <a:blipFill>
                <a:blip r:embed="rId3"/>
                <a:stretch>
                  <a:fillRect l="-1356" t="-5882" r="-181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04A5B-3B67-4555-B836-E1E7B443BEE8}"/>
                  </a:ext>
                </a:extLst>
              </p:cNvPr>
              <p:cNvSpPr txBox="1"/>
              <p:nvPr/>
            </p:nvSpPr>
            <p:spPr>
              <a:xfrm>
                <a:off x="838199" y="4279346"/>
                <a:ext cx="3661772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ML</a:t>
                </a:r>
              </a:p>
              <a:p>
                <a:r>
                  <a:rPr lang="en-US" altLang="ko-KR" sz="24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r>
                  <a:rPr lang="en-US" altLang="ko-KR" sz="2400" b="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04A5B-3B67-4555-B836-E1E7B443B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279346"/>
                <a:ext cx="3661772" cy="1200329"/>
              </a:xfrm>
              <a:prstGeom prst="rect">
                <a:avLst/>
              </a:prstGeom>
              <a:blipFill>
                <a:blip r:embed="rId4"/>
                <a:stretch>
                  <a:fillRect l="-2322" t="-3518" b="-35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5D0EEF-338C-48D7-A3F9-DD36F718FAEA}"/>
                  </a:ext>
                </a:extLst>
              </p:cNvPr>
              <p:cNvSpPr txBox="1"/>
              <p:nvPr/>
            </p:nvSpPr>
            <p:spPr>
              <a:xfrm>
                <a:off x="5353218" y="4279346"/>
                <a:ext cx="5222712" cy="15696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MAP</a:t>
                </a:r>
              </a:p>
              <a:p>
                <a:r>
                  <a:rPr lang="en-US" altLang="ko-KR" sz="24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depends on the distribution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5D0EEF-338C-48D7-A3F9-DD36F718F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218" y="4279346"/>
                <a:ext cx="5222712" cy="1569660"/>
              </a:xfrm>
              <a:prstGeom prst="rect">
                <a:avLst/>
              </a:prstGeom>
              <a:blipFill>
                <a:blip r:embed="rId5"/>
                <a:stretch>
                  <a:fillRect l="-1630" t="-2703" b="-77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87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FE30B-8DE4-4ADD-9AE5-6B21EBDF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C40826-B92E-4E0D-A7A6-7F33C54EC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8.1.2 Ordinal</a:t>
                </a:r>
              </a:p>
              <a:p>
                <a:pPr lvl="1"/>
                <a:r>
                  <a:rPr lang="en-US" altLang="ko-KR" dirty="0"/>
                  <a:t>Discrete</a:t>
                </a:r>
              </a:p>
              <a:p>
                <a:pPr lvl="1"/>
                <a:r>
                  <a:rPr lang="en-US" altLang="ko-KR" dirty="0"/>
                  <a:t>Intrinsic ordering or ranking</a:t>
                </a:r>
              </a:p>
              <a:p>
                <a:pPr lvl="1"/>
                <a:r>
                  <a:rPr lang="en-US" altLang="ko-KR" dirty="0"/>
                  <a:t>Example</a:t>
                </a:r>
              </a:p>
              <a:p>
                <a:pPr lvl="2"/>
                <a:r>
                  <a:rPr lang="en-US" altLang="ko-KR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cold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cool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warm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hot</a:t>
                </a:r>
              </a:p>
              <a:p>
                <a:pPr lvl="1"/>
                <a:r>
                  <a:rPr lang="en-US" altLang="ko-KR" dirty="0"/>
                  <a:t>Representation</a:t>
                </a:r>
              </a:p>
              <a:p>
                <a:pPr lvl="2"/>
                <a:r>
                  <a:rPr lang="en-US" altLang="ko-KR" dirty="0"/>
                  <a:t>To preserve the ordering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C40826-B92E-4E0D-A7A6-7F33C54EC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5B24C-9993-417C-889F-B42FABB7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2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CD47-5695-44EC-98D2-957EDE16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3A898-A0A1-4DC9-9170-88B035D6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8.1.3 Numerical</a:t>
            </a:r>
          </a:p>
          <a:p>
            <a:pPr lvl="1"/>
            <a:r>
              <a:rPr lang="en-US" altLang="ko-KR" dirty="0"/>
              <a:t>Values that are real numbers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Temperature</a:t>
            </a:r>
          </a:p>
          <a:p>
            <a:pPr lvl="2"/>
            <a:r>
              <a:rPr lang="en-US" altLang="ko-KR" dirty="0"/>
              <a:t>Salary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813A9-1D55-4478-940C-10FB66A2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24EE2-6E3C-44AB-A6FE-DC25C06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Distributions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3E03B5-85C6-4950-A4D3-F577AEE0A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Distributions over discrete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discrete</a:t>
                </a:r>
              </a:p>
              <a:p>
                <a:pPr lvl="1"/>
                <a:r>
                  <a:rPr lang="en-US" altLang="ko-KR" dirty="0"/>
                  <a:t>Example: dice</a:t>
                </a:r>
              </a:p>
              <a:p>
                <a:r>
                  <a:rPr lang="en-US" altLang="ko-KR" dirty="0"/>
                  <a:t>Distributions over continuous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om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an interval or a region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3E03B5-85C6-4950-A4D3-F577AEE0A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5196F-5D99-4972-9CCF-F1459767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4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3A66-28D1-46BB-A574-B43E3BBF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921659-AC16-447E-99F9-5AC1E288A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 8.1 (Probability Density Functions)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Probability density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000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≥0,  </m:t>
                    </m:r>
                    <m:nary>
                      <m:nary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Probability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921659-AC16-447E-99F9-5AC1E288A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32205-92B7-44FC-964D-EAB7BB54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A348E-FAA3-4557-A5C4-B24C98ED5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14" y="3185623"/>
            <a:ext cx="5584268" cy="2780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B99F8A-89B0-4A27-AF82-F88FC761A550}"/>
                  </a:ext>
                </a:extLst>
              </p:cNvPr>
              <p:cNvSpPr txBox="1"/>
              <p:nvPr/>
            </p:nvSpPr>
            <p:spPr>
              <a:xfrm>
                <a:off x="1802424" y="2741580"/>
                <a:ext cx="4176464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≥0,  </m:t>
                      </m:r>
                      <m:nary>
                        <m:nary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B99F8A-89B0-4A27-AF82-F88FC761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24" y="2741580"/>
                <a:ext cx="4176464" cy="889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FEE9C-E7C8-4033-B5B9-DDA1D623D389}"/>
                  </a:ext>
                </a:extLst>
              </p:cNvPr>
              <p:cNvSpPr txBox="1"/>
              <p:nvPr/>
            </p:nvSpPr>
            <p:spPr>
              <a:xfrm>
                <a:off x="1427285" y="3810121"/>
                <a:ext cx="4258345" cy="930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FEE9C-E7C8-4033-B5B9-DDA1D623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85" y="3810121"/>
                <a:ext cx="4258345" cy="930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9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814EF-4389-4F65-8A14-632BA68F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90F04CF-115E-49AF-B8B7-CBEBAEBEF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 8.2 (Averages and Expectation)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Average (or expectation)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90F04CF-115E-49AF-B8B7-CBEBAEBEF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6E390-0A3A-4C15-998F-FE190E8A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7BF695-313D-4BF0-A8A0-81D1E6A1EC85}"/>
                  </a:ext>
                </a:extLst>
              </p:cNvPr>
              <p:cNvSpPr txBox="1"/>
              <p:nvPr/>
            </p:nvSpPr>
            <p:spPr>
              <a:xfrm>
                <a:off x="2013438" y="3640015"/>
                <a:ext cx="5704126" cy="2524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Discrete case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Continuous case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7BF695-313D-4BF0-A8A0-81D1E6A1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38" y="3640015"/>
                <a:ext cx="5704126" cy="2524024"/>
              </a:xfrm>
              <a:prstGeom prst="rect">
                <a:avLst/>
              </a:prstGeom>
              <a:blipFill>
                <a:blip r:embed="rId3"/>
                <a:stretch>
                  <a:fillRect l="-1603" t="-1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07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23CC7-D279-41C6-9B0F-1914D8A8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2BCF3-FB15-47A7-BE09-7981FBD8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 8.1 (Change of variables)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962F8-A6E6-41FF-88AC-FFA76B9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AAC81F-7FFC-45A2-8721-36BADF2F6D6C}"/>
                  </a:ext>
                </a:extLst>
              </p:cNvPr>
              <p:cNvSpPr txBox="1"/>
              <p:nvPr/>
            </p:nvSpPr>
            <p:spPr>
              <a:xfrm>
                <a:off x="1547445" y="2655277"/>
                <a:ext cx="2986267" cy="15322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400" dirty="0"/>
                  <a:t>-dimensional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AAC81F-7FFC-45A2-8721-36BADF2F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45" y="2655277"/>
                <a:ext cx="2986267" cy="1532279"/>
              </a:xfrm>
              <a:prstGeom prst="rect">
                <a:avLst/>
              </a:prstGeom>
              <a:blipFill>
                <a:blip r:embed="rId2"/>
                <a:stretch>
                  <a:fillRect l="-407" t="-27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9719D-4E94-46E5-ADFB-9CCE535C9CE2}"/>
                  </a:ext>
                </a:extLst>
              </p:cNvPr>
              <p:cNvSpPr txBox="1"/>
              <p:nvPr/>
            </p:nvSpPr>
            <p:spPr>
              <a:xfrm>
                <a:off x="5720116" y="2655277"/>
                <a:ext cx="4664097" cy="16608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-dimensional </a:t>
                </a:r>
                <a14:m>
                  <m:oMath xmlns:m="http://schemas.openxmlformats.org/officeDocument/2006/math">
                    <m:r>
                      <a:rPr lang="en-US" altLang="ko-KR" sz="24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400" b="1" i="0" smtClean="0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4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9719D-4E94-46E5-ADFB-9CCE535C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16" y="2655277"/>
                <a:ext cx="4664097" cy="1660839"/>
              </a:xfrm>
              <a:prstGeom prst="rect">
                <a:avLst/>
              </a:prstGeom>
              <a:blipFill>
                <a:blip r:embed="rId3"/>
                <a:stretch>
                  <a:fillRect t="-255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7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1072</Words>
  <Application>Microsoft Office PowerPoint</Application>
  <PresentationFormat>와이드스크린</PresentationFormat>
  <Paragraphs>218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Cambria Math</vt:lpstr>
      <vt:lpstr>Microsoft Sans Serif</vt:lpstr>
      <vt:lpstr>Office 테마</vt:lpstr>
      <vt:lpstr>Chapter 8 Statistics for Machine Learning</vt:lpstr>
      <vt:lpstr>8.1 Representing Data</vt:lpstr>
      <vt:lpstr>PowerPoint 프레젠테이션</vt:lpstr>
      <vt:lpstr>PowerPoint 프레젠테이션</vt:lpstr>
      <vt:lpstr>PowerPoint 프레젠테이션</vt:lpstr>
      <vt:lpstr>8.2 Distributions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Classical Distributions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8.4 Multivariate Gaussian</vt:lpstr>
      <vt:lpstr>8.6 Learning distributions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172</cp:revision>
  <dcterms:created xsi:type="dcterms:W3CDTF">2021-03-10T10:42:40Z</dcterms:created>
  <dcterms:modified xsi:type="dcterms:W3CDTF">2021-05-06T05:00:30Z</dcterms:modified>
</cp:coreProperties>
</file>