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6" r:id="rId3"/>
    <p:sldId id="285" r:id="rId4"/>
    <p:sldId id="287" r:id="rId5"/>
    <p:sldId id="289" r:id="rId6"/>
    <p:sldId id="290" r:id="rId7"/>
    <p:sldId id="291" r:id="rId8"/>
    <p:sldId id="292" r:id="rId9"/>
    <p:sldId id="294" r:id="rId10"/>
    <p:sldId id="293" r:id="rId11"/>
    <p:sldId id="288" r:id="rId12"/>
    <p:sldId id="296" r:id="rId13"/>
    <p:sldId id="299" r:id="rId14"/>
    <p:sldId id="303" r:id="rId15"/>
    <p:sldId id="301" r:id="rId16"/>
    <p:sldId id="304" r:id="rId17"/>
    <p:sldId id="306" r:id="rId18"/>
    <p:sldId id="305" r:id="rId19"/>
    <p:sldId id="307" r:id="rId20"/>
    <p:sldId id="295" r:id="rId2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302FDC-1CCC-4787-BD2A-441D3AB84DB4}" type="datetimeFigureOut">
              <a:rPr lang="ko-KR" altLang="en-US" smtClean="0"/>
              <a:t>2021-10-12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6C8382-0E31-4F4C-8738-7C503A241616}" type="slidenum">
              <a:rPr lang="ko-KR" altLang="en-US" smtClean="0"/>
              <a:t>‹#›</a:t>
            </a:fld>
            <a:endParaRPr lang="ko-KR" altLang="en-US"/>
          </a:p>
        </p:txBody>
      </p:sp>
    </p:spTree>
    <p:extLst>
      <p:ext uri="{BB962C8B-B14F-4D97-AF65-F5344CB8AC3E}">
        <p14:creationId xmlns:p14="http://schemas.microsoft.com/office/powerpoint/2010/main" val="187363677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F4C0400-96DB-4754-A40E-D5C72AAA678D}"/>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73EB9A3B-3F23-491C-88C8-7DFBA79E94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2B702DC4-9802-42C5-B0BF-C2E723729E9C}"/>
              </a:ext>
            </a:extLst>
          </p:cNvPr>
          <p:cNvSpPr>
            <a:spLocks noGrp="1"/>
          </p:cNvSpPr>
          <p:nvPr>
            <p:ph type="dt" sz="half" idx="10"/>
          </p:nvPr>
        </p:nvSpPr>
        <p:spPr/>
        <p:txBody>
          <a:bodyPr/>
          <a:lstStyle/>
          <a:p>
            <a:fld id="{93168C98-2974-48C4-85C2-FB7C31AC7898}" type="datetime1">
              <a:rPr lang="ko-KR" altLang="en-US" smtClean="0"/>
              <a:t>2021-10-12</a:t>
            </a:fld>
            <a:endParaRPr lang="ko-KR" altLang="en-US"/>
          </a:p>
        </p:txBody>
      </p:sp>
      <p:sp>
        <p:nvSpPr>
          <p:cNvPr id="5" name="바닥글 개체 틀 4">
            <a:extLst>
              <a:ext uri="{FF2B5EF4-FFF2-40B4-BE49-F238E27FC236}">
                <a16:creationId xmlns:a16="http://schemas.microsoft.com/office/drawing/2014/main" id="{510AF008-6837-4688-B3E2-4400109A181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581DF8A-0D00-4B4B-8CF2-0A53583C62B2}"/>
              </a:ext>
            </a:extLst>
          </p:cNvPr>
          <p:cNvSpPr>
            <a:spLocks noGrp="1"/>
          </p:cNvSpPr>
          <p:nvPr>
            <p:ph type="sldNum" sz="quarter" idx="12"/>
          </p:nvPr>
        </p:nvSpPr>
        <p:spPr/>
        <p:txBody>
          <a:bodyPr/>
          <a:lstStyle/>
          <a:p>
            <a:fld id="{D9B91BA1-CD9E-4E83-8CF9-E4545718B126}" type="slidenum">
              <a:rPr lang="ko-KR" altLang="en-US" smtClean="0"/>
              <a:t>‹#›</a:t>
            </a:fld>
            <a:endParaRPr lang="ko-KR" altLang="en-US"/>
          </a:p>
        </p:txBody>
      </p:sp>
    </p:spTree>
    <p:extLst>
      <p:ext uri="{BB962C8B-B14F-4D97-AF65-F5344CB8AC3E}">
        <p14:creationId xmlns:p14="http://schemas.microsoft.com/office/powerpoint/2010/main" val="1259306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60AEDE-DFC1-4875-BAC6-4B375BDC5825}"/>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EAA4B6DA-7F74-4C92-B764-052099CF00DC}"/>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28CF855A-24A4-497B-9DD3-393B3601AF89}"/>
              </a:ext>
            </a:extLst>
          </p:cNvPr>
          <p:cNvSpPr>
            <a:spLocks noGrp="1"/>
          </p:cNvSpPr>
          <p:nvPr>
            <p:ph type="dt" sz="half" idx="10"/>
          </p:nvPr>
        </p:nvSpPr>
        <p:spPr/>
        <p:txBody>
          <a:bodyPr/>
          <a:lstStyle/>
          <a:p>
            <a:fld id="{ED659D5E-680A-41B2-B626-74DB37565A24}" type="datetime1">
              <a:rPr lang="ko-KR" altLang="en-US" smtClean="0"/>
              <a:t>2021-10-12</a:t>
            </a:fld>
            <a:endParaRPr lang="ko-KR" altLang="en-US"/>
          </a:p>
        </p:txBody>
      </p:sp>
      <p:sp>
        <p:nvSpPr>
          <p:cNvPr id="5" name="바닥글 개체 틀 4">
            <a:extLst>
              <a:ext uri="{FF2B5EF4-FFF2-40B4-BE49-F238E27FC236}">
                <a16:creationId xmlns:a16="http://schemas.microsoft.com/office/drawing/2014/main" id="{FCA1ADF0-BE3F-4F10-A117-987CE0FE5FC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21F6A79-7731-47BB-A1C8-6C957FBF999B}"/>
              </a:ext>
            </a:extLst>
          </p:cNvPr>
          <p:cNvSpPr>
            <a:spLocks noGrp="1"/>
          </p:cNvSpPr>
          <p:nvPr>
            <p:ph type="sldNum" sz="quarter" idx="12"/>
          </p:nvPr>
        </p:nvSpPr>
        <p:spPr/>
        <p:txBody>
          <a:bodyPr/>
          <a:lstStyle/>
          <a:p>
            <a:fld id="{D9B91BA1-CD9E-4E83-8CF9-E4545718B126}" type="slidenum">
              <a:rPr lang="ko-KR" altLang="en-US" smtClean="0"/>
              <a:t>‹#›</a:t>
            </a:fld>
            <a:endParaRPr lang="ko-KR" altLang="en-US"/>
          </a:p>
        </p:txBody>
      </p:sp>
    </p:spTree>
    <p:extLst>
      <p:ext uri="{BB962C8B-B14F-4D97-AF65-F5344CB8AC3E}">
        <p14:creationId xmlns:p14="http://schemas.microsoft.com/office/powerpoint/2010/main" val="3608805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9D38081B-B997-4533-8149-CE3716F90038}"/>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73495EA2-1B23-464C-9E3B-9C76D041D350}"/>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36C4E984-89CD-4382-A0FA-06C506C3D962}"/>
              </a:ext>
            </a:extLst>
          </p:cNvPr>
          <p:cNvSpPr>
            <a:spLocks noGrp="1"/>
          </p:cNvSpPr>
          <p:nvPr>
            <p:ph type="dt" sz="half" idx="10"/>
          </p:nvPr>
        </p:nvSpPr>
        <p:spPr/>
        <p:txBody>
          <a:bodyPr/>
          <a:lstStyle/>
          <a:p>
            <a:fld id="{BEB98A1A-C7A7-485D-A982-ECC253D2C965}" type="datetime1">
              <a:rPr lang="ko-KR" altLang="en-US" smtClean="0"/>
              <a:t>2021-10-12</a:t>
            </a:fld>
            <a:endParaRPr lang="ko-KR" altLang="en-US"/>
          </a:p>
        </p:txBody>
      </p:sp>
      <p:sp>
        <p:nvSpPr>
          <p:cNvPr id="5" name="바닥글 개체 틀 4">
            <a:extLst>
              <a:ext uri="{FF2B5EF4-FFF2-40B4-BE49-F238E27FC236}">
                <a16:creationId xmlns:a16="http://schemas.microsoft.com/office/drawing/2014/main" id="{0AFDB3A0-003F-46C0-B2A4-D109A9E591C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86254F8-6BB1-45E8-97B5-97F1308F3556}"/>
              </a:ext>
            </a:extLst>
          </p:cNvPr>
          <p:cNvSpPr>
            <a:spLocks noGrp="1"/>
          </p:cNvSpPr>
          <p:nvPr>
            <p:ph type="sldNum" sz="quarter" idx="12"/>
          </p:nvPr>
        </p:nvSpPr>
        <p:spPr/>
        <p:txBody>
          <a:bodyPr/>
          <a:lstStyle/>
          <a:p>
            <a:fld id="{D9B91BA1-CD9E-4E83-8CF9-E4545718B126}" type="slidenum">
              <a:rPr lang="ko-KR" altLang="en-US" smtClean="0"/>
              <a:t>‹#›</a:t>
            </a:fld>
            <a:endParaRPr lang="ko-KR" altLang="en-US"/>
          </a:p>
        </p:txBody>
      </p:sp>
    </p:spTree>
    <p:extLst>
      <p:ext uri="{BB962C8B-B14F-4D97-AF65-F5344CB8AC3E}">
        <p14:creationId xmlns:p14="http://schemas.microsoft.com/office/powerpoint/2010/main" val="196632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219C5AD-6674-47A0-B8DE-DF44F52869C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7FA24DD-E95C-4DC2-A77C-9DE2C96F0819}"/>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3270567-089F-4E55-92EB-CAEFB1993E00}"/>
              </a:ext>
            </a:extLst>
          </p:cNvPr>
          <p:cNvSpPr>
            <a:spLocks noGrp="1"/>
          </p:cNvSpPr>
          <p:nvPr>
            <p:ph type="dt" sz="half" idx="10"/>
          </p:nvPr>
        </p:nvSpPr>
        <p:spPr/>
        <p:txBody>
          <a:bodyPr/>
          <a:lstStyle/>
          <a:p>
            <a:fld id="{4E37481D-369D-4D37-8FD4-5DC98340B613}" type="datetime1">
              <a:rPr lang="ko-KR" altLang="en-US" smtClean="0"/>
              <a:t>2021-10-12</a:t>
            </a:fld>
            <a:endParaRPr lang="ko-KR" altLang="en-US"/>
          </a:p>
        </p:txBody>
      </p:sp>
      <p:sp>
        <p:nvSpPr>
          <p:cNvPr id="5" name="바닥글 개체 틀 4">
            <a:extLst>
              <a:ext uri="{FF2B5EF4-FFF2-40B4-BE49-F238E27FC236}">
                <a16:creationId xmlns:a16="http://schemas.microsoft.com/office/drawing/2014/main" id="{2F96113C-4BC4-4F4F-A940-43028465C1D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F7CAE42-F806-4D64-B380-A1E4B6E64018}"/>
              </a:ext>
            </a:extLst>
          </p:cNvPr>
          <p:cNvSpPr>
            <a:spLocks noGrp="1"/>
          </p:cNvSpPr>
          <p:nvPr>
            <p:ph type="sldNum" sz="quarter" idx="12"/>
          </p:nvPr>
        </p:nvSpPr>
        <p:spPr/>
        <p:txBody>
          <a:bodyPr/>
          <a:lstStyle/>
          <a:p>
            <a:fld id="{D9B91BA1-CD9E-4E83-8CF9-E4545718B126}" type="slidenum">
              <a:rPr lang="ko-KR" altLang="en-US" smtClean="0"/>
              <a:t>‹#›</a:t>
            </a:fld>
            <a:endParaRPr lang="ko-KR" altLang="en-US"/>
          </a:p>
        </p:txBody>
      </p:sp>
    </p:spTree>
    <p:extLst>
      <p:ext uri="{BB962C8B-B14F-4D97-AF65-F5344CB8AC3E}">
        <p14:creationId xmlns:p14="http://schemas.microsoft.com/office/powerpoint/2010/main" val="1391438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0FB4246-5E33-4950-80CB-F4E27D4B01E4}"/>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390C4CC9-5A8C-4CD4-B4AC-124C042AFB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4CF5BBAD-3B60-45D7-9B2D-FE8B4064575D}"/>
              </a:ext>
            </a:extLst>
          </p:cNvPr>
          <p:cNvSpPr>
            <a:spLocks noGrp="1"/>
          </p:cNvSpPr>
          <p:nvPr>
            <p:ph type="dt" sz="half" idx="10"/>
          </p:nvPr>
        </p:nvSpPr>
        <p:spPr/>
        <p:txBody>
          <a:bodyPr/>
          <a:lstStyle/>
          <a:p>
            <a:fld id="{F026C261-94A6-4E5B-A534-C258B84D0074}" type="datetime1">
              <a:rPr lang="ko-KR" altLang="en-US" smtClean="0"/>
              <a:t>2021-10-12</a:t>
            </a:fld>
            <a:endParaRPr lang="ko-KR" altLang="en-US"/>
          </a:p>
        </p:txBody>
      </p:sp>
      <p:sp>
        <p:nvSpPr>
          <p:cNvPr id="5" name="바닥글 개체 틀 4">
            <a:extLst>
              <a:ext uri="{FF2B5EF4-FFF2-40B4-BE49-F238E27FC236}">
                <a16:creationId xmlns:a16="http://schemas.microsoft.com/office/drawing/2014/main" id="{6F910682-8392-4F14-854E-30F50C97627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57095C7-8379-4942-9847-0E077A5A8533}"/>
              </a:ext>
            </a:extLst>
          </p:cNvPr>
          <p:cNvSpPr>
            <a:spLocks noGrp="1"/>
          </p:cNvSpPr>
          <p:nvPr>
            <p:ph type="sldNum" sz="quarter" idx="12"/>
          </p:nvPr>
        </p:nvSpPr>
        <p:spPr/>
        <p:txBody>
          <a:bodyPr/>
          <a:lstStyle/>
          <a:p>
            <a:fld id="{D9B91BA1-CD9E-4E83-8CF9-E4545718B126}" type="slidenum">
              <a:rPr lang="ko-KR" altLang="en-US" smtClean="0"/>
              <a:t>‹#›</a:t>
            </a:fld>
            <a:endParaRPr lang="ko-KR" altLang="en-US"/>
          </a:p>
        </p:txBody>
      </p:sp>
    </p:spTree>
    <p:extLst>
      <p:ext uri="{BB962C8B-B14F-4D97-AF65-F5344CB8AC3E}">
        <p14:creationId xmlns:p14="http://schemas.microsoft.com/office/powerpoint/2010/main" val="66134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7A8C28-3536-4B20-BFD7-5EC222EECB9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D6F14DA-6AED-4BFD-B074-9AB319440754}"/>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5F4AC2BB-EE2D-48E7-B39B-574A5C74C744}"/>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E7F67EF4-7B2E-48FF-9136-777AC3621005}"/>
              </a:ext>
            </a:extLst>
          </p:cNvPr>
          <p:cNvSpPr>
            <a:spLocks noGrp="1"/>
          </p:cNvSpPr>
          <p:nvPr>
            <p:ph type="dt" sz="half" idx="10"/>
          </p:nvPr>
        </p:nvSpPr>
        <p:spPr/>
        <p:txBody>
          <a:bodyPr/>
          <a:lstStyle/>
          <a:p>
            <a:fld id="{4C76B1DF-1112-46A8-BD85-D454AAEE1983}" type="datetime1">
              <a:rPr lang="ko-KR" altLang="en-US" smtClean="0"/>
              <a:t>2021-10-12</a:t>
            </a:fld>
            <a:endParaRPr lang="ko-KR" altLang="en-US"/>
          </a:p>
        </p:txBody>
      </p:sp>
      <p:sp>
        <p:nvSpPr>
          <p:cNvPr id="6" name="바닥글 개체 틀 5">
            <a:extLst>
              <a:ext uri="{FF2B5EF4-FFF2-40B4-BE49-F238E27FC236}">
                <a16:creationId xmlns:a16="http://schemas.microsoft.com/office/drawing/2014/main" id="{B15BF946-A0EC-457F-B9C8-77C544E1B4F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59CC1BF-E68F-424B-9D6C-A1823405C04A}"/>
              </a:ext>
            </a:extLst>
          </p:cNvPr>
          <p:cNvSpPr>
            <a:spLocks noGrp="1"/>
          </p:cNvSpPr>
          <p:nvPr>
            <p:ph type="sldNum" sz="quarter" idx="12"/>
          </p:nvPr>
        </p:nvSpPr>
        <p:spPr/>
        <p:txBody>
          <a:bodyPr/>
          <a:lstStyle/>
          <a:p>
            <a:fld id="{D9B91BA1-CD9E-4E83-8CF9-E4545718B126}" type="slidenum">
              <a:rPr lang="ko-KR" altLang="en-US" smtClean="0"/>
              <a:t>‹#›</a:t>
            </a:fld>
            <a:endParaRPr lang="ko-KR" altLang="en-US"/>
          </a:p>
        </p:txBody>
      </p:sp>
    </p:spTree>
    <p:extLst>
      <p:ext uri="{BB962C8B-B14F-4D97-AF65-F5344CB8AC3E}">
        <p14:creationId xmlns:p14="http://schemas.microsoft.com/office/powerpoint/2010/main" val="3567579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7AB2EF-54C7-4495-B3F7-7F31DF2FEB83}"/>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1444E71-73EC-4950-A725-399309D88B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F567E6FE-86F7-48C6-B8B9-FEB0C4FAF16B}"/>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BF2306D0-67B2-4266-A015-D27E5C1127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0F131158-AC2B-448B-B7D4-63B8EDF0979C}"/>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66D32649-FFDF-4592-9C1F-1DA3BCAA08E1}"/>
              </a:ext>
            </a:extLst>
          </p:cNvPr>
          <p:cNvSpPr>
            <a:spLocks noGrp="1"/>
          </p:cNvSpPr>
          <p:nvPr>
            <p:ph type="dt" sz="half" idx="10"/>
          </p:nvPr>
        </p:nvSpPr>
        <p:spPr/>
        <p:txBody>
          <a:bodyPr/>
          <a:lstStyle/>
          <a:p>
            <a:fld id="{72DFAE07-44B1-44EF-97C8-CA5BB12A13F1}" type="datetime1">
              <a:rPr lang="ko-KR" altLang="en-US" smtClean="0"/>
              <a:t>2021-10-12</a:t>
            </a:fld>
            <a:endParaRPr lang="ko-KR" altLang="en-US"/>
          </a:p>
        </p:txBody>
      </p:sp>
      <p:sp>
        <p:nvSpPr>
          <p:cNvPr id="8" name="바닥글 개체 틀 7">
            <a:extLst>
              <a:ext uri="{FF2B5EF4-FFF2-40B4-BE49-F238E27FC236}">
                <a16:creationId xmlns:a16="http://schemas.microsoft.com/office/drawing/2014/main" id="{A2063CC4-5653-4AC2-A4ED-4E424B965647}"/>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7BF61536-E571-4988-9DD1-B30CFE99344A}"/>
              </a:ext>
            </a:extLst>
          </p:cNvPr>
          <p:cNvSpPr>
            <a:spLocks noGrp="1"/>
          </p:cNvSpPr>
          <p:nvPr>
            <p:ph type="sldNum" sz="quarter" idx="12"/>
          </p:nvPr>
        </p:nvSpPr>
        <p:spPr/>
        <p:txBody>
          <a:bodyPr/>
          <a:lstStyle/>
          <a:p>
            <a:fld id="{D9B91BA1-CD9E-4E83-8CF9-E4545718B126}" type="slidenum">
              <a:rPr lang="ko-KR" altLang="en-US" smtClean="0"/>
              <a:t>‹#›</a:t>
            </a:fld>
            <a:endParaRPr lang="ko-KR" altLang="en-US"/>
          </a:p>
        </p:txBody>
      </p:sp>
    </p:spTree>
    <p:extLst>
      <p:ext uri="{BB962C8B-B14F-4D97-AF65-F5344CB8AC3E}">
        <p14:creationId xmlns:p14="http://schemas.microsoft.com/office/powerpoint/2010/main" val="1062108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4A90EE-7968-48FA-9A7F-4FDB14C1D788}"/>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8009829F-84B8-4816-B8BC-D08C05ED99AB}"/>
              </a:ext>
            </a:extLst>
          </p:cNvPr>
          <p:cNvSpPr>
            <a:spLocks noGrp="1"/>
          </p:cNvSpPr>
          <p:nvPr>
            <p:ph type="dt" sz="half" idx="10"/>
          </p:nvPr>
        </p:nvSpPr>
        <p:spPr/>
        <p:txBody>
          <a:bodyPr/>
          <a:lstStyle/>
          <a:p>
            <a:fld id="{4C5B856C-DD07-47DA-97CE-861B385BE2A6}" type="datetime1">
              <a:rPr lang="ko-KR" altLang="en-US" smtClean="0"/>
              <a:t>2021-10-12</a:t>
            </a:fld>
            <a:endParaRPr lang="ko-KR" altLang="en-US"/>
          </a:p>
        </p:txBody>
      </p:sp>
      <p:sp>
        <p:nvSpPr>
          <p:cNvPr id="4" name="바닥글 개체 틀 3">
            <a:extLst>
              <a:ext uri="{FF2B5EF4-FFF2-40B4-BE49-F238E27FC236}">
                <a16:creationId xmlns:a16="http://schemas.microsoft.com/office/drawing/2014/main" id="{68E1EDAC-3393-4236-8A4E-E999FF43EBD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A83AAE9F-8BB3-401D-8C2F-F14B2B1A9624}"/>
              </a:ext>
            </a:extLst>
          </p:cNvPr>
          <p:cNvSpPr>
            <a:spLocks noGrp="1"/>
          </p:cNvSpPr>
          <p:nvPr>
            <p:ph type="sldNum" sz="quarter" idx="12"/>
          </p:nvPr>
        </p:nvSpPr>
        <p:spPr/>
        <p:txBody>
          <a:bodyPr/>
          <a:lstStyle/>
          <a:p>
            <a:fld id="{D9B91BA1-CD9E-4E83-8CF9-E4545718B126}" type="slidenum">
              <a:rPr lang="ko-KR" altLang="en-US" smtClean="0"/>
              <a:t>‹#›</a:t>
            </a:fld>
            <a:endParaRPr lang="ko-KR" altLang="en-US"/>
          </a:p>
        </p:txBody>
      </p:sp>
    </p:spTree>
    <p:extLst>
      <p:ext uri="{BB962C8B-B14F-4D97-AF65-F5344CB8AC3E}">
        <p14:creationId xmlns:p14="http://schemas.microsoft.com/office/powerpoint/2010/main" val="3162407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151C0721-F9BB-4AA8-B54A-3258313D2900}"/>
              </a:ext>
            </a:extLst>
          </p:cNvPr>
          <p:cNvSpPr>
            <a:spLocks noGrp="1"/>
          </p:cNvSpPr>
          <p:nvPr>
            <p:ph type="dt" sz="half" idx="10"/>
          </p:nvPr>
        </p:nvSpPr>
        <p:spPr/>
        <p:txBody>
          <a:bodyPr/>
          <a:lstStyle/>
          <a:p>
            <a:fld id="{89639BEC-42B7-4947-AB21-0A8FF1CBC45D}" type="datetime1">
              <a:rPr lang="ko-KR" altLang="en-US" smtClean="0"/>
              <a:t>2021-10-12</a:t>
            </a:fld>
            <a:endParaRPr lang="ko-KR" altLang="en-US"/>
          </a:p>
        </p:txBody>
      </p:sp>
      <p:sp>
        <p:nvSpPr>
          <p:cNvPr id="3" name="바닥글 개체 틀 2">
            <a:extLst>
              <a:ext uri="{FF2B5EF4-FFF2-40B4-BE49-F238E27FC236}">
                <a16:creationId xmlns:a16="http://schemas.microsoft.com/office/drawing/2014/main" id="{A162C7B7-656F-4908-B0FC-2A8170525B8C}"/>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7D8A262F-6D5D-461D-8FB0-473685338493}"/>
              </a:ext>
            </a:extLst>
          </p:cNvPr>
          <p:cNvSpPr>
            <a:spLocks noGrp="1"/>
          </p:cNvSpPr>
          <p:nvPr>
            <p:ph type="sldNum" sz="quarter" idx="12"/>
          </p:nvPr>
        </p:nvSpPr>
        <p:spPr/>
        <p:txBody>
          <a:bodyPr/>
          <a:lstStyle/>
          <a:p>
            <a:fld id="{D9B91BA1-CD9E-4E83-8CF9-E4545718B126}" type="slidenum">
              <a:rPr lang="ko-KR" altLang="en-US" smtClean="0"/>
              <a:t>‹#›</a:t>
            </a:fld>
            <a:endParaRPr lang="ko-KR" altLang="en-US"/>
          </a:p>
        </p:txBody>
      </p:sp>
    </p:spTree>
    <p:extLst>
      <p:ext uri="{BB962C8B-B14F-4D97-AF65-F5344CB8AC3E}">
        <p14:creationId xmlns:p14="http://schemas.microsoft.com/office/powerpoint/2010/main" val="8839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961347B-3820-42BF-BB0D-8AF1D293F2F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512C9E3B-266C-4D09-99B8-34BFAF42BA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EF87693D-2D93-455C-BE32-28FAD2A036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8A276AFA-D3A3-48E8-BC91-CB9E337826C9}"/>
              </a:ext>
            </a:extLst>
          </p:cNvPr>
          <p:cNvSpPr>
            <a:spLocks noGrp="1"/>
          </p:cNvSpPr>
          <p:nvPr>
            <p:ph type="dt" sz="half" idx="10"/>
          </p:nvPr>
        </p:nvSpPr>
        <p:spPr/>
        <p:txBody>
          <a:bodyPr/>
          <a:lstStyle/>
          <a:p>
            <a:fld id="{79457933-7E3E-445E-87B5-7D6C6DA14A56}" type="datetime1">
              <a:rPr lang="ko-KR" altLang="en-US" smtClean="0"/>
              <a:t>2021-10-12</a:t>
            </a:fld>
            <a:endParaRPr lang="ko-KR" altLang="en-US"/>
          </a:p>
        </p:txBody>
      </p:sp>
      <p:sp>
        <p:nvSpPr>
          <p:cNvPr id="6" name="바닥글 개체 틀 5">
            <a:extLst>
              <a:ext uri="{FF2B5EF4-FFF2-40B4-BE49-F238E27FC236}">
                <a16:creationId xmlns:a16="http://schemas.microsoft.com/office/drawing/2014/main" id="{65D33136-2D59-4504-AB3F-95D8BAC5030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7D97A3E-5773-492F-81B8-91B268FD1180}"/>
              </a:ext>
            </a:extLst>
          </p:cNvPr>
          <p:cNvSpPr>
            <a:spLocks noGrp="1"/>
          </p:cNvSpPr>
          <p:nvPr>
            <p:ph type="sldNum" sz="quarter" idx="12"/>
          </p:nvPr>
        </p:nvSpPr>
        <p:spPr/>
        <p:txBody>
          <a:bodyPr/>
          <a:lstStyle/>
          <a:p>
            <a:fld id="{D9B91BA1-CD9E-4E83-8CF9-E4545718B126}" type="slidenum">
              <a:rPr lang="ko-KR" altLang="en-US" smtClean="0"/>
              <a:t>‹#›</a:t>
            </a:fld>
            <a:endParaRPr lang="ko-KR" altLang="en-US"/>
          </a:p>
        </p:txBody>
      </p:sp>
    </p:spTree>
    <p:extLst>
      <p:ext uri="{BB962C8B-B14F-4D97-AF65-F5344CB8AC3E}">
        <p14:creationId xmlns:p14="http://schemas.microsoft.com/office/powerpoint/2010/main" val="3472761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9E5E873-6111-4A7F-ADF2-7903CAB3B23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DA0D7698-2C6A-4A3D-9813-C67D70C9FF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64C73A64-C23C-4A71-8517-AA21EED84A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E63838F9-3ECF-4A80-8BC0-8B195A504749}"/>
              </a:ext>
            </a:extLst>
          </p:cNvPr>
          <p:cNvSpPr>
            <a:spLocks noGrp="1"/>
          </p:cNvSpPr>
          <p:nvPr>
            <p:ph type="dt" sz="half" idx="10"/>
          </p:nvPr>
        </p:nvSpPr>
        <p:spPr/>
        <p:txBody>
          <a:bodyPr/>
          <a:lstStyle/>
          <a:p>
            <a:fld id="{E3A9CD6D-F240-4017-B866-7815368BA5B0}" type="datetime1">
              <a:rPr lang="ko-KR" altLang="en-US" smtClean="0"/>
              <a:t>2021-10-12</a:t>
            </a:fld>
            <a:endParaRPr lang="ko-KR" altLang="en-US"/>
          </a:p>
        </p:txBody>
      </p:sp>
      <p:sp>
        <p:nvSpPr>
          <p:cNvPr id="6" name="바닥글 개체 틀 5">
            <a:extLst>
              <a:ext uri="{FF2B5EF4-FFF2-40B4-BE49-F238E27FC236}">
                <a16:creationId xmlns:a16="http://schemas.microsoft.com/office/drawing/2014/main" id="{A9F05F15-6E1C-4740-A316-29A076382FE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C93B6EF-7CA6-448D-91EE-3DF4C7DE2C28}"/>
              </a:ext>
            </a:extLst>
          </p:cNvPr>
          <p:cNvSpPr>
            <a:spLocks noGrp="1"/>
          </p:cNvSpPr>
          <p:nvPr>
            <p:ph type="sldNum" sz="quarter" idx="12"/>
          </p:nvPr>
        </p:nvSpPr>
        <p:spPr/>
        <p:txBody>
          <a:bodyPr/>
          <a:lstStyle/>
          <a:p>
            <a:fld id="{D9B91BA1-CD9E-4E83-8CF9-E4545718B126}" type="slidenum">
              <a:rPr lang="ko-KR" altLang="en-US" smtClean="0"/>
              <a:t>‹#›</a:t>
            </a:fld>
            <a:endParaRPr lang="ko-KR" altLang="en-US"/>
          </a:p>
        </p:txBody>
      </p:sp>
    </p:spTree>
    <p:extLst>
      <p:ext uri="{BB962C8B-B14F-4D97-AF65-F5344CB8AC3E}">
        <p14:creationId xmlns:p14="http://schemas.microsoft.com/office/powerpoint/2010/main" val="135536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F003D6F3-2047-4468-ACD7-232BA8043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78B90E50-978A-45DA-8E46-9EC1FB7E67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35331CF5-23E5-4BB3-924D-2047EB1D3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D69732-C060-476D-B66F-3433455A3BA1}" type="datetime1">
              <a:rPr lang="ko-KR" altLang="en-US" smtClean="0"/>
              <a:t>2021-10-12</a:t>
            </a:fld>
            <a:endParaRPr lang="ko-KR" altLang="en-US"/>
          </a:p>
        </p:txBody>
      </p:sp>
      <p:sp>
        <p:nvSpPr>
          <p:cNvPr id="5" name="바닥글 개체 틀 4">
            <a:extLst>
              <a:ext uri="{FF2B5EF4-FFF2-40B4-BE49-F238E27FC236}">
                <a16:creationId xmlns:a16="http://schemas.microsoft.com/office/drawing/2014/main" id="{23157CCD-EF5A-4028-95FB-94CA7BFC6A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1A56BBD1-BC69-4446-A305-5540A178D7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B91BA1-CD9E-4E83-8CF9-E4545718B126}" type="slidenum">
              <a:rPr lang="ko-KR" altLang="en-US" smtClean="0"/>
              <a:t>‹#›</a:t>
            </a:fld>
            <a:endParaRPr lang="ko-KR" altLang="en-US"/>
          </a:p>
        </p:txBody>
      </p:sp>
    </p:spTree>
    <p:extLst>
      <p:ext uri="{BB962C8B-B14F-4D97-AF65-F5344CB8AC3E}">
        <p14:creationId xmlns:p14="http://schemas.microsoft.com/office/powerpoint/2010/main" val="3950191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image" Target="../media/image26.png"/><Relationship Id="rId7" Type="http://schemas.openxmlformats.org/officeDocument/2006/relationships/image" Target="../media/image15.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image" Target="../media/image25.png"/><Relationship Id="rId16" Type="http://schemas.openxmlformats.org/officeDocument/2006/relationships/image" Target="../media/image33.png"/><Relationship Id="rId20"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28.png"/><Relationship Id="rId5" Type="http://schemas.openxmlformats.org/officeDocument/2006/relationships/image" Target="../media/image13.png"/><Relationship Id="rId15" Type="http://schemas.openxmlformats.org/officeDocument/2006/relationships/image" Target="../media/image32.png"/><Relationship Id="rId10" Type="http://schemas.openxmlformats.org/officeDocument/2006/relationships/image" Target="../media/image27.png"/><Relationship Id="rId19" Type="http://schemas.openxmlformats.org/officeDocument/2006/relationships/image" Target="../media/image36.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31.png"/></Relationships>
</file>

<file path=ppt/slides/_rels/slide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6"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CA4B59-A722-4628-978C-1FB6632C12B1}"/>
              </a:ext>
            </a:extLst>
          </p:cNvPr>
          <p:cNvSpPr>
            <a:spLocks noGrp="1"/>
          </p:cNvSpPr>
          <p:nvPr>
            <p:ph type="ctrTitle"/>
          </p:nvPr>
        </p:nvSpPr>
        <p:spPr/>
        <p:txBody>
          <a:bodyPr>
            <a:normAutofit/>
          </a:bodyPr>
          <a:lstStyle/>
          <a:p>
            <a:r>
              <a:rPr lang="en-US" altLang="ko-KR" dirty="0"/>
              <a:t>Chapter 4</a:t>
            </a:r>
            <a:br>
              <a:rPr lang="en-US" altLang="ko-KR" dirty="0"/>
            </a:br>
            <a:r>
              <a:rPr lang="en-US" altLang="ko-KR" dirty="0"/>
              <a:t>Dynamic Programming</a:t>
            </a:r>
            <a:endParaRPr lang="ko-KR" altLang="en-US" dirty="0"/>
          </a:p>
        </p:txBody>
      </p:sp>
      <p:sp>
        <p:nvSpPr>
          <p:cNvPr id="3" name="부제목 2">
            <a:extLst>
              <a:ext uri="{FF2B5EF4-FFF2-40B4-BE49-F238E27FC236}">
                <a16:creationId xmlns:a16="http://schemas.microsoft.com/office/drawing/2014/main" id="{37DCF632-F101-4C79-960D-8DAA4FD3816F}"/>
              </a:ext>
            </a:extLst>
          </p:cNvPr>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1177647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6D3F088-7C7F-4116-A76F-69903394E397}"/>
              </a:ext>
            </a:extLst>
          </p:cNvPr>
          <p:cNvSpPr>
            <a:spLocks noGrp="1"/>
          </p:cNvSpPr>
          <p:nvPr>
            <p:ph type="title"/>
          </p:nvPr>
        </p:nvSpPr>
        <p:spPr/>
        <p:txBody>
          <a:bodyPr/>
          <a:lstStyle/>
          <a:p>
            <a:r>
              <a:rPr lang="en-US" altLang="ko-KR" dirty="0"/>
              <a:t>Example 4.1 </a:t>
            </a:r>
            <a:r>
              <a:rPr lang="en-US" altLang="ko-KR" dirty="0" err="1"/>
              <a:t>Gridworld</a:t>
            </a:r>
            <a:endParaRPr lang="ko-KR" altLang="en-US" dirty="0"/>
          </a:p>
        </p:txBody>
      </p:sp>
      <p:sp>
        <p:nvSpPr>
          <p:cNvPr id="4" name="슬라이드 번호 개체 틀 3">
            <a:extLst>
              <a:ext uri="{FF2B5EF4-FFF2-40B4-BE49-F238E27FC236}">
                <a16:creationId xmlns:a16="http://schemas.microsoft.com/office/drawing/2014/main" id="{B795BD0F-B1A2-44EB-9754-EF7DD84A8929}"/>
              </a:ext>
            </a:extLst>
          </p:cNvPr>
          <p:cNvSpPr>
            <a:spLocks noGrp="1"/>
          </p:cNvSpPr>
          <p:nvPr>
            <p:ph type="sldNum" sz="quarter" idx="12"/>
          </p:nvPr>
        </p:nvSpPr>
        <p:spPr/>
        <p:txBody>
          <a:bodyPr/>
          <a:lstStyle/>
          <a:p>
            <a:fld id="{D9B91BA1-CD9E-4E83-8CF9-E4545718B126}" type="slidenum">
              <a:rPr lang="ko-KR" altLang="en-US" smtClean="0"/>
              <a:t>10</a:t>
            </a:fld>
            <a:endParaRPr lang="ko-KR" alt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118E0D3-ACEC-4F95-8DC5-BE4EDE7738FB}"/>
                  </a:ext>
                </a:extLst>
              </p:cNvPr>
              <p:cNvSpPr txBox="1"/>
              <p:nvPr/>
            </p:nvSpPr>
            <p:spPr>
              <a:xfrm>
                <a:off x="838200" y="1766086"/>
                <a:ext cx="4804329" cy="526939"/>
              </a:xfrm>
              <a:prstGeom prst="rect">
                <a:avLst/>
              </a:prstGeom>
              <a:noFill/>
            </p:spPr>
            <p:txBody>
              <a:bodyPr wrap="none" rtlCol="0">
                <a:spAutoFit/>
              </a:bodyPr>
              <a:lstStyle/>
              <a:p>
                <a14:m>
                  <m:oMath xmlns:m="http://schemas.openxmlformats.org/officeDocument/2006/math">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𝑣</m:t>
                        </m:r>
                      </m:e>
                      <m:sub>
                        <m:r>
                          <a:rPr lang="en-US" altLang="ko-KR" sz="2000" b="0" i="1" smtClean="0">
                            <a:latin typeface="Cambria Math" panose="02040503050406030204" pitchFamily="18" charset="0"/>
                          </a:rPr>
                          <m:t>𝑘</m:t>
                        </m:r>
                      </m:sub>
                    </m:sSub>
                  </m:oMath>
                </a14:m>
                <a:r>
                  <a:rPr lang="ko-KR" altLang="en-US" sz="2000" dirty="0"/>
                  <a:t> </a:t>
                </a:r>
                <a:r>
                  <a:rPr lang="en-US" altLang="ko-KR" sz="2000" dirty="0"/>
                  <a:t>for the random policy, i.e. </a:t>
                </a:r>
                <a14:m>
                  <m:oMath xmlns:m="http://schemas.openxmlformats.org/officeDocument/2006/math">
                    <m:r>
                      <a:rPr lang="en-US" altLang="ko-KR" sz="2000" b="0" i="1" smtClean="0">
                        <a:latin typeface="Cambria Math" panose="02040503050406030204" pitchFamily="18" charset="0"/>
                      </a:rPr>
                      <m:t>𝜋</m:t>
                    </m:r>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𝑎</m:t>
                        </m:r>
                      </m:e>
                      <m:e>
                        <m:r>
                          <a:rPr lang="en-US" altLang="ko-KR" sz="2000" b="0" i="1" smtClean="0">
                            <a:latin typeface="Cambria Math" panose="02040503050406030204" pitchFamily="18" charset="0"/>
                          </a:rPr>
                          <m:t>𝑠</m:t>
                        </m:r>
                      </m:e>
                    </m:d>
                    <m:r>
                      <a:rPr lang="en-US" altLang="ko-KR" sz="2000" b="0" i="1" smtClean="0">
                        <a:latin typeface="Cambria Math" panose="02040503050406030204" pitchFamily="18" charset="0"/>
                      </a:rPr>
                      <m:t>=</m:t>
                    </m:r>
                    <m:f>
                      <m:fPr>
                        <m:ctrlPr>
                          <a:rPr lang="en-US" altLang="ko-KR" sz="2000" b="0" i="1" smtClean="0">
                            <a:latin typeface="Cambria Math" panose="02040503050406030204" pitchFamily="18" charset="0"/>
                          </a:rPr>
                        </m:ctrlPr>
                      </m:fPr>
                      <m:num>
                        <m:r>
                          <a:rPr lang="en-US" altLang="ko-KR" sz="2000" b="0" i="1" smtClean="0">
                            <a:latin typeface="Cambria Math" panose="02040503050406030204" pitchFamily="18" charset="0"/>
                          </a:rPr>
                          <m:t>1</m:t>
                        </m:r>
                      </m:num>
                      <m:den>
                        <m:r>
                          <a:rPr lang="en-US" altLang="ko-KR" sz="2000" b="0" i="1" smtClean="0">
                            <a:latin typeface="Cambria Math" panose="02040503050406030204" pitchFamily="18" charset="0"/>
                          </a:rPr>
                          <m:t>4</m:t>
                        </m:r>
                      </m:den>
                    </m:f>
                  </m:oMath>
                </a14:m>
                <a:endParaRPr lang="ko-KR" altLang="en-US" sz="2000" dirty="0"/>
              </a:p>
            </p:txBody>
          </p:sp>
        </mc:Choice>
        <mc:Fallback>
          <p:sp>
            <p:nvSpPr>
              <p:cNvPr id="5" name="TextBox 4">
                <a:extLst>
                  <a:ext uri="{FF2B5EF4-FFF2-40B4-BE49-F238E27FC236}">
                    <a16:creationId xmlns:a16="http://schemas.microsoft.com/office/drawing/2014/main" id="{F118E0D3-ACEC-4F95-8DC5-BE4EDE7738FB}"/>
                  </a:ext>
                </a:extLst>
              </p:cNvPr>
              <p:cNvSpPr txBox="1">
                <a:spLocks noRot="1" noChangeAspect="1" noMove="1" noResize="1" noEditPoints="1" noAdjustHandles="1" noChangeArrowheads="1" noChangeShapeType="1" noTextEdit="1"/>
              </p:cNvSpPr>
              <p:nvPr/>
            </p:nvSpPr>
            <p:spPr>
              <a:xfrm>
                <a:off x="838200" y="1766086"/>
                <a:ext cx="4804329" cy="526939"/>
              </a:xfrm>
              <a:prstGeom prst="rect">
                <a:avLst/>
              </a:prstGeom>
              <a:blipFill>
                <a:blip r:embed="rId2"/>
                <a:stretch>
                  <a:fillRect b="-6977"/>
                </a:stretch>
              </a:blipFill>
            </p:spPr>
            <p:txBody>
              <a:bodyPr/>
              <a:lstStyle/>
              <a:p>
                <a:r>
                  <a:rPr lang="ko-KR" altLang="en-US">
                    <a:noFill/>
                  </a:rPr>
                  <a:t> </a:t>
                </a:r>
              </a:p>
            </p:txBody>
          </p:sp>
        </mc:Fallback>
      </mc:AlternateContent>
      <p:grpSp>
        <p:nvGrpSpPr>
          <p:cNvPr id="3" name="그룹 2">
            <a:extLst>
              <a:ext uri="{FF2B5EF4-FFF2-40B4-BE49-F238E27FC236}">
                <a16:creationId xmlns:a16="http://schemas.microsoft.com/office/drawing/2014/main" id="{665BB8B8-5B7E-4378-80EC-E9F85897217C}"/>
              </a:ext>
            </a:extLst>
          </p:cNvPr>
          <p:cNvGrpSpPr/>
          <p:nvPr/>
        </p:nvGrpSpPr>
        <p:grpSpPr>
          <a:xfrm>
            <a:off x="1030365" y="2303039"/>
            <a:ext cx="10214508" cy="1704252"/>
            <a:chOff x="1030365" y="2303039"/>
            <a:chExt cx="10214508" cy="1704252"/>
          </a:xfrm>
        </p:grpSpPr>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3E50838E-2DCF-48CD-9202-EF7B36138762}"/>
                    </a:ext>
                  </a:extLst>
                </p:cNvPr>
                <p:cNvSpPr txBox="1"/>
                <p:nvPr/>
              </p:nvSpPr>
              <p:spPr>
                <a:xfrm>
                  <a:off x="1415768" y="2323509"/>
                  <a:ext cx="8293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𝑘</m:t>
                        </m:r>
                        <m:r>
                          <a:rPr lang="en-US" altLang="ko-KR" b="0" i="1" smtClean="0">
                            <a:latin typeface="Cambria Math" panose="02040503050406030204" pitchFamily="18" charset="0"/>
                          </a:rPr>
                          <m:t>=0</m:t>
                        </m:r>
                      </m:oMath>
                    </m:oMathPara>
                  </a14:m>
                  <a:endParaRPr lang="ko-KR" altLang="en-US" dirty="0"/>
                </a:p>
              </p:txBody>
            </p:sp>
          </mc:Choice>
          <mc:Fallback>
            <p:sp>
              <p:nvSpPr>
                <p:cNvPr id="12" name="TextBox 11">
                  <a:extLst>
                    <a:ext uri="{FF2B5EF4-FFF2-40B4-BE49-F238E27FC236}">
                      <a16:creationId xmlns:a16="http://schemas.microsoft.com/office/drawing/2014/main" id="{3E50838E-2DCF-48CD-9202-EF7B36138762}"/>
                    </a:ext>
                  </a:extLst>
                </p:cNvPr>
                <p:cNvSpPr txBox="1">
                  <a:spLocks noRot="1" noChangeAspect="1" noMove="1" noResize="1" noEditPoints="1" noAdjustHandles="1" noChangeArrowheads="1" noChangeShapeType="1" noTextEdit="1"/>
                </p:cNvSpPr>
                <p:nvPr/>
              </p:nvSpPr>
              <p:spPr>
                <a:xfrm>
                  <a:off x="1415768" y="2323509"/>
                  <a:ext cx="829394" cy="369332"/>
                </a:xfrm>
                <a:prstGeom prst="rect">
                  <a:avLst/>
                </a:prstGeom>
                <a:blipFill>
                  <a:blip r:embed="rId3"/>
                  <a:stretch>
                    <a:fillRect/>
                  </a:stretch>
                </a:blipFill>
              </p:spPr>
              <p:txBody>
                <a:bodyPr/>
                <a:lstStyle/>
                <a:p>
                  <a:r>
                    <a:rPr lang="ko-KR" altLang="en-US">
                      <a:noFill/>
                    </a:rPr>
                    <a:t> </a:t>
                  </a:r>
                </a:p>
              </p:txBody>
            </p:sp>
          </mc:Fallback>
        </mc:AlternateContent>
        <p:pic>
          <p:nvPicPr>
            <p:cNvPr id="13" name="그림 12">
              <a:extLst>
                <a:ext uri="{FF2B5EF4-FFF2-40B4-BE49-F238E27FC236}">
                  <a16:creationId xmlns:a16="http://schemas.microsoft.com/office/drawing/2014/main" id="{7C67DE34-438B-4DA9-83A8-3BF0EAE2EB72}"/>
                </a:ext>
              </a:extLst>
            </p:cNvPr>
            <p:cNvPicPr>
              <a:picLocks noChangeAspect="1"/>
            </p:cNvPicPr>
            <p:nvPr/>
          </p:nvPicPr>
          <p:blipFill>
            <a:blip r:embed="rId4"/>
            <a:stretch>
              <a:fillRect/>
            </a:stretch>
          </p:blipFill>
          <p:spPr>
            <a:xfrm>
              <a:off x="1030365" y="2692841"/>
              <a:ext cx="1600200" cy="1285875"/>
            </a:xfrm>
            <a:prstGeom prst="rect">
              <a:avLst/>
            </a:prstGeom>
          </p:spPr>
        </p:pic>
        <p:pic>
          <p:nvPicPr>
            <p:cNvPr id="14" name="그림 13">
              <a:extLst>
                <a:ext uri="{FF2B5EF4-FFF2-40B4-BE49-F238E27FC236}">
                  <a16:creationId xmlns:a16="http://schemas.microsoft.com/office/drawing/2014/main" id="{223C641C-E887-4C7C-8D58-C74F2DF505BF}"/>
                </a:ext>
              </a:extLst>
            </p:cNvPr>
            <p:cNvPicPr>
              <a:picLocks noChangeAspect="1"/>
            </p:cNvPicPr>
            <p:nvPr/>
          </p:nvPicPr>
          <p:blipFill>
            <a:blip r:embed="rId5"/>
            <a:stretch>
              <a:fillRect/>
            </a:stretch>
          </p:blipFill>
          <p:spPr>
            <a:xfrm>
              <a:off x="2751468" y="2692841"/>
              <a:ext cx="1600200" cy="1295400"/>
            </a:xfrm>
            <a:prstGeom prst="rect">
              <a:avLst/>
            </a:prstGeom>
          </p:spPr>
        </p:pic>
        <p:pic>
          <p:nvPicPr>
            <p:cNvPr id="15" name="그림 14">
              <a:extLst>
                <a:ext uri="{FF2B5EF4-FFF2-40B4-BE49-F238E27FC236}">
                  <a16:creationId xmlns:a16="http://schemas.microsoft.com/office/drawing/2014/main" id="{6B14B0C1-3B74-4E85-9B98-E7E6094E9347}"/>
                </a:ext>
              </a:extLst>
            </p:cNvPr>
            <p:cNvPicPr>
              <a:picLocks noChangeAspect="1"/>
            </p:cNvPicPr>
            <p:nvPr/>
          </p:nvPicPr>
          <p:blipFill>
            <a:blip r:embed="rId6"/>
            <a:stretch>
              <a:fillRect/>
            </a:stretch>
          </p:blipFill>
          <p:spPr>
            <a:xfrm>
              <a:off x="4463335" y="2683316"/>
              <a:ext cx="1600200" cy="1304925"/>
            </a:xfrm>
            <a:prstGeom prst="rect">
              <a:avLst/>
            </a:prstGeom>
          </p:spPr>
        </p:pic>
        <p:pic>
          <p:nvPicPr>
            <p:cNvPr id="16" name="그림 15">
              <a:extLst>
                <a:ext uri="{FF2B5EF4-FFF2-40B4-BE49-F238E27FC236}">
                  <a16:creationId xmlns:a16="http://schemas.microsoft.com/office/drawing/2014/main" id="{A2105BBB-65B3-4370-BBAF-CDE2F65C87BA}"/>
                </a:ext>
              </a:extLst>
            </p:cNvPr>
            <p:cNvPicPr>
              <a:picLocks noChangeAspect="1"/>
            </p:cNvPicPr>
            <p:nvPr/>
          </p:nvPicPr>
          <p:blipFill>
            <a:blip r:embed="rId7"/>
            <a:stretch>
              <a:fillRect/>
            </a:stretch>
          </p:blipFill>
          <p:spPr>
            <a:xfrm>
              <a:off x="6186791" y="2692841"/>
              <a:ext cx="1628775" cy="1295400"/>
            </a:xfrm>
            <a:prstGeom prst="rect">
              <a:avLst/>
            </a:prstGeom>
          </p:spPr>
        </p:pic>
        <p:pic>
          <p:nvPicPr>
            <p:cNvPr id="17" name="그림 16">
              <a:extLst>
                <a:ext uri="{FF2B5EF4-FFF2-40B4-BE49-F238E27FC236}">
                  <a16:creationId xmlns:a16="http://schemas.microsoft.com/office/drawing/2014/main" id="{0F6EECF6-852A-48A8-B7C2-0682A3A22B93}"/>
                </a:ext>
              </a:extLst>
            </p:cNvPr>
            <p:cNvPicPr>
              <a:picLocks noChangeAspect="1"/>
            </p:cNvPicPr>
            <p:nvPr/>
          </p:nvPicPr>
          <p:blipFill>
            <a:blip r:embed="rId8"/>
            <a:stretch>
              <a:fillRect/>
            </a:stretch>
          </p:blipFill>
          <p:spPr>
            <a:xfrm>
              <a:off x="7892642" y="2692841"/>
              <a:ext cx="1619250" cy="1314450"/>
            </a:xfrm>
            <a:prstGeom prst="rect">
              <a:avLst/>
            </a:prstGeom>
          </p:spPr>
        </p:pic>
        <p:pic>
          <p:nvPicPr>
            <p:cNvPr id="18" name="그림 17">
              <a:extLst>
                <a:ext uri="{FF2B5EF4-FFF2-40B4-BE49-F238E27FC236}">
                  <a16:creationId xmlns:a16="http://schemas.microsoft.com/office/drawing/2014/main" id="{CC00A3F0-175A-422A-B6B0-951E830126A0}"/>
                </a:ext>
              </a:extLst>
            </p:cNvPr>
            <p:cNvPicPr>
              <a:picLocks noChangeAspect="1"/>
            </p:cNvPicPr>
            <p:nvPr/>
          </p:nvPicPr>
          <p:blipFill>
            <a:blip r:embed="rId9"/>
            <a:stretch>
              <a:fillRect/>
            </a:stretch>
          </p:blipFill>
          <p:spPr>
            <a:xfrm>
              <a:off x="9644673" y="2714777"/>
              <a:ext cx="1600200" cy="1276350"/>
            </a:xfrm>
            <a:prstGeom prst="rect">
              <a:avLst/>
            </a:prstGeom>
          </p:spPr>
        </p:pic>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92CF50FD-FC7D-4CDE-9F25-07266186EA57}"/>
                    </a:ext>
                  </a:extLst>
                </p:cNvPr>
                <p:cNvSpPr txBox="1"/>
                <p:nvPr/>
              </p:nvSpPr>
              <p:spPr>
                <a:xfrm>
                  <a:off x="3128362" y="2311964"/>
                  <a:ext cx="681918" cy="369332"/>
                </a:xfrm>
                <a:prstGeom prst="rect">
                  <a:avLst/>
                </a:prstGeom>
                <a:noFill/>
              </p:spPr>
              <p:txBody>
                <a:bodyPr wrap="none" rtlCol="0">
                  <a:spAutoFit/>
                </a:bodyPr>
                <a:lstStyle/>
                <a:p>
                  <a14:m>
                    <m:oMath xmlns:m="http://schemas.openxmlformats.org/officeDocument/2006/math">
                      <m:r>
                        <a:rPr lang="en-US" altLang="ko-KR" b="0" i="1" smtClean="0">
                          <a:latin typeface="Cambria Math" panose="02040503050406030204" pitchFamily="18" charset="0"/>
                        </a:rPr>
                        <m:t>𝑘</m:t>
                      </m:r>
                      <m:r>
                        <a:rPr lang="en-US" altLang="ko-KR" b="0" i="1" smtClean="0">
                          <a:latin typeface="Cambria Math" panose="02040503050406030204" pitchFamily="18" charset="0"/>
                        </a:rPr>
                        <m:t>=</m:t>
                      </m:r>
                    </m:oMath>
                  </a14:m>
                  <a:r>
                    <a:rPr lang="en-US" altLang="ko-KR" dirty="0"/>
                    <a:t>1</a:t>
                  </a:r>
                  <a:endParaRPr lang="ko-KR" altLang="en-US" dirty="0"/>
                </a:p>
              </p:txBody>
            </p:sp>
          </mc:Choice>
          <mc:Fallback>
            <p:sp>
              <p:nvSpPr>
                <p:cNvPr id="19" name="TextBox 18">
                  <a:extLst>
                    <a:ext uri="{FF2B5EF4-FFF2-40B4-BE49-F238E27FC236}">
                      <a16:creationId xmlns:a16="http://schemas.microsoft.com/office/drawing/2014/main" id="{92CF50FD-FC7D-4CDE-9F25-07266186EA57}"/>
                    </a:ext>
                  </a:extLst>
                </p:cNvPr>
                <p:cNvSpPr txBox="1">
                  <a:spLocks noRot="1" noChangeAspect="1" noMove="1" noResize="1" noEditPoints="1" noAdjustHandles="1" noChangeArrowheads="1" noChangeShapeType="1" noTextEdit="1"/>
                </p:cNvSpPr>
                <p:nvPr/>
              </p:nvSpPr>
              <p:spPr>
                <a:xfrm>
                  <a:off x="3128362" y="2311964"/>
                  <a:ext cx="681918" cy="369332"/>
                </a:xfrm>
                <a:prstGeom prst="rect">
                  <a:avLst/>
                </a:prstGeom>
                <a:blipFill>
                  <a:blip r:embed="rId10"/>
                  <a:stretch>
                    <a:fillRect t="-8197" r="-7143" b="-24590"/>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9AE3E4BE-D88A-47B7-ADB8-BC0101C2F391}"/>
                    </a:ext>
                  </a:extLst>
                </p:cNvPr>
                <p:cNvSpPr txBox="1"/>
                <p:nvPr/>
              </p:nvSpPr>
              <p:spPr>
                <a:xfrm>
                  <a:off x="4857982" y="2323509"/>
                  <a:ext cx="8293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𝑘</m:t>
                        </m:r>
                        <m:r>
                          <a:rPr lang="en-US" altLang="ko-KR" b="0" i="1" smtClean="0">
                            <a:latin typeface="Cambria Math" panose="02040503050406030204" pitchFamily="18" charset="0"/>
                          </a:rPr>
                          <m:t>=2</m:t>
                        </m:r>
                      </m:oMath>
                    </m:oMathPara>
                  </a14:m>
                  <a:endParaRPr lang="ko-KR" altLang="en-US" dirty="0"/>
                </a:p>
              </p:txBody>
            </p:sp>
          </mc:Choice>
          <mc:Fallback>
            <p:sp>
              <p:nvSpPr>
                <p:cNvPr id="20" name="TextBox 19">
                  <a:extLst>
                    <a:ext uri="{FF2B5EF4-FFF2-40B4-BE49-F238E27FC236}">
                      <a16:creationId xmlns:a16="http://schemas.microsoft.com/office/drawing/2014/main" id="{9AE3E4BE-D88A-47B7-ADB8-BC0101C2F391}"/>
                    </a:ext>
                  </a:extLst>
                </p:cNvPr>
                <p:cNvSpPr txBox="1">
                  <a:spLocks noRot="1" noChangeAspect="1" noMove="1" noResize="1" noEditPoints="1" noAdjustHandles="1" noChangeArrowheads="1" noChangeShapeType="1" noTextEdit="1"/>
                </p:cNvSpPr>
                <p:nvPr/>
              </p:nvSpPr>
              <p:spPr>
                <a:xfrm>
                  <a:off x="4857982" y="2323509"/>
                  <a:ext cx="829394" cy="369332"/>
                </a:xfrm>
                <a:prstGeom prst="rect">
                  <a:avLst/>
                </a:prstGeom>
                <a:blipFill>
                  <a:blip r:embed="rId11"/>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FBE5AD7B-FB14-4C9B-99F1-C365640697C0}"/>
                    </a:ext>
                  </a:extLst>
                </p:cNvPr>
                <p:cNvSpPr txBox="1"/>
                <p:nvPr/>
              </p:nvSpPr>
              <p:spPr>
                <a:xfrm>
                  <a:off x="6586481" y="2303039"/>
                  <a:ext cx="8293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𝑘</m:t>
                        </m:r>
                        <m:r>
                          <a:rPr lang="en-US" altLang="ko-KR" b="0" i="1" smtClean="0">
                            <a:latin typeface="Cambria Math" panose="02040503050406030204" pitchFamily="18" charset="0"/>
                          </a:rPr>
                          <m:t>=</m:t>
                        </m:r>
                        <m:r>
                          <a:rPr lang="en-US" altLang="ko-KR" b="0" i="0" smtClean="0">
                            <a:latin typeface="Cambria Math" panose="02040503050406030204" pitchFamily="18" charset="0"/>
                          </a:rPr>
                          <m:t>3</m:t>
                        </m:r>
                      </m:oMath>
                    </m:oMathPara>
                  </a14:m>
                  <a:endParaRPr lang="ko-KR" altLang="en-US" dirty="0"/>
                </a:p>
              </p:txBody>
            </p:sp>
          </mc:Choice>
          <mc:Fallback>
            <p:sp>
              <p:nvSpPr>
                <p:cNvPr id="21" name="TextBox 20">
                  <a:extLst>
                    <a:ext uri="{FF2B5EF4-FFF2-40B4-BE49-F238E27FC236}">
                      <a16:creationId xmlns:a16="http://schemas.microsoft.com/office/drawing/2014/main" id="{FBE5AD7B-FB14-4C9B-99F1-C365640697C0}"/>
                    </a:ext>
                  </a:extLst>
                </p:cNvPr>
                <p:cNvSpPr txBox="1">
                  <a:spLocks noRot="1" noChangeAspect="1" noMove="1" noResize="1" noEditPoints="1" noAdjustHandles="1" noChangeArrowheads="1" noChangeShapeType="1" noTextEdit="1"/>
                </p:cNvSpPr>
                <p:nvPr/>
              </p:nvSpPr>
              <p:spPr>
                <a:xfrm>
                  <a:off x="6586481" y="2303039"/>
                  <a:ext cx="829394" cy="369332"/>
                </a:xfrm>
                <a:prstGeom prst="rect">
                  <a:avLst/>
                </a:prstGeom>
                <a:blipFill>
                  <a:blip r:embed="rId12"/>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778E0EB4-35E5-44D2-A7FC-4B80DC849950}"/>
                    </a:ext>
                  </a:extLst>
                </p:cNvPr>
                <p:cNvSpPr txBox="1"/>
                <p:nvPr/>
              </p:nvSpPr>
              <p:spPr>
                <a:xfrm>
                  <a:off x="8261658" y="2311964"/>
                  <a:ext cx="9576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𝑘</m:t>
                        </m:r>
                        <m:r>
                          <a:rPr lang="en-US" altLang="ko-KR" b="0" i="1" smtClean="0">
                            <a:latin typeface="Cambria Math" panose="02040503050406030204" pitchFamily="18" charset="0"/>
                          </a:rPr>
                          <m:t>=10</m:t>
                        </m:r>
                      </m:oMath>
                    </m:oMathPara>
                  </a14:m>
                  <a:endParaRPr lang="ko-KR" altLang="en-US" dirty="0"/>
                </a:p>
              </p:txBody>
            </p:sp>
          </mc:Choice>
          <mc:Fallback>
            <p:sp>
              <p:nvSpPr>
                <p:cNvPr id="22" name="TextBox 21">
                  <a:extLst>
                    <a:ext uri="{FF2B5EF4-FFF2-40B4-BE49-F238E27FC236}">
                      <a16:creationId xmlns:a16="http://schemas.microsoft.com/office/drawing/2014/main" id="{778E0EB4-35E5-44D2-A7FC-4B80DC849950}"/>
                    </a:ext>
                  </a:extLst>
                </p:cNvPr>
                <p:cNvSpPr txBox="1">
                  <a:spLocks noRot="1" noChangeAspect="1" noMove="1" noResize="1" noEditPoints="1" noAdjustHandles="1" noChangeArrowheads="1" noChangeShapeType="1" noTextEdit="1"/>
                </p:cNvSpPr>
                <p:nvPr/>
              </p:nvSpPr>
              <p:spPr>
                <a:xfrm>
                  <a:off x="8261658" y="2311964"/>
                  <a:ext cx="957634" cy="369332"/>
                </a:xfrm>
                <a:prstGeom prst="rect">
                  <a:avLst/>
                </a:prstGeom>
                <a:blipFill>
                  <a:blip r:embed="rId13"/>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58416926-348A-4111-90BB-7D7CAB525772}"/>
                    </a:ext>
                  </a:extLst>
                </p:cNvPr>
                <p:cNvSpPr txBox="1"/>
                <p:nvPr/>
              </p:nvSpPr>
              <p:spPr>
                <a:xfrm>
                  <a:off x="10030076" y="2311964"/>
                  <a:ext cx="8967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𝑘</m:t>
                        </m:r>
                        <m:r>
                          <a:rPr lang="en-US" altLang="ko-KR" b="0" i="1" smtClean="0">
                            <a:latin typeface="Cambria Math" panose="02040503050406030204" pitchFamily="18" charset="0"/>
                          </a:rPr>
                          <m:t>=∞</m:t>
                        </m:r>
                      </m:oMath>
                    </m:oMathPara>
                  </a14:m>
                  <a:endParaRPr lang="ko-KR" altLang="en-US" dirty="0"/>
                </a:p>
              </p:txBody>
            </p:sp>
          </mc:Choice>
          <mc:Fallback>
            <p:sp>
              <p:nvSpPr>
                <p:cNvPr id="23" name="TextBox 22">
                  <a:extLst>
                    <a:ext uri="{FF2B5EF4-FFF2-40B4-BE49-F238E27FC236}">
                      <a16:creationId xmlns:a16="http://schemas.microsoft.com/office/drawing/2014/main" id="{58416926-348A-4111-90BB-7D7CAB525772}"/>
                    </a:ext>
                  </a:extLst>
                </p:cNvPr>
                <p:cNvSpPr txBox="1">
                  <a:spLocks noRot="1" noChangeAspect="1" noMove="1" noResize="1" noEditPoints="1" noAdjustHandles="1" noChangeArrowheads="1" noChangeShapeType="1" noTextEdit="1"/>
                </p:cNvSpPr>
                <p:nvPr/>
              </p:nvSpPr>
              <p:spPr>
                <a:xfrm>
                  <a:off x="10030076" y="2311964"/>
                  <a:ext cx="896720" cy="369332"/>
                </a:xfrm>
                <a:prstGeom prst="rect">
                  <a:avLst/>
                </a:prstGeom>
                <a:blipFill>
                  <a:blip r:embed="rId14"/>
                  <a:stretch>
                    <a:fillRect/>
                  </a:stretch>
                </a:blipFill>
              </p:spPr>
              <p:txBody>
                <a:bodyPr/>
                <a:lstStyle/>
                <a:p>
                  <a:r>
                    <a:rPr lang="ko-KR" altLang="en-US">
                      <a:noFill/>
                    </a:rPr>
                    <a:t> </a:t>
                  </a:r>
                </a:p>
              </p:txBody>
            </p:sp>
          </mc:Fallback>
        </mc:AlternateContent>
      </p:grpSp>
      <p:grpSp>
        <p:nvGrpSpPr>
          <p:cNvPr id="6" name="그룹 5">
            <a:extLst>
              <a:ext uri="{FF2B5EF4-FFF2-40B4-BE49-F238E27FC236}">
                <a16:creationId xmlns:a16="http://schemas.microsoft.com/office/drawing/2014/main" id="{B1592651-7195-4A87-B1F7-104D3A7E1071}"/>
              </a:ext>
            </a:extLst>
          </p:cNvPr>
          <p:cNvGrpSpPr/>
          <p:nvPr/>
        </p:nvGrpSpPr>
        <p:grpSpPr>
          <a:xfrm>
            <a:off x="1030365" y="4651526"/>
            <a:ext cx="10224033" cy="1347210"/>
            <a:chOff x="1030365" y="4651526"/>
            <a:chExt cx="10224033" cy="1347210"/>
          </a:xfrm>
        </p:grpSpPr>
        <p:pic>
          <p:nvPicPr>
            <p:cNvPr id="24" name="그림 23">
              <a:extLst>
                <a:ext uri="{FF2B5EF4-FFF2-40B4-BE49-F238E27FC236}">
                  <a16:creationId xmlns:a16="http://schemas.microsoft.com/office/drawing/2014/main" id="{95F12C17-A7AF-4971-9DEE-DB5FFBC4C7F7}"/>
                </a:ext>
              </a:extLst>
            </p:cNvPr>
            <p:cNvPicPr>
              <a:picLocks noChangeAspect="1"/>
            </p:cNvPicPr>
            <p:nvPr/>
          </p:nvPicPr>
          <p:blipFill>
            <a:blip r:embed="rId15"/>
            <a:stretch>
              <a:fillRect/>
            </a:stretch>
          </p:blipFill>
          <p:spPr>
            <a:xfrm>
              <a:off x="1030365" y="4684286"/>
              <a:ext cx="1600200" cy="1276350"/>
            </a:xfrm>
            <a:prstGeom prst="rect">
              <a:avLst/>
            </a:prstGeom>
          </p:spPr>
        </p:pic>
        <p:pic>
          <p:nvPicPr>
            <p:cNvPr id="25" name="그림 24">
              <a:extLst>
                <a:ext uri="{FF2B5EF4-FFF2-40B4-BE49-F238E27FC236}">
                  <a16:creationId xmlns:a16="http://schemas.microsoft.com/office/drawing/2014/main" id="{06A6D8D5-5701-427E-8D90-29E2CC0A7C0D}"/>
                </a:ext>
              </a:extLst>
            </p:cNvPr>
            <p:cNvPicPr>
              <a:picLocks noChangeAspect="1"/>
            </p:cNvPicPr>
            <p:nvPr/>
          </p:nvPicPr>
          <p:blipFill>
            <a:blip r:embed="rId16"/>
            <a:stretch>
              <a:fillRect/>
            </a:stretch>
          </p:blipFill>
          <p:spPr>
            <a:xfrm>
              <a:off x="2751468" y="4651526"/>
              <a:ext cx="1628775" cy="1304925"/>
            </a:xfrm>
            <a:prstGeom prst="rect">
              <a:avLst/>
            </a:prstGeom>
          </p:spPr>
        </p:pic>
        <p:pic>
          <p:nvPicPr>
            <p:cNvPr id="26" name="그림 25">
              <a:extLst>
                <a:ext uri="{FF2B5EF4-FFF2-40B4-BE49-F238E27FC236}">
                  <a16:creationId xmlns:a16="http://schemas.microsoft.com/office/drawing/2014/main" id="{84EE3A86-42CA-4BDF-9731-BFAE4B548C68}"/>
                </a:ext>
              </a:extLst>
            </p:cNvPr>
            <p:cNvPicPr>
              <a:picLocks noChangeAspect="1"/>
            </p:cNvPicPr>
            <p:nvPr/>
          </p:nvPicPr>
          <p:blipFill>
            <a:blip r:embed="rId17"/>
            <a:stretch>
              <a:fillRect/>
            </a:stretch>
          </p:blipFill>
          <p:spPr>
            <a:xfrm>
              <a:off x="4458278" y="4661124"/>
              <a:ext cx="1619250" cy="1295400"/>
            </a:xfrm>
            <a:prstGeom prst="rect">
              <a:avLst/>
            </a:prstGeom>
          </p:spPr>
        </p:pic>
        <p:pic>
          <p:nvPicPr>
            <p:cNvPr id="27" name="그림 26">
              <a:extLst>
                <a:ext uri="{FF2B5EF4-FFF2-40B4-BE49-F238E27FC236}">
                  <a16:creationId xmlns:a16="http://schemas.microsoft.com/office/drawing/2014/main" id="{CF1F30B2-3C36-4DFA-BA59-4AF69EAF56C5}"/>
                </a:ext>
              </a:extLst>
            </p:cNvPr>
            <p:cNvPicPr>
              <a:picLocks noChangeAspect="1"/>
            </p:cNvPicPr>
            <p:nvPr/>
          </p:nvPicPr>
          <p:blipFill>
            <a:blip r:embed="rId18"/>
            <a:stretch>
              <a:fillRect/>
            </a:stretch>
          </p:blipFill>
          <p:spPr>
            <a:xfrm>
              <a:off x="6201078" y="4670576"/>
              <a:ext cx="1600200" cy="1285875"/>
            </a:xfrm>
            <a:prstGeom prst="rect">
              <a:avLst/>
            </a:prstGeom>
          </p:spPr>
        </p:pic>
        <p:pic>
          <p:nvPicPr>
            <p:cNvPr id="28" name="그림 27">
              <a:extLst>
                <a:ext uri="{FF2B5EF4-FFF2-40B4-BE49-F238E27FC236}">
                  <a16:creationId xmlns:a16="http://schemas.microsoft.com/office/drawing/2014/main" id="{A6E51DC5-5E34-4A88-8FE3-79359F1A78FF}"/>
                </a:ext>
              </a:extLst>
            </p:cNvPr>
            <p:cNvPicPr>
              <a:picLocks noChangeAspect="1"/>
            </p:cNvPicPr>
            <p:nvPr/>
          </p:nvPicPr>
          <p:blipFill>
            <a:blip r:embed="rId19"/>
            <a:stretch>
              <a:fillRect/>
            </a:stretch>
          </p:blipFill>
          <p:spPr>
            <a:xfrm>
              <a:off x="7909999" y="4684286"/>
              <a:ext cx="1609725" cy="1314450"/>
            </a:xfrm>
            <a:prstGeom prst="rect">
              <a:avLst/>
            </a:prstGeom>
          </p:spPr>
        </p:pic>
        <p:pic>
          <p:nvPicPr>
            <p:cNvPr id="29" name="그림 28">
              <a:extLst>
                <a:ext uri="{FF2B5EF4-FFF2-40B4-BE49-F238E27FC236}">
                  <a16:creationId xmlns:a16="http://schemas.microsoft.com/office/drawing/2014/main" id="{F3B085F6-1DA3-4DED-8DCF-B2B8CB64E139}"/>
                </a:ext>
              </a:extLst>
            </p:cNvPr>
            <p:cNvPicPr>
              <a:picLocks noChangeAspect="1"/>
            </p:cNvPicPr>
            <p:nvPr/>
          </p:nvPicPr>
          <p:blipFill>
            <a:blip r:embed="rId20"/>
            <a:stretch>
              <a:fillRect/>
            </a:stretch>
          </p:blipFill>
          <p:spPr>
            <a:xfrm>
              <a:off x="9644673" y="4656288"/>
              <a:ext cx="1609725" cy="1295400"/>
            </a:xfrm>
            <a:prstGeom prst="rect">
              <a:avLst/>
            </a:prstGeom>
          </p:spPr>
        </p:pic>
      </p:grpSp>
      <p:sp>
        <p:nvSpPr>
          <p:cNvPr id="30" name="TextBox 29">
            <a:extLst>
              <a:ext uri="{FF2B5EF4-FFF2-40B4-BE49-F238E27FC236}">
                <a16:creationId xmlns:a16="http://schemas.microsoft.com/office/drawing/2014/main" id="{D62355D1-FAD1-4512-9ADC-6741CBC86AC6}"/>
              </a:ext>
            </a:extLst>
          </p:cNvPr>
          <p:cNvSpPr txBox="1"/>
          <p:nvPr/>
        </p:nvSpPr>
        <p:spPr>
          <a:xfrm>
            <a:off x="1030365" y="4251416"/>
            <a:ext cx="3198824" cy="400110"/>
          </a:xfrm>
          <a:prstGeom prst="rect">
            <a:avLst/>
          </a:prstGeom>
          <a:noFill/>
        </p:spPr>
        <p:txBody>
          <a:bodyPr wrap="none" rtlCol="0">
            <a:spAutoFit/>
          </a:bodyPr>
          <a:lstStyle/>
          <a:p>
            <a:r>
              <a:rPr lang="en-US" altLang="ko-KR" sz="2000" dirty="0"/>
              <a:t>Policies by greedy actions</a:t>
            </a:r>
            <a:endParaRPr lang="ko-KR" altLang="en-US" sz="2000" dirty="0"/>
          </a:p>
        </p:txBody>
      </p:sp>
    </p:spTree>
    <p:extLst>
      <p:ext uri="{BB962C8B-B14F-4D97-AF65-F5344CB8AC3E}">
        <p14:creationId xmlns:p14="http://schemas.microsoft.com/office/powerpoint/2010/main" val="2169244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E5254B-E36B-44DF-838E-A59F11CC1B0F}"/>
              </a:ext>
            </a:extLst>
          </p:cNvPr>
          <p:cNvSpPr>
            <a:spLocks noGrp="1"/>
          </p:cNvSpPr>
          <p:nvPr>
            <p:ph type="title"/>
          </p:nvPr>
        </p:nvSpPr>
        <p:spPr/>
        <p:txBody>
          <a:bodyPr/>
          <a:lstStyle/>
          <a:p>
            <a:r>
              <a:rPr lang="en-US" altLang="ko-KR" dirty="0"/>
              <a:t>4.3 Policy Iteration</a:t>
            </a:r>
            <a:endParaRPr lang="ko-KR" altLang="en-US" dirty="0"/>
          </a:p>
        </p:txBody>
      </p:sp>
      <p:sp>
        <p:nvSpPr>
          <p:cNvPr id="4" name="슬라이드 번호 개체 틀 3">
            <a:extLst>
              <a:ext uri="{FF2B5EF4-FFF2-40B4-BE49-F238E27FC236}">
                <a16:creationId xmlns:a16="http://schemas.microsoft.com/office/drawing/2014/main" id="{F062A536-F7DC-4367-BAED-D1395EDE1924}"/>
              </a:ext>
            </a:extLst>
          </p:cNvPr>
          <p:cNvSpPr>
            <a:spLocks noGrp="1"/>
          </p:cNvSpPr>
          <p:nvPr>
            <p:ph type="sldNum" sz="quarter" idx="12"/>
          </p:nvPr>
        </p:nvSpPr>
        <p:spPr/>
        <p:txBody>
          <a:bodyPr/>
          <a:lstStyle/>
          <a:p>
            <a:fld id="{D9B91BA1-CD9E-4E83-8CF9-E4545718B126}" type="slidenum">
              <a:rPr lang="ko-KR" altLang="en-US" smtClean="0"/>
              <a:t>11</a:t>
            </a:fld>
            <a:endParaRPr lang="ko-KR" alt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B6EB754-8894-4814-8ABB-009CAAECD874}"/>
                  </a:ext>
                </a:extLst>
              </p:cNvPr>
              <p:cNvSpPr txBox="1"/>
              <p:nvPr/>
            </p:nvSpPr>
            <p:spPr>
              <a:xfrm>
                <a:off x="838200" y="1825625"/>
                <a:ext cx="7096238" cy="859146"/>
              </a:xfrm>
              <a:prstGeom prst="rect">
                <a:avLst/>
              </a:prstGeom>
              <a:noFill/>
            </p:spPr>
            <p:txBody>
              <a:bodyPr wrap="none" rtlCol="0">
                <a:spAutoFit/>
              </a:bodyPr>
              <a:lstStyle/>
              <a:p>
                <a:r>
                  <a:rPr lang="en-US" altLang="ko-KR" sz="2000" dirty="0"/>
                  <a:t>Repeatation of </a:t>
                </a:r>
                <a:r>
                  <a:rPr lang="en-US" altLang="ko-KR" sz="2000" dirty="0">
                    <a:solidFill>
                      <a:srgbClr val="FF0000"/>
                    </a:solidFill>
                  </a:rPr>
                  <a:t>policy</a:t>
                </a:r>
                <a:r>
                  <a:rPr lang="en-US" altLang="ko-KR" sz="2000" dirty="0"/>
                  <a:t> </a:t>
                </a:r>
                <a:r>
                  <a:rPr lang="en-US" altLang="ko-KR" sz="2000" dirty="0">
                    <a:solidFill>
                      <a:srgbClr val="FF0000"/>
                    </a:solidFill>
                  </a:rPr>
                  <a:t>evaluations</a:t>
                </a:r>
                <a:r>
                  <a:rPr lang="en-US" altLang="ko-KR" sz="2000" dirty="0"/>
                  <a:t> and </a:t>
                </a:r>
                <a:r>
                  <a:rPr lang="en-US" altLang="ko-KR" sz="2000" dirty="0">
                    <a:solidFill>
                      <a:srgbClr val="FF0000"/>
                    </a:solidFill>
                  </a:rPr>
                  <a:t>policy improvements</a:t>
                </a:r>
                <a:endParaRPr lang="ko-KR" altLang="en-US" sz="2000" dirty="0">
                  <a:solidFill>
                    <a:srgbClr val="FF0000"/>
                  </a:solidFill>
                </a:endParaRPr>
              </a:p>
              <a:p>
                <a14:m>
                  <m:oMathPara xmlns:m="http://schemas.openxmlformats.org/officeDocument/2006/math">
                    <m:oMathParaPr>
                      <m:jc m:val="centerGroup"/>
                    </m:oMathParaPr>
                    <m:oMath xmlns:m="http://schemas.openxmlformats.org/officeDocument/2006/math">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𝜋</m:t>
                          </m:r>
                        </m:e>
                        <m:sub>
                          <m:r>
                            <a:rPr lang="en-US" altLang="ko-KR" sz="2000" b="0" i="1" smtClean="0">
                              <a:latin typeface="Cambria Math" panose="02040503050406030204" pitchFamily="18" charset="0"/>
                            </a:rPr>
                            <m:t>0</m:t>
                          </m:r>
                        </m:sub>
                      </m:sSub>
                      <m:r>
                        <a:rPr lang="en-US" altLang="ko-KR" sz="2000" b="0" i="1" smtClean="0">
                          <a:latin typeface="Cambria Math" panose="02040503050406030204" pitchFamily="18" charset="0"/>
                        </a:rPr>
                        <m:t> </m:t>
                      </m:r>
                      <m:groupChr>
                        <m:groupChrPr>
                          <m:chr m:val="→"/>
                          <m:vertJc m:val="bot"/>
                          <m:ctrlPr>
                            <a:rPr lang="en-US" altLang="ko-KR" sz="2000" b="0" i="1" smtClean="0">
                              <a:latin typeface="Cambria Math" panose="02040503050406030204" pitchFamily="18" charset="0"/>
                            </a:rPr>
                          </m:ctrlPr>
                        </m:groupChrPr>
                        <m:e>
                          <m:r>
                            <m:rPr>
                              <m:brk m:alnAt="2"/>
                            </m:rPr>
                            <a:rPr lang="en-US" altLang="ko-KR" sz="2000" b="0" i="1" smtClean="0">
                              <a:latin typeface="Cambria Math" panose="02040503050406030204" pitchFamily="18" charset="0"/>
                            </a:rPr>
                            <m:t>     </m:t>
                          </m:r>
                          <m:r>
                            <a:rPr lang="en-US" altLang="ko-KR" sz="2000" b="0" i="1" smtClean="0">
                              <a:latin typeface="Cambria Math" panose="02040503050406030204" pitchFamily="18" charset="0"/>
                            </a:rPr>
                            <m:t>𝐸</m:t>
                          </m:r>
                          <m:r>
                            <a:rPr lang="en-US" altLang="ko-KR" sz="2000" b="0" i="1" smtClean="0">
                              <a:latin typeface="Cambria Math" panose="02040503050406030204" pitchFamily="18" charset="0"/>
                            </a:rPr>
                            <m:t>     </m:t>
                          </m:r>
                        </m:e>
                      </m:groupChr>
                      <m:r>
                        <a:rPr lang="en-US" altLang="ko-KR" sz="2000" b="0" i="1" smtClean="0">
                          <a:latin typeface="Cambria Math" panose="02040503050406030204" pitchFamily="18" charset="0"/>
                        </a:rPr>
                        <m:t> </m:t>
                      </m:r>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𝑣</m:t>
                          </m:r>
                        </m:e>
                        <m:sub>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𝜋</m:t>
                              </m:r>
                            </m:e>
                            <m:sub>
                              <m:r>
                                <a:rPr lang="en-US" altLang="ko-KR" sz="2000" b="0" i="1" smtClean="0">
                                  <a:latin typeface="Cambria Math" panose="02040503050406030204" pitchFamily="18" charset="0"/>
                                </a:rPr>
                                <m:t>0</m:t>
                              </m:r>
                            </m:sub>
                          </m:sSub>
                        </m:sub>
                      </m:sSub>
                      <m:r>
                        <a:rPr lang="en-US" altLang="ko-KR" sz="2000" b="0" i="1" smtClean="0">
                          <a:latin typeface="Cambria Math" panose="02040503050406030204" pitchFamily="18" charset="0"/>
                        </a:rPr>
                        <m:t> </m:t>
                      </m:r>
                      <m:groupChr>
                        <m:groupChrPr>
                          <m:chr m:val="→"/>
                          <m:vertJc m:val="bot"/>
                          <m:ctrlPr>
                            <a:rPr lang="en-US" altLang="ko-KR" sz="2000" i="1">
                              <a:latin typeface="Cambria Math" panose="02040503050406030204" pitchFamily="18" charset="0"/>
                            </a:rPr>
                          </m:ctrlPr>
                        </m:groupChrPr>
                        <m:e>
                          <m:r>
                            <m:rPr>
                              <m:brk m:alnAt="2"/>
                            </m:rPr>
                            <a:rPr lang="en-US" altLang="ko-KR" sz="2000" i="1">
                              <a:latin typeface="Cambria Math" panose="02040503050406030204" pitchFamily="18" charset="0"/>
                            </a:rPr>
                            <m:t> </m:t>
                          </m:r>
                          <m:r>
                            <a:rPr lang="en-US" altLang="ko-KR" sz="2000" i="1">
                              <a:latin typeface="Cambria Math" panose="02040503050406030204" pitchFamily="18" charset="0"/>
                            </a:rPr>
                            <m:t>    </m:t>
                          </m:r>
                          <m:r>
                            <a:rPr lang="en-US" altLang="ko-KR" sz="2000" b="0" i="1" smtClean="0">
                              <a:latin typeface="Cambria Math" panose="02040503050406030204" pitchFamily="18" charset="0"/>
                            </a:rPr>
                            <m:t>𝐼</m:t>
                          </m:r>
                          <m:r>
                            <a:rPr lang="en-US" altLang="ko-KR" sz="2000" i="1">
                              <a:latin typeface="Cambria Math" panose="02040503050406030204" pitchFamily="18" charset="0"/>
                            </a:rPr>
                            <m:t>     </m:t>
                          </m:r>
                        </m:e>
                      </m:groupChr>
                      <m:r>
                        <a:rPr lang="en-US" altLang="ko-KR" sz="2000" b="0" i="1" smtClean="0">
                          <a:latin typeface="Cambria Math" panose="02040503050406030204" pitchFamily="18" charset="0"/>
                        </a:rPr>
                        <m:t> </m:t>
                      </m:r>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𝜋</m:t>
                          </m:r>
                        </m:e>
                        <m:sub>
                          <m:r>
                            <a:rPr lang="en-US" altLang="ko-KR" sz="2000" b="0" i="1" smtClean="0">
                              <a:latin typeface="Cambria Math" panose="02040503050406030204" pitchFamily="18" charset="0"/>
                            </a:rPr>
                            <m:t>1</m:t>
                          </m:r>
                        </m:sub>
                      </m:sSub>
                      <m:r>
                        <a:rPr lang="en-US" altLang="ko-KR" sz="2000" b="0" i="1" smtClean="0">
                          <a:latin typeface="Cambria Math" panose="02040503050406030204" pitchFamily="18" charset="0"/>
                        </a:rPr>
                        <m:t> </m:t>
                      </m:r>
                      <m:groupChr>
                        <m:groupChrPr>
                          <m:chr m:val="→"/>
                          <m:vertJc m:val="bot"/>
                          <m:ctrlPr>
                            <a:rPr lang="en-US" altLang="ko-KR" sz="2000" i="1">
                              <a:latin typeface="Cambria Math" panose="02040503050406030204" pitchFamily="18" charset="0"/>
                            </a:rPr>
                          </m:ctrlPr>
                        </m:groupChrPr>
                        <m:e>
                          <m:r>
                            <m:rPr>
                              <m:brk m:alnAt="2"/>
                            </m:rPr>
                            <a:rPr lang="en-US" altLang="ko-KR" sz="2000" i="1">
                              <a:latin typeface="Cambria Math" panose="02040503050406030204" pitchFamily="18" charset="0"/>
                            </a:rPr>
                            <m:t> </m:t>
                          </m:r>
                          <m:r>
                            <a:rPr lang="en-US" altLang="ko-KR" sz="2000" i="1">
                              <a:latin typeface="Cambria Math" panose="02040503050406030204" pitchFamily="18" charset="0"/>
                            </a:rPr>
                            <m:t>    </m:t>
                          </m:r>
                          <m:r>
                            <a:rPr lang="en-US" altLang="ko-KR" sz="2000" i="1">
                              <a:latin typeface="Cambria Math" panose="02040503050406030204" pitchFamily="18" charset="0"/>
                            </a:rPr>
                            <m:t>𝐸</m:t>
                          </m:r>
                          <m:r>
                            <a:rPr lang="en-US" altLang="ko-KR" sz="2000" i="1">
                              <a:latin typeface="Cambria Math" panose="02040503050406030204" pitchFamily="18" charset="0"/>
                            </a:rPr>
                            <m:t>     </m:t>
                          </m:r>
                        </m:e>
                      </m:groupChr>
                      <m:r>
                        <a:rPr lang="en-US" altLang="ko-KR" sz="2000" i="1">
                          <a:latin typeface="Cambria Math" panose="02040503050406030204" pitchFamily="18" charset="0"/>
                        </a:rPr>
                        <m:t> </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𝑣</m:t>
                          </m:r>
                        </m:e>
                        <m:sub>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𝜋</m:t>
                              </m:r>
                            </m:e>
                            <m:sub>
                              <m:r>
                                <a:rPr lang="en-US" altLang="ko-KR" sz="2000" b="0" i="1" smtClean="0">
                                  <a:latin typeface="Cambria Math" panose="02040503050406030204" pitchFamily="18" charset="0"/>
                                </a:rPr>
                                <m:t>1</m:t>
                              </m:r>
                            </m:sub>
                          </m:sSub>
                        </m:sub>
                      </m:sSub>
                      <m:r>
                        <a:rPr lang="en-US" altLang="ko-KR" sz="2000" i="1">
                          <a:latin typeface="Cambria Math" panose="02040503050406030204" pitchFamily="18" charset="0"/>
                        </a:rPr>
                        <m:t> </m:t>
                      </m:r>
                      <m:groupChr>
                        <m:groupChrPr>
                          <m:chr m:val="→"/>
                          <m:vertJc m:val="bot"/>
                          <m:ctrlPr>
                            <a:rPr lang="en-US" altLang="ko-KR" sz="2000" i="1">
                              <a:latin typeface="Cambria Math" panose="02040503050406030204" pitchFamily="18" charset="0"/>
                            </a:rPr>
                          </m:ctrlPr>
                        </m:groupChrPr>
                        <m:e>
                          <m:r>
                            <m:rPr>
                              <m:brk m:alnAt="2"/>
                            </m:rPr>
                            <a:rPr lang="en-US" altLang="ko-KR" sz="2000" i="1">
                              <a:latin typeface="Cambria Math" panose="02040503050406030204" pitchFamily="18" charset="0"/>
                            </a:rPr>
                            <m:t> </m:t>
                          </m:r>
                          <m:r>
                            <a:rPr lang="en-US" altLang="ko-KR" sz="2000" i="1">
                              <a:latin typeface="Cambria Math" panose="02040503050406030204" pitchFamily="18" charset="0"/>
                            </a:rPr>
                            <m:t>    </m:t>
                          </m:r>
                          <m:r>
                            <a:rPr lang="en-US" altLang="ko-KR" sz="2000" i="1">
                              <a:latin typeface="Cambria Math" panose="02040503050406030204" pitchFamily="18" charset="0"/>
                            </a:rPr>
                            <m:t>𝐼</m:t>
                          </m:r>
                          <m:r>
                            <a:rPr lang="en-US" altLang="ko-KR" sz="2000" i="1">
                              <a:latin typeface="Cambria Math" panose="02040503050406030204" pitchFamily="18" charset="0"/>
                            </a:rPr>
                            <m:t>     </m:t>
                          </m:r>
                        </m:e>
                      </m:groupChr>
                      <m:r>
                        <a:rPr lang="en-US" altLang="ko-KR" sz="2000" b="0" i="1" smtClean="0">
                          <a:latin typeface="Cambria Math" panose="02040503050406030204" pitchFamily="18" charset="0"/>
                        </a:rPr>
                        <m:t> ⋯ </m:t>
                      </m:r>
                      <m:groupChr>
                        <m:groupChrPr>
                          <m:chr m:val="→"/>
                          <m:vertJc m:val="bot"/>
                          <m:ctrlPr>
                            <a:rPr lang="en-US" altLang="ko-KR" sz="2000" i="1">
                              <a:latin typeface="Cambria Math" panose="02040503050406030204" pitchFamily="18" charset="0"/>
                            </a:rPr>
                          </m:ctrlPr>
                        </m:groupChrPr>
                        <m:e>
                          <m:r>
                            <m:rPr>
                              <m:brk m:alnAt="2"/>
                            </m:rPr>
                            <a:rPr lang="en-US" altLang="ko-KR" sz="2000" i="1">
                              <a:latin typeface="Cambria Math" panose="02040503050406030204" pitchFamily="18" charset="0"/>
                            </a:rPr>
                            <m:t> </m:t>
                          </m:r>
                          <m:r>
                            <a:rPr lang="en-US" altLang="ko-KR" sz="2000" i="1">
                              <a:latin typeface="Cambria Math" panose="02040503050406030204" pitchFamily="18" charset="0"/>
                            </a:rPr>
                            <m:t>    </m:t>
                          </m:r>
                          <m:r>
                            <a:rPr lang="en-US" altLang="ko-KR" sz="2000" i="1">
                              <a:latin typeface="Cambria Math" panose="02040503050406030204" pitchFamily="18" charset="0"/>
                            </a:rPr>
                            <m:t>𝐼</m:t>
                          </m:r>
                          <m:r>
                            <a:rPr lang="en-US" altLang="ko-KR" sz="2000" i="1">
                              <a:latin typeface="Cambria Math" panose="02040503050406030204" pitchFamily="18" charset="0"/>
                            </a:rPr>
                            <m:t>     </m:t>
                          </m:r>
                        </m:e>
                      </m:groupChr>
                      <m:r>
                        <a:rPr lang="en-US" altLang="ko-KR" sz="2000" i="1">
                          <a:latin typeface="Cambria Math" panose="02040503050406030204" pitchFamily="18" charset="0"/>
                        </a:rPr>
                        <m:t> </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𝜋</m:t>
                          </m:r>
                        </m:e>
                        <m:sub>
                          <m:r>
                            <a:rPr lang="en-US" altLang="ko-KR" sz="2000" b="0" i="1" smtClean="0">
                              <a:latin typeface="Cambria Math" panose="02040503050406030204" pitchFamily="18" charset="0"/>
                            </a:rPr>
                            <m:t>∗</m:t>
                          </m:r>
                        </m:sub>
                      </m:sSub>
                      <m:r>
                        <a:rPr lang="en-US" altLang="ko-KR" sz="2000" b="0" i="1" smtClean="0">
                          <a:latin typeface="Cambria Math" panose="02040503050406030204" pitchFamily="18" charset="0"/>
                        </a:rPr>
                        <m:t> </m:t>
                      </m:r>
                      <m:groupChr>
                        <m:groupChrPr>
                          <m:chr m:val="→"/>
                          <m:vertJc m:val="bot"/>
                          <m:ctrlPr>
                            <a:rPr lang="en-US" altLang="ko-KR" sz="2000" i="1">
                              <a:latin typeface="Cambria Math" panose="02040503050406030204" pitchFamily="18" charset="0"/>
                            </a:rPr>
                          </m:ctrlPr>
                        </m:groupChrPr>
                        <m:e>
                          <m:r>
                            <m:rPr>
                              <m:brk m:alnAt="2"/>
                            </m:rPr>
                            <a:rPr lang="en-US" altLang="ko-KR" sz="2000" i="1">
                              <a:latin typeface="Cambria Math" panose="02040503050406030204" pitchFamily="18" charset="0"/>
                            </a:rPr>
                            <m:t> </m:t>
                          </m:r>
                          <m:r>
                            <a:rPr lang="en-US" altLang="ko-KR" sz="2000" i="1">
                              <a:latin typeface="Cambria Math" panose="02040503050406030204" pitchFamily="18" charset="0"/>
                            </a:rPr>
                            <m:t>    </m:t>
                          </m:r>
                          <m:r>
                            <a:rPr lang="en-US" altLang="ko-KR" sz="2000" i="1">
                              <a:latin typeface="Cambria Math" panose="02040503050406030204" pitchFamily="18" charset="0"/>
                            </a:rPr>
                            <m:t>𝐸</m:t>
                          </m:r>
                          <m:r>
                            <a:rPr lang="en-US" altLang="ko-KR" sz="2000" i="1">
                              <a:latin typeface="Cambria Math" panose="02040503050406030204" pitchFamily="18" charset="0"/>
                            </a:rPr>
                            <m:t>     </m:t>
                          </m:r>
                        </m:e>
                      </m:groupChr>
                      <m:r>
                        <a:rPr lang="en-US" altLang="ko-KR" sz="2000" i="1">
                          <a:latin typeface="Cambria Math" panose="02040503050406030204" pitchFamily="18" charset="0"/>
                        </a:rPr>
                        <m:t> </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𝑣</m:t>
                          </m:r>
                        </m:e>
                        <m:sub>
                          <m:r>
                            <a:rPr lang="en-US" altLang="ko-KR" sz="2000" b="0" i="1" smtClean="0">
                              <a:latin typeface="Cambria Math" panose="02040503050406030204" pitchFamily="18" charset="0"/>
                            </a:rPr>
                            <m:t>∗</m:t>
                          </m:r>
                        </m:sub>
                      </m:sSub>
                    </m:oMath>
                  </m:oMathPara>
                </a14:m>
                <a:endParaRPr lang="ko-KR" altLang="en-US" sz="2000" dirty="0"/>
              </a:p>
            </p:txBody>
          </p:sp>
        </mc:Choice>
        <mc:Fallback>
          <p:sp>
            <p:nvSpPr>
              <p:cNvPr id="6" name="TextBox 5">
                <a:extLst>
                  <a:ext uri="{FF2B5EF4-FFF2-40B4-BE49-F238E27FC236}">
                    <a16:creationId xmlns:a16="http://schemas.microsoft.com/office/drawing/2014/main" id="{2B6EB754-8894-4814-8ABB-009CAAECD874}"/>
                  </a:ext>
                </a:extLst>
              </p:cNvPr>
              <p:cNvSpPr txBox="1">
                <a:spLocks noRot="1" noChangeAspect="1" noMove="1" noResize="1" noEditPoints="1" noAdjustHandles="1" noChangeArrowheads="1" noChangeShapeType="1" noTextEdit="1"/>
              </p:cNvSpPr>
              <p:nvPr/>
            </p:nvSpPr>
            <p:spPr>
              <a:xfrm>
                <a:off x="838200" y="1825625"/>
                <a:ext cx="7096238" cy="859146"/>
              </a:xfrm>
              <a:prstGeom prst="rect">
                <a:avLst/>
              </a:prstGeom>
              <a:blipFill>
                <a:blip r:embed="rId2"/>
                <a:stretch>
                  <a:fillRect l="-945" t="-3546"/>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059982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9AF4B7-7E70-4098-8432-54F249CA2577}"/>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C3B821C9-439D-4D22-BE6B-90A411840995}"/>
              </a:ext>
            </a:extLst>
          </p:cNvPr>
          <p:cNvSpPr>
            <a:spLocks noGrp="1"/>
          </p:cNvSpPr>
          <p:nvPr>
            <p:ph idx="1"/>
          </p:nvPr>
        </p:nvSpPr>
        <p:spPr/>
        <p:txBody>
          <a:bodyPr/>
          <a:lstStyle/>
          <a:p>
            <a:endParaRPr lang="ko-KR" altLang="en-US"/>
          </a:p>
        </p:txBody>
      </p:sp>
      <p:sp>
        <p:nvSpPr>
          <p:cNvPr id="4" name="슬라이드 번호 개체 틀 3">
            <a:extLst>
              <a:ext uri="{FF2B5EF4-FFF2-40B4-BE49-F238E27FC236}">
                <a16:creationId xmlns:a16="http://schemas.microsoft.com/office/drawing/2014/main" id="{54CAB2A7-D9C1-44C4-B019-1B6A429392A5}"/>
              </a:ext>
            </a:extLst>
          </p:cNvPr>
          <p:cNvSpPr>
            <a:spLocks noGrp="1"/>
          </p:cNvSpPr>
          <p:nvPr>
            <p:ph type="sldNum" sz="quarter" idx="12"/>
          </p:nvPr>
        </p:nvSpPr>
        <p:spPr/>
        <p:txBody>
          <a:bodyPr/>
          <a:lstStyle/>
          <a:p>
            <a:fld id="{D9B91BA1-CD9E-4E83-8CF9-E4545718B126}" type="slidenum">
              <a:rPr lang="ko-KR" altLang="en-US" smtClean="0"/>
              <a:t>12</a:t>
            </a:fld>
            <a:endParaRPr lang="ko-KR" altLang="en-US"/>
          </a:p>
        </p:txBody>
      </p:sp>
      <p:pic>
        <p:nvPicPr>
          <p:cNvPr id="5" name="그림 4">
            <a:extLst>
              <a:ext uri="{FF2B5EF4-FFF2-40B4-BE49-F238E27FC236}">
                <a16:creationId xmlns:a16="http://schemas.microsoft.com/office/drawing/2014/main" id="{409F9068-223D-4907-940B-97889AEBA147}"/>
              </a:ext>
            </a:extLst>
          </p:cNvPr>
          <p:cNvPicPr>
            <a:picLocks noChangeAspect="1"/>
          </p:cNvPicPr>
          <p:nvPr/>
        </p:nvPicPr>
        <p:blipFill>
          <a:blip r:embed="rId2"/>
          <a:stretch>
            <a:fillRect/>
          </a:stretch>
        </p:blipFill>
        <p:spPr>
          <a:xfrm>
            <a:off x="1678305" y="309880"/>
            <a:ext cx="8835390" cy="6046470"/>
          </a:xfrm>
          <a:prstGeom prst="rect">
            <a:avLst/>
          </a:prstGeom>
        </p:spPr>
      </p:pic>
    </p:spTree>
    <p:extLst>
      <p:ext uri="{BB962C8B-B14F-4D97-AF65-F5344CB8AC3E}">
        <p14:creationId xmlns:p14="http://schemas.microsoft.com/office/powerpoint/2010/main" val="564158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327766-4C7B-4C85-A0B0-D24503BDAE4F}"/>
              </a:ext>
            </a:extLst>
          </p:cNvPr>
          <p:cNvSpPr>
            <a:spLocks noGrp="1"/>
          </p:cNvSpPr>
          <p:nvPr>
            <p:ph type="title"/>
          </p:nvPr>
        </p:nvSpPr>
        <p:spPr/>
        <p:txBody>
          <a:bodyPr/>
          <a:lstStyle/>
          <a:p>
            <a:r>
              <a:rPr lang="en-US" altLang="ko-KR" dirty="0"/>
              <a:t>Example 4.2: Jack’s Car Rental</a:t>
            </a:r>
            <a:endParaRPr lang="ko-KR" altLang="en-US" dirty="0"/>
          </a:p>
        </p:txBody>
      </p:sp>
      <p:sp>
        <p:nvSpPr>
          <p:cNvPr id="4" name="슬라이드 번호 개체 틀 3">
            <a:extLst>
              <a:ext uri="{FF2B5EF4-FFF2-40B4-BE49-F238E27FC236}">
                <a16:creationId xmlns:a16="http://schemas.microsoft.com/office/drawing/2014/main" id="{9E66470D-ACE1-4FB8-AE36-70C02DBDCA80}"/>
              </a:ext>
            </a:extLst>
          </p:cNvPr>
          <p:cNvSpPr>
            <a:spLocks noGrp="1"/>
          </p:cNvSpPr>
          <p:nvPr>
            <p:ph type="sldNum" sz="quarter" idx="12"/>
          </p:nvPr>
        </p:nvSpPr>
        <p:spPr/>
        <p:txBody>
          <a:bodyPr/>
          <a:lstStyle/>
          <a:p>
            <a:fld id="{D9B91BA1-CD9E-4E83-8CF9-E4545718B126}" type="slidenum">
              <a:rPr lang="ko-KR" altLang="en-US" smtClean="0"/>
              <a:t>13</a:t>
            </a:fld>
            <a:endParaRPr lang="ko-KR" alt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BD3D277-56AC-43CB-9927-E4E9D29042DC}"/>
                  </a:ext>
                </a:extLst>
              </p:cNvPr>
              <p:cNvSpPr txBox="1"/>
              <p:nvPr/>
            </p:nvSpPr>
            <p:spPr>
              <a:xfrm>
                <a:off x="838200" y="1498465"/>
                <a:ext cx="10515600" cy="3281604"/>
              </a:xfrm>
              <a:prstGeom prst="rect">
                <a:avLst/>
              </a:prstGeom>
              <a:noFill/>
              <a:ln>
                <a:solidFill>
                  <a:schemeClr val="tx1"/>
                </a:solidFill>
              </a:ln>
            </p:spPr>
            <p:txBody>
              <a:bodyPr wrap="square" rtlCol="0">
                <a:spAutoFit/>
              </a:bodyPr>
              <a:lstStyle/>
              <a:p>
                <a:r>
                  <a:rPr lang="en-US" altLang="ko-KR" dirty="0"/>
                  <a:t>Jack manages two locations for a nationwide car rental company. Each day, some number of customers arrive at each location to rent cars. If Jack has a car available, he rents it out and is credited $10 by the national company. If he is out of cars at that location, then the business is lost. To help ensure that cars are available where they are needed, Jack can move them between the two locations overnight, at a cost of $2 per car moved.</a:t>
                </a:r>
              </a:p>
              <a:p>
                <a:r>
                  <a:rPr lang="en-US" altLang="ko-KR" dirty="0"/>
                  <a:t>We assume that the number of cars requested and returned at each location are Poisson random variables, meaning that the probability that the number is </a:t>
                </a:r>
                <a14:m>
                  <m:oMath xmlns:m="http://schemas.openxmlformats.org/officeDocument/2006/math">
                    <m:r>
                      <a:rPr lang="en-US" altLang="ko-KR" i="1" dirty="0" smtClean="0">
                        <a:latin typeface="Cambria Math" panose="02040503050406030204" pitchFamily="18" charset="0"/>
                      </a:rPr>
                      <m:t>𝑛</m:t>
                    </m:r>
                  </m:oMath>
                </a14:m>
                <a:r>
                  <a:rPr lang="en-US" altLang="ko-KR" dirty="0"/>
                  <a:t> is </a:t>
                </a:r>
                <a14:m>
                  <m:oMath xmlns:m="http://schemas.openxmlformats.org/officeDocument/2006/math">
                    <m:f>
                      <m:fPr>
                        <m:ctrlPr>
                          <a:rPr lang="en-US" altLang="ko-KR" b="0" i="1" smtClean="0">
                            <a:latin typeface="Cambria Math" panose="02040503050406030204" pitchFamily="18" charset="0"/>
                          </a:rPr>
                        </m:ctrlPr>
                      </m:fPr>
                      <m:num>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𝜆</m:t>
                            </m:r>
                          </m:e>
                          <m:sup>
                            <m:r>
                              <a:rPr lang="en-US" altLang="ko-KR" b="0" i="1" smtClean="0">
                                <a:latin typeface="Cambria Math" panose="02040503050406030204" pitchFamily="18" charset="0"/>
                              </a:rPr>
                              <m:t>𝑛</m:t>
                            </m:r>
                          </m:sup>
                        </m:sSup>
                      </m:num>
                      <m:den>
                        <m:r>
                          <a:rPr lang="en-US" altLang="ko-KR" b="0" i="1" smtClean="0">
                            <a:latin typeface="Cambria Math" panose="02040503050406030204" pitchFamily="18" charset="0"/>
                          </a:rPr>
                          <m:t>𝑛</m:t>
                        </m:r>
                        <m:r>
                          <a:rPr lang="en-US" altLang="ko-KR" b="0" i="1" smtClean="0">
                            <a:latin typeface="Cambria Math" panose="02040503050406030204" pitchFamily="18" charset="0"/>
                          </a:rPr>
                          <m:t>!</m:t>
                        </m:r>
                      </m:den>
                    </m:f>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𝑒</m:t>
                        </m:r>
                      </m:e>
                      <m:sup>
                        <m:r>
                          <a:rPr lang="en-US" altLang="ko-KR" b="0" i="1" smtClean="0">
                            <a:latin typeface="Cambria Math" panose="02040503050406030204" pitchFamily="18" charset="0"/>
                          </a:rPr>
                          <m:t>−</m:t>
                        </m:r>
                        <m:r>
                          <a:rPr lang="en-US" altLang="ko-KR" b="0" i="1" smtClean="0">
                            <a:latin typeface="Cambria Math" panose="02040503050406030204" pitchFamily="18" charset="0"/>
                          </a:rPr>
                          <m:t>𝜆</m:t>
                        </m:r>
                      </m:sup>
                    </m:sSup>
                  </m:oMath>
                </a14:m>
                <a:r>
                  <a:rPr lang="en-US" altLang="ko-KR" dirty="0"/>
                  <a:t>, where </a:t>
                </a:r>
                <a14:m>
                  <m:oMath xmlns:m="http://schemas.openxmlformats.org/officeDocument/2006/math">
                    <m:r>
                      <a:rPr lang="en-US" altLang="ko-KR" b="0" i="1" smtClean="0">
                        <a:latin typeface="Cambria Math" panose="02040503050406030204" pitchFamily="18" charset="0"/>
                      </a:rPr>
                      <m:t>𝜆</m:t>
                    </m:r>
                  </m:oMath>
                </a14:m>
                <a:r>
                  <a:rPr lang="en-US" altLang="ko-KR" dirty="0"/>
                  <a:t> is the expected number. Suppose </a:t>
                </a:r>
                <a14:m>
                  <m:oMath xmlns:m="http://schemas.openxmlformats.org/officeDocument/2006/math">
                    <m:r>
                      <a:rPr lang="en-US" altLang="ko-KR" b="0" i="1" smtClean="0">
                        <a:latin typeface="Cambria Math" panose="02040503050406030204" pitchFamily="18" charset="0"/>
                      </a:rPr>
                      <m:t>𝜆</m:t>
                    </m:r>
                  </m:oMath>
                </a14:m>
                <a:r>
                  <a:rPr lang="en-US" altLang="ko-KR" dirty="0"/>
                  <a:t> is 3 and 4 for rental requests at the first and second locations and 3 and 2 for returns.</a:t>
                </a:r>
              </a:p>
              <a:p>
                <a:r>
                  <a:rPr lang="en-US" altLang="ko-KR" dirty="0"/>
                  <a:t>To simplify the problem slightly, we assume that there can be no more than 20 cars at each location and a maximum of five cars can be moved from one location to the other in one night.</a:t>
                </a:r>
                <a:endParaRPr lang="ko-KR" altLang="en-US" dirty="0"/>
              </a:p>
            </p:txBody>
          </p:sp>
        </mc:Choice>
        <mc:Fallback>
          <p:sp>
            <p:nvSpPr>
              <p:cNvPr id="5" name="TextBox 4">
                <a:extLst>
                  <a:ext uri="{FF2B5EF4-FFF2-40B4-BE49-F238E27FC236}">
                    <a16:creationId xmlns:a16="http://schemas.microsoft.com/office/drawing/2014/main" id="{8BD3D277-56AC-43CB-9927-E4E9D29042DC}"/>
                  </a:ext>
                </a:extLst>
              </p:cNvPr>
              <p:cNvSpPr txBox="1">
                <a:spLocks noRot="1" noChangeAspect="1" noMove="1" noResize="1" noEditPoints="1" noAdjustHandles="1" noChangeArrowheads="1" noChangeShapeType="1" noTextEdit="1"/>
              </p:cNvSpPr>
              <p:nvPr/>
            </p:nvSpPr>
            <p:spPr>
              <a:xfrm>
                <a:off x="838200" y="1498465"/>
                <a:ext cx="10515600" cy="3281604"/>
              </a:xfrm>
              <a:prstGeom prst="rect">
                <a:avLst/>
              </a:prstGeom>
              <a:blipFill>
                <a:blip r:embed="rId2"/>
                <a:stretch>
                  <a:fillRect l="-463" t="-926" r="-1563" b="-1852"/>
                </a:stretch>
              </a:blipFill>
              <a:ln>
                <a:solidFill>
                  <a:schemeClr val="tx1"/>
                </a:solidFill>
              </a:ln>
            </p:spPr>
            <p:txBody>
              <a:bodyPr/>
              <a:lstStyle/>
              <a:p>
                <a:r>
                  <a:rPr lang="ko-KR" altLang="en-US">
                    <a:noFill/>
                  </a:rPr>
                  <a:t> </a:t>
                </a:r>
              </a:p>
            </p:txBody>
          </p:sp>
        </mc:Fallback>
      </mc:AlternateContent>
      <p:sp>
        <p:nvSpPr>
          <p:cNvPr id="9" name="TextBox 8">
            <a:extLst>
              <a:ext uri="{FF2B5EF4-FFF2-40B4-BE49-F238E27FC236}">
                <a16:creationId xmlns:a16="http://schemas.microsoft.com/office/drawing/2014/main" id="{B72060DC-51D3-4B9F-826E-0BB2663EF1EA}"/>
              </a:ext>
            </a:extLst>
          </p:cNvPr>
          <p:cNvSpPr txBox="1"/>
          <p:nvPr/>
        </p:nvSpPr>
        <p:spPr>
          <a:xfrm>
            <a:off x="8007927" y="2576945"/>
            <a:ext cx="184731" cy="369332"/>
          </a:xfrm>
          <a:prstGeom prst="rect">
            <a:avLst/>
          </a:prstGeom>
          <a:noFill/>
        </p:spPr>
        <p:txBody>
          <a:bodyPr wrap="square" rtlCol="0">
            <a:spAutoFit/>
          </a:bodyPr>
          <a:lstStyle/>
          <a:p>
            <a:endParaRPr lang="ko-KR" altLang="en-US" dirty="0"/>
          </a:p>
        </p:txBody>
      </p:sp>
      <p:grpSp>
        <p:nvGrpSpPr>
          <p:cNvPr id="28" name="그룹 27">
            <a:extLst>
              <a:ext uri="{FF2B5EF4-FFF2-40B4-BE49-F238E27FC236}">
                <a16:creationId xmlns:a16="http://schemas.microsoft.com/office/drawing/2014/main" id="{91E32352-0881-464C-B50F-88EC63934D6D}"/>
              </a:ext>
            </a:extLst>
          </p:cNvPr>
          <p:cNvGrpSpPr/>
          <p:nvPr/>
        </p:nvGrpSpPr>
        <p:grpSpPr>
          <a:xfrm>
            <a:off x="1882485" y="4894879"/>
            <a:ext cx="2212404" cy="1597996"/>
            <a:chOff x="1882485" y="4894879"/>
            <a:chExt cx="2212404" cy="1597996"/>
          </a:xfrm>
        </p:grpSpPr>
        <p:sp>
          <p:nvSpPr>
            <p:cNvPr id="3" name="타원 2">
              <a:extLst>
                <a:ext uri="{FF2B5EF4-FFF2-40B4-BE49-F238E27FC236}">
                  <a16:creationId xmlns:a16="http://schemas.microsoft.com/office/drawing/2014/main" id="{D856802D-4951-4FE2-B39E-7962493F150B}"/>
                </a:ext>
              </a:extLst>
            </p:cNvPr>
            <p:cNvSpPr/>
            <p:nvPr/>
          </p:nvSpPr>
          <p:spPr>
            <a:xfrm>
              <a:off x="1882485" y="5318063"/>
              <a:ext cx="785091" cy="812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r>
                <a:rPr lang="en-US" altLang="ko-KR" baseline="30000" dirty="0"/>
                <a:t>st</a:t>
              </a:r>
              <a:r>
                <a:rPr lang="en-US" altLang="ko-KR" dirty="0"/>
                <a:t> loc</a:t>
              </a:r>
              <a:endParaRPr lang="ko-KR" altLang="en-US" dirty="0"/>
            </a:p>
          </p:txBody>
        </p:sp>
        <p:cxnSp>
          <p:nvCxnSpPr>
            <p:cNvPr id="7" name="직선 화살표 연결선 6">
              <a:extLst>
                <a:ext uri="{FF2B5EF4-FFF2-40B4-BE49-F238E27FC236}">
                  <a16:creationId xmlns:a16="http://schemas.microsoft.com/office/drawing/2014/main" id="{554E4259-1525-4396-B699-B9352D80583F}"/>
                </a:ext>
              </a:extLst>
            </p:cNvPr>
            <p:cNvCxnSpPr>
              <a:cxnSpLocks/>
              <a:stCxn id="3" idx="7"/>
              <a:endCxn id="8" idx="1"/>
            </p:cNvCxnSpPr>
            <p:nvPr/>
          </p:nvCxnSpPr>
          <p:spPr>
            <a:xfrm flipV="1">
              <a:off x="2552602" y="5207657"/>
              <a:ext cx="608639" cy="2294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365BC50-091A-4E0B-962C-3E7196D5F2AC}"/>
                    </a:ext>
                  </a:extLst>
                </p:cNvPr>
                <p:cNvSpPr txBox="1"/>
                <p:nvPr/>
              </p:nvSpPr>
              <p:spPr>
                <a:xfrm>
                  <a:off x="3161241" y="4894879"/>
                  <a:ext cx="909929" cy="62555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lang="en-US" altLang="ko-KR" b="0" i="1" smtClean="0">
                                <a:latin typeface="Cambria Math" panose="02040503050406030204" pitchFamily="18" charset="0"/>
                              </a:rPr>
                            </m:ctrlPr>
                          </m:fPr>
                          <m:num>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3</m:t>
                                </m:r>
                              </m:e>
                              <m:sup>
                                <m:r>
                                  <a:rPr lang="en-US" altLang="ko-KR" b="0" i="1" smtClean="0">
                                    <a:latin typeface="Cambria Math" panose="02040503050406030204" pitchFamily="18" charset="0"/>
                                  </a:rPr>
                                  <m:t>𝑛</m:t>
                                </m:r>
                              </m:sup>
                            </m:sSup>
                          </m:num>
                          <m:den>
                            <m:r>
                              <a:rPr lang="en-US" altLang="ko-KR" b="0" i="1" smtClean="0">
                                <a:latin typeface="Cambria Math" panose="02040503050406030204" pitchFamily="18" charset="0"/>
                              </a:rPr>
                              <m:t>𝑛</m:t>
                            </m:r>
                            <m:r>
                              <a:rPr lang="en-US" altLang="ko-KR" b="0" i="1" smtClean="0">
                                <a:latin typeface="Cambria Math" panose="02040503050406030204" pitchFamily="18" charset="0"/>
                              </a:rPr>
                              <m:t>!</m:t>
                            </m:r>
                          </m:den>
                        </m:f>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𝑒</m:t>
                            </m:r>
                          </m:e>
                          <m:sup>
                            <m:r>
                              <a:rPr lang="en-US" altLang="ko-KR" b="0" i="1" smtClean="0">
                                <a:latin typeface="Cambria Math" panose="02040503050406030204" pitchFamily="18" charset="0"/>
                              </a:rPr>
                              <m:t>−3</m:t>
                            </m:r>
                          </m:sup>
                        </m:sSup>
                      </m:oMath>
                    </m:oMathPara>
                  </a14:m>
                  <a:endParaRPr lang="ko-KR" altLang="en-US" dirty="0"/>
                </a:p>
              </p:txBody>
            </p:sp>
          </mc:Choice>
          <mc:Fallback>
            <p:sp>
              <p:nvSpPr>
                <p:cNvPr id="8" name="TextBox 7">
                  <a:extLst>
                    <a:ext uri="{FF2B5EF4-FFF2-40B4-BE49-F238E27FC236}">
                      <a16:creationId xmlns:a16="http://schemas.microsoft.com/office/drawing/2014/main" id="{3365BC50-091A-4E0B-962C-3E7196D5F2AC}"/>
                    </a:ext>
                  </a:extLst>
                </p:cNvPr>
                <p:cNvSpPr txBox="1">
                  <a:spLocks noRot="1" noChangeAspect="1" noMove="1" noResize="1" noEditPoints="1" noAdjustHandles="1" noChangeArrowheads="1" noChangeShapeType="1" noTextEdit="1"/>
                </p:cNvSpPr>
                <p:nvPr/>
              </p:nvSpPr>
              <p:spPr>
                <a:xfrm>
                  <a:off x="3161241" y="4894879"/>
                  <a:ext cx="909929" cy="625556"/>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ABB41AB-6332-47AF-94E7-3A7ACA24172D}"/>
                    </a:ext>
                  </a:extLst>
                </p:cNvPr>
                <p:cNvSpPr txBox="1"/>
                <p:nvPr/>
              </p:nvSpPr>
              <p:spPr>
                <a:xfrm>
                  <a:off x="3184960" y="5867319"/>
                  <a:ext cx="909929" cy="62555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lang="en-US" altLang="ko-KR" b="0" i="1" smtClean="0">
                                <a:latin typeface="Cambria Math" panose="02040503050406030204" pitchFamily="18" charset="0"/>
                              </a:rPr>
                            </m:ctrlPr>
                          </m:fPr>
                          <m:num>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3</m:t>
                                </m:r>
                              </m:e>
                              <m:sup>
                                <m:r>
                                  <a:rPr lang="en-US" altLang="ko-KR" b="0" i="1" smtClean="0">
                                    <a:latin typeface="Cambria Math" panose="02040503050406030204" pitchFamily="18" charset="0"/>
                                  </a:rPr>
                                  <m:t>𝑛</m:t>
                                </m:r>
                              </m:sup>
                            </m:sSup>
                          </m:num>
                          <m:den>
                            <m:r>
                              <a:rPr lang="en-US" altLang="ko-KR" b="0" i="1" smtClean="0">
                                <a:latin typeface="Cambria Math" panose="02040503050406030204" pitchFamily="18" charset="0"/>
                              </a:rPr>
                              <m:t>𝑛</m:t>
                            </m:r>
                            <m:r>
                              <a:rPr lang="en-US" altLang="ko-KR" b="0" i="1" smtClean="0">
                                <a:latin typeface="Cambria Math" panose="02040503050406030204" pitchFamily="18" charset="0"/>
                              </a:rPr>
                              <m:t>!</m:t>
                            </m:r>
                          </m:den>
                        </m:f>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𝑒</m:t>
                            </m:r>
                          </m:e>
                          <m:sup>
                            <m:r>
                              <a:rPr lang="en-US" altLang="ko-KR" b="0" i="1" smtClean="0">
                                <a:latin typeface="Cambria Math" panose="02040503050406030204" pitchFamily="18" charset="0"/>
                              </a:rPr>
                              <m:t>−3</m:t>
                            </m:r>
                          </m:sup>
                        </m:sSup>
                      </m:oMath>
                    </m:oMathPara>
                  </a14:m>
                  <a:endParaRPr lang="ko-KR" altLang="en-US" dirty="0"/>
                </a:p>
              </p:txBody>
            </p:sp>
          </mc:Choice>
          <mc:Fallback>
            <p:sp>
              <p:nvSpPr>
                <p:cNvPr id="12" name="TextBox 11">
                  <a:extLst>
                    <a:ext uri="{FF2B5EF4-FFF2-40B4-BE49-F238E27FC236}">
                      <a16:creationId xmlns:a16="http://schemas.microsoft.com/office/drawing/2014/main" id="{BABB41AB-6332-47AF-94E7-3A7ACA24172D}"/>
                    </a:ext>
                  </a:extLst>
                </p:cNvPr>
                <p:cNvSpPr txBox="1">
                  <a:spLocks noRot="1" noChangeAspect="1" noMove="1" noResize="1" noEditPoints="1" noAdjustHandles="1" noChangeArrowheads="1" noChangeShapeType="1" noTextEdit="1"/>
                </p:cNvSpPr>
                <p:nvPr/>
              </p:nvSpPr>
              <p:spPr>
                <a:xfrm>
                  <a:off x="3184960" y="5867319"/>
                  <a:ext cx="909929" cy="625556"/>
                </a:xfrm>
                <a:prstGeom prst="rect">
                  <a:avLst/>
                </a:prstGeom>
                <a:blipFill>
                  <a:blip r:embed="rId4"/>
                  <a:stretch>
                    <a:fillRect/>
                  </a:stretch>
                </a:blipFill>
              </p:spPr>
              <p:txBody>
                <a:bodyPr/>
                <a:lstStyle/>
                <a:p>
                  <a:r>
                    <a:rPr lang="ko-KR" altLang="en-US">
                      <a:noFill/>
                    </a:rPr>
                    <a:t> </a:t>
                  </a:r>
                </a:p>
              </p:txBody>
            </p:sp>
          </mc:Fallback>
        </mc:AlternateContent>
        <p:cxnSp>
          <p:nvCxnSpPr>
            <p:cNvPr id="14" name="직선 화살표 연결선 13">
              <a:extLst>
                <a:ext uri="{FF2B5EF4-FFF2-40B4-BE49-F238E27FC236}">
                  <a16:creationId xmlns:a16="http://schemas.microsoft.com/office/drawing/2014/main" id="{4601CD12-419A-4899-8542-86027436FDF6}"/>
                </a:ext>
              </a:extLst>
            </p:cNvPr>
            <p:cNvCxnSpPr>
              <a:stCxn id="12" idx="1"/>
              <a:endCxn id="3" idx="5"/>
            </p:cNvCxnSpPr>
            <p:nvPr/>
          </p:nvCxnSpPr>
          <p:spPr>
            <a:xfrm flipH="1" flipV="1">
              <a:off x="2552602" y="6011831"/>
              <a:ext cx="632358" cy="1682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27" name="그룹 26">
            <a:extLst>
              <a:ext uri="{FF2B5EF4-FFF2-40B4-BE49-F238E27FC236}">
                <a16:creationId xmlns:a16="http://schemas.microsoft.com/office/drawing/2014/main" id="{B41C032F-15BA-49F4-906E-28015C983CD9}"/>
              </a:ext>
            </a:extLst>
          </p:cNvPr>
          <p:cNvGrpSpPr/>
          <p:nvPr/>
        </p:nvGrpSpPr>
        <p:grpSpPr>
          <a:xfrm>
            <a:off x="5033134" y="4883560"/>
            <a:ext cx="2150153" cy="1665895"/>
            <a:chOff x="5033134" y="4883560"/>
            <a:chExt cx="2150153" cy="1665895"/>
          </a:xfrm>
        </p:grpSpPr>
        <p:sp>
          <p:nvSpPr>
            <p:cNvPr id="15" name="타원 14">
              <a:extLst>
                <a:ext uri="{FF2B5EF4-FFF2-40B4-BE49-F238E27FC236}">
                  <a16:creationId xmlns:a16="http://schemas.microsoft.com/office/drawing/2014/main" id="{B074B4A3-F401-408F-AD2D-8AF59E0A5A30}"/>
                </a:ext>
              </a:extLst>
            </p:cNvPr>
            <p:cNvSpPr/>
            <p:nvPr/>
          </p:nvSpPr>
          <p:spPr>
            <a:xfrm>
              <a:off x="5033134" y="5295261"/>
              <a:ext cx="785091" cy="812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r>
                <a:rPr lang="en-US" altLang="ko-KR" baseline="30000" dirty="0"/>
                <a:t>nd</a:t>
              </a:r>
              <a:r>
                <a:rPr lang="en-US" altLang="ko-KR" dirty="0"/>
                <a:t> loc</a:t>
              </a:r>
              <a:endParaRPr lang="ko-KR" altLang="en-US" dirty="0"/>
            </a:p>
          </p:txBody>
        </p:sp>
        <p:cxnSp>
          <p:nvCxnSpPr>
            <p:cNvPr id="16" name="직선 화살표 연결선 15">
              <a:extLst>
                <a:ext uri="{FF2B5EF4-FFF2-40B4-BE49-F238E27FC236}">
                  <a16:creationId xmlns:a16="http://schemas.microsoft.com/office/drawing/2014/main" id="{DFC69B51-DD59-42A3-A0B4-2A7237BCD0B1}"/>
                </a:ext>
              </a:extLst>
            </p:cNvPr>
            <p:cNvCxnSpPr>
              <a:cxnSpLocks/>
              <a:stCxn id="15" idx="7"/>
              <a:endCxn id="17" idx="1"/>
            </p:cNvCxnSpPr>
            <p:nvPr/>
          </p:nvCxnSpPr>
          <p:spPr>
            <a:xfrm flipV="1">
              <a:off x="5703251" y="5196338"/>
              <a:ext cx="570107" cy="2179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878E1985-CA97-4C15-A70F-82DF4A0B6F5E}"/>
                    </a:ext>
                  </a:extLst>
                </p:cNvPr>
                <p:cNvSpPr txBox="1"/>
                <p:nvPr/>
              </p:nvSpPr>
              <p:spPr>
                <a:xfrm>
                  <a:off x="6273358" y="4883560"/>
                  <a:ext cx="909929" cy="62555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lang="en-US" altLang="ko-KR" b="0" i="1" smtClean="0">
                                <a:latin typeface="Cambria Math" panose="02040503050406030204" pitchFamily="18" charset="0"/>
                              </a:rPr>
                            </m:ctrlPr>
                          </m:fPr>
                          <m:num>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4</m:t>
                                </m:r>
                              </m:e>
                              <m:sup>
                                <m:r>
                                  <a:rPr lang="en-US" altLang="ko-KR" b="0" i="1" smtClean="0">
                                    <a:latin typeface="Cambria Math" panose="02040503050406030204" pitchFamily="18" charset="0"/>
                                  </a:rPr>
                                  <m:t>𝑛</m:t>
                                </m:r>
                              </m:sup>
                            </m:sSup>
                          </m:num>
                          <m:den>
                            <m:r>
                              <a:rPr lang="en-US" altLang="ko-KR" b="0" i="1" smtClean="0">
                                <a:latin typeface="Cambria Math" panose="02040503050406030204" pitchFamily="18" charset="0"/>
                              </a:rPr>
                              <m:t>𝑛</m:t>
                            </m:r>
                            <m:r>
                              <a:rPr lang="en-US" altLang="ko-KR" b="0" i="1" smtClean="0">
                                <a:latin typeface="Cambria Math" panose="02040503050406030204" pitchFamily="18" charset="0"/>
                              </a:rPr>
                              <m:t>!</m:t>
                            </m:r>
                          </m:den>
                        </m:f>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𝑒</m:t>
                            </m:r>
                          </m:e>
                          <m:sup>
                            <m:r>
                              <a:rPr lang="en-US" altLang="ko-KR" b="0" i="1" smtClean="0">
                                <a:latin typeface="Cambria Math" panose="02040503050406030204" pitchFamily="18" charset="0"/>
                              </a:rPr>
                              <m:t>−4</m:t>
                            </m:r>
                          </m:sup>
                        </m:sSup>
                      </m:oMath>
                    </m:oMathPara>
                  </a14:m>
                  <a:endParaRPr lang="ko-KR" altLang="en-US" dirty="0"/>
                </a:p>
              </p:txBody>
            </p:sp>
          </mc:Choice>
          <mc:Fallback>
            <p:sp>
              <p:nvSpPr>
                <p:cNvPr id="17" name="TextBox 16">
                  <a:extLst>
                    <a:ext uri="{FF2B5EF4-FFF2-40B4-BE49-F238E27FC236}">
                      <a16:creationId xmlns:a16="http://schemas.microsoft.com/office/drawing/2014/main" id="{878E1985-CA97-4C15-A70F-82DF4A0B6F5E}"/>
                    </a:ext>
                  </a:extLst>
                </p:cNvPr>
                <p:cNvSpPr txBox="1">
                  <a:spLocks noRot="1" noChangeAspect="1" noMove="1" noResize="1" noEditPoints="1" noAdjustHandles="1" noChangeArrowheads="1" noChangeShapeType="1" noTextEdit="1"/>
                </p:cNvSpPr>
                <p:nvPr/>
              </p:nvSpPr>
              <p:spPr>
                <a:xfrm>
                  <a:off x="6273358" y="4883560"/>
                  <a:ext cx="909929" cy="625556"/>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A99130C0-3CDE-4C43-B512-A228D004A9E7}"/>
                    </a:ext>
                  </a:extLst>
                </p:cNvPr>
                <p:cNvSpPr txBox="1"/>
                <p:nvPr/>
              </p:nvSpPr>
              <p:spPr>
                <a:xfrm>
                  <a:off x="6273359" y="5923899"/>
                  <a:ext cx="909928" cy="62555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lang="en-US" altLang="ko-KR" b="0" i="1" smtClean="0">
                                <a:latin typeface="Cambria Math" panose="02040503050406030204" pitchFamily="18" charset="0"/>
                              </a:rPr>
                            </m:ctrlPr>
                          </m:fPr>
                          <m:num>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2</m:t>
                                </m:r>
                              </m:e>
                              <m:sup>
                                <m:r>
                                  <a:rPr lang="en-US" altLang="ko-KR" b="0" i="1" smtClean="0">
                                    <a:latin typeface="Cambria Math" panose="02040503050406030204" pitchFamily="18" charset="0"/>
                                  </a:rPr>
                                  <m:t>𝑛</m:t>
                                </m:r>
                              </m:sup>
                            </m:sSup>
                          </m:num>
                          <m:den>
                            <m:r>
                              <a:rPr lang="en-US" altLang="ko-KR" b="0" i="1" smtClean="0">
                                <a:latin typeface="Cambria Math" panose="02040503050406030204" pitchFamily="18" charset="0"/>
                              </a:rPr>
                              <m:t>𝑛</m:t>
                            </m:r>
                            <m:r>
                              <a:rPr lang="en-US" altLang="ko-KR" b="0" i="1" smtClean="0">
                                <a:latin typeface="Cambria Math" panose="02040503050406030204" pitchFamily="18" charset="0"/>
                              </a:rPr>
                              <m:t>!</m:t>
                            </m:r>
                          </m:den>
                        </m:f>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𝑒</m:t>
                            </m:r>
                          </m:e>
                          <m:sup>
                            <m:r>
                              <a:rPr lang="en-US" altLang="ko-KR" b="0" i="1" smtClean="0">
                                <a:latin typeface="Cambria Math" panose="02040503050406030204" pitchFamily="18" charset="0"/>
                              </a:rPr>
                              <m:t>−2</m:t>
                            </m:r>
                          </m:sup>
                        </m:sSup>
                      </m:oMath>
                    </m:oMathPara>
                  </a14:m>
                  <a:endParaRPr lang="ko-KR" altLang="en-US" dirty="0"/>
                </a:p>
              </p:txBody>
            </p:sp>
          </mc:Choice>
          <mc:Fallback>
            <p:sp>
              <p:nvSpPr>
                <p:cNvPr id="18" name="TextBox 17">
                  <a:extLst>
                    <a:ext uri="{FF2B5EF4-FFF2-40B4-BE49-F238E27FC236}">
                      <a16:creationId xmlns:a16="http://schemas.microsoft.com/office/drawing/2014/main" id="{A99130C0-3CDE-4C43-B512-A228D004A9E7}"/>
                    </a:ext>
                  </a:extLst>
                </p:cNvPr>
                <p:cNvSpPr txBox="1">
                  <a:spLocks noRot="1" noChangeAspect="1" noMove="1" noResize="1" noEditPoints="1" noAdjustHandles="1" noChangeArrowheads="1" noChangeShapeType="1" noTextEdit="1"/>
                </p:cNvSpPr>
                <p:nvPr/>
              </p:nvSpPr>
              <p:spPr>
                <a:xfrm>
                  <a:off x="6273359" y="5923899"/>
                  <a:ext cx="909928" cy="625556"/>
                </a:xfrm>
                <a:prstGeom prst="rect">
                  <a:avLst/>
                </a:prstGeom>
                <a:blipFill>
                  <a:blip r:embed="rId6"/>
                  <a:stretch>
                    <a:fillRect/>
                  </a:stretch>
                </a:blipFill>
              </p:spPr>
              <p:txBody>
                <a:bodyPr/>
                <a:lstStyle/>
                <a:p>
                  <a:r>
                    <a:rPr lang="ko-KR" altLang="en-US">
                      <a:noFill/>
                    </a:rPr>
                    <a:t> </a:t>
                  </a:r>
                </a:p>
              </p:txBody>
            </p:sp>
          </mc:Fallback>
        </mc:AlternateContent>
        <p:cxnSp>
          <p:nvCxnSpPr>
            <p:cNvPr id="19" name="직선 화살표 연결선 18">
              <a:extLst>
                <a:ext uri="{FF2B5EF4-FFF2-40B4-BE49-F238E27FC236}">
                  <a16:creationId xmlns:a16="http://schemas.microsoft.com/office/drawing/2014/main" id="{D74FBA1A-BF98-4283-B80C-051253FB751D}"/>
                </a:ext>
              </a:extLst>
            </p:cNvPr>
            <p:cNvCxnSpPr>
              <a:stCxn id="18" idx="1"/>
              <a:endCxn id="15" idx="5"/>
            </p:cNvCxnSpPr>
            <p:nvPr/>
          </p:nvCxnSpPr>
          <p:spPr>
            <a:xfrm flipH="1" flipV="1">
              <a:off x="5703251" y="5989029"/>
              <a:ext cx="570108" cy="24764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94355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98D1BAF7-277C-4E5F-BB7F-6E19368E5DA1}"/>
              </a:ext>
            </a:extLst>
          </p:cNvPr>
          <p:cNvSpPr>
            <a:spLocks noGrp="1"/>
          </p:cNvSpPr>
          <p:nvPr>
            <p:ph type="sldNum" sz="quarter" idx="12"/>
          </p:nvPr>
        </p:nvSpPr>
        <p:spPr/>
        <p:txBody>
          <a:bodyPr/>
          <a:lstStyle/>
          <a:p>
            <a:fld id="{D9B91BA1-CD9E-4E83-8CF9-E4545718B126}" type="slidenum">
              <a:rPr lang="ko-KR" altLang="en-US" smtClean="0"/>
              <a:t>14</a:t>
            </a:fld>
            <a:endParaRPr lang="ko-KR" altLang="en-US"/>
          </a:p>
        </p:txBody>
      </p:sp>
      <p:pic>
        <p:nvPicPr>
          <p:cNvPr id="5" name="그림 4">
            <a:extLst>
              <a:ext uri="{FF2B5EF4-FFF2-40B4-BE49-F238E27FC236}">
                <a16:creationId xmlns:a16="http://schemas.microsoft.com/office/drawing/2014/main" id="{3F3D6D1C-6D65-4661-AC25-CBB32094CAF8}"/>
              </a:ext>
            </a:extLst>
          </p:cNvPr>
          <p:cNvPicPr>
            <a:picLocks noChangeAspect="1"/>
          </p:cNvPicPr>
          <p:nvPr/>
        </p:nvPicPr>
        <p:blipFill>
          <a:blip r:embed="rId2"/>
          <a:stretch>
            <a:fillRect/>
          </a:stretch>
        </p:blipFill>
        <p:spPr>
          <a:xfrm>
            <a:off x="3105150" y="1716809"/>
            <a:ext cx="7200900" cy="4829175"/>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C8EAF91-43C4-46CE-9E21-478FDA5D56EA}"/>
                  </a:ext>
                </a:extLst>
              </p:cNvPr>
              <p:cNvSpPr txBox="1"/>
              <p:nvPr/>
            </p:nvSpPr>
            <p:spPr>
              <a:xfrm>
                <a:off x="1764145" y="442681"/>
                <a:ext cx="7860146" cy="1200329"/>
              </a:xfrm>
              <a:prstGeom prst="rect">
                <a:avLst/>
              </a:prstGeom>
              <a:noFill/>
            </p:spPr>
            <p:txBody>
              <a:bodyPr wrap="square" rtlCol="0">
                <a:spAutoFit/>
              </a:bodyPr>
              <a:lstStyle/>
              <a:p>
                <a:r>
                  <a:rPr lang="en-US" altLang="ko-KR" dirty="0"/>
                  <a:t>Discount rate: </a:t>
                </a:r>
                <a14:m>
                  <m:oMath xmlns:m="http://schemas.openxmlformats.org/officeDocument/2006/math">
                    <m:r>
                      <a:rPr lang="en-US" altLang="ko-KR" i="1" dirty="0">
                        <a:latin typeface="Cambria Math" panose="02040503050406030204" pitchFamily="18" charset="0"/>
                      </a:rPr>
                      <m:t> </m:t>
                    </m:r>
                    <m:r>
                      <a:rPr lang="en-US" altLang="ko-KR" i="1" dirty="0">
                        <a:latin typeface="Cambria Math" panose="02040503050406030204" pitchFamily="18" charset="0"/>
                      </a:rPr>
                      <m:t>𝛾</m:t>
                    </m:r>
                    <m:r>
                      <a:rPr lang="en-US" altLang="ko-KR" i="1" dirty="0">
                        <a:latin typeface="Cambria Math" panose="02040503050406030204" pitchFamily="18" charset="0"/>
                      </a:rPr>
                      <m:t>=0.9</m:t>
                    </m:r>
                  </m:oMath>
                </a14:m>
                <a:r>
                  <a:rPr lang="en-US" altLang="ko-KR" dirty="0"/>
                  <a:t> </a:t>
                </a:r>
              </a:p>
              <a:p>
                <a:r>
                  <a:rPr lang="en-US" altLang="ko-KR" dirty="0"/>
                  <a:t>Time step: day</a:t>
                </a:r>
              </a:p>
              <a:p>
                <a:r>
                  <a:rPr lang="en-US" altLang="ko-KR" dirty="0"/>
                  <a:t>State: the number of cars at each location at the end of the day</a:t>
                </a:r>
              </a:p>
              <a:p>
                <a:r>
                  <a:rPr lang="en-US" altLang="ko-KR" dirty="0"/>
                  <a:t>Action: the numbers of cars moved between the two locations overnight</a:t>
                </a:r>
                <a:endParaRPr lang="ko-KR" altLang="en-US" dirty="0"/>
              </a:p>
            </p:txBody>
          </p:sp>
        </mc:Choice>
        <mc:Fallback>
          <p:sp>
            <p:nvSpPr>
              <p:cNvPr id="6" name="TextBox 5">
                <a:extLst>
                  <a:ext uri="{FF2B5EF4-FFF2-40B4-BE49-F238E27FC236}">
                    <a16:creationId xmlns:a16="http://schemas.microsoft.com/office/drawing/2014/main" id="{5C8EAF91-43C4-46CE-9E21-478FDA5D56EA}"/>
                  </a:ext>
                </a:extLst>
              </p:cNvPr>
              <p:cNvSpPr txBox="1">
                <a:spLocks noRot="1" noChangeAspect="1" noMove="1" noResize="1" noEditPoints="1" noAdjustHandles="1" noChangeArrowheads="1" noChangeShapeType="1" noTextEdit="1"/>
              </p:cNvSpPr>
              <p:nvPr/>
            </p:nvSpPr>
            <p:spPr>
              <a:xfrm>
                <a:off x="1764145" y="442681"/>
                <a:ext cx="7860146" cy="1200329"/>
              </a:xfrm>
              <a:prstGeom prst="rect">
                <a:avLst/>
              </a:prstGeom>
              <a:blipFill>
                <a:blip r:embed="rId3"/>
                <a:stretch>
                  <a:fillRect l="-620" t="-3046" b="-7107"/>
                </a:stretch>
              </a:blipFill>
            </p:spPr>
            <p:txBody>
              <a:bodyPr/>
              <a:lstStyle/>
              <a:p>
                <a:r>
                  <a:rPr lang="ko-KR" altLang="en-US">
                    <a:noFill/>
                  </a:rPr>
                  <a:t> </a:t>
                </a:r>
              </a:p>
            </p:txBody>
          </p:sp>
        </mc:Fallback>
      </mc:AlternateContent>
      <p:sp>
        <p:nvSpPr>
          <p:cNvPr id="2" name="TextBox 1">
            <a:extLst>
              <a:ext uri="{FF2B5EF4-FFF2-40B4-BE49-F238E27FC236}">
                <a16:creationId xmlns:a16="http://schemas.microsoft.com/office/drawing/2014/main" id="{7523109B-8483-489C-A89F-4708F09D8587}"/>
              </a:ext>
            </a:extLst>
          </p:cNvPr>
          <p:cNvSpPr txBox="1"/>
          <p:nvPr/>
        </p:nvSpPr>
        <p:spPr>
          <a:xfrm>
            <a:off x="1472908" y="2881745"/>
            <a:ext cx="1632242" cy="923330"/>
          </a:xfrm>
          <a:prstGeom prst="rect">
            <a:avLst/>
          </a:prstGeom>
          <a:noFill/>
          <a:ln>
            <a:solidFill>
              <a:schemeClr val="tx1"/>
            </a:solidFill>
          </a:ln>
        </p:spPr>
        <p:txBody>
          <a:bodyPr wrap="none" rtlCol="0">
            <a:spAutoFit/>
          </a:bodyPr>
          <a:lstStyle/>
          <a:p>
            <a:r>
              <a:rPr lang="en-US" altLang="ko-KR" dirty="0"/>
              <a:t>1</a:t>
            </a:r>
            <a:r>
              <a:rPr lang="en-US" altLang="ko-KR" baseline="30000" dirty="0"/>
              <a:t>st</a:t>
            </a:r>
            <a:r>
              <a:rPr lang="en-US" altLang="ko-KR" dirty="0"/>
              <a:t> loc: 8 cars</a:t>
            </a:r>
          </a:p>
          <a:p>
            <a:r>
              <a:rPr lang="en-US" altLang="ko-KR" dirty="0"/>
              <a:t>2</a:t>
            </a:r>
            <a:r>
              <a:rPr lang="en-US" altLang="ko-KR" baseline="30000" dirty="0"/>
              <a:t>nd</a:t>
            </a:r>
            <a:r>
              <a:rPr lang="en-US" altLang="ko-KR" dirty="0"/>
              <a:t> loc: 0 cars</a:t>
            </a:r>
          </a:p>
          <a:p>
            <a:r>
              <a:rPr lang="en-US" altLang="ko-KR" dirty="0"/>
              <a:t>move: 4 cars</a:t>
            </a:r>
            <a:endParaRPr lang="ko-KR" altLang="en-US" dirty="0"/>
          </a:p>
        </p:txBody>
      </p:sp>
      <p:cxnSp>
        <p:nvCxnSpPr>
          <p:cNvPr id="7" name="직선 화살표 연결선 6">
            <a:extLst>
              <a:ext uri="{FF2B5EF4-FFF2-40B4-BE49-F238E27FC236}">
                <a16:creationId xmlns:a16="http://schemas.microsoft.com/office/drawing/2014/main" id="{C52FC772-5FDB-40F2-B002-F614EDE272D3}"/>
              </a:ext>
            </a:extLst>
          </p:cNvPr>
          <p:cNvCxnSpPr>
            <a:cxnSpLocks/>
            <a:stCxn id="2" idx="3"/>
          </p:cNvCxnSpPr>
          <p:nvPr/>
        </p:nvCxnSpPr>
        <p:spPr>
          <a:xfrm flipV="1">
            <a:off x="3105150" y="3168074"/>
            <a:ext cx="2538268" cy="1753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421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1AA4D7-B184-46C6-AC3A-E6ABD24723F3}"/>
              </a:ext>
            </a:extLst>
          </p:cNvPr>
          <p:cNvSpPr>
            <a:spLocks noGrp="1"/>
          </p:cNvSpPr>
          <p:nvPr>
            <p:ph type="title"/>
          </p:nvPr>
        </p:nvSpPr>
        <p:spPr/>
        <p:txBody>
          <a:bodyPr/>
          <a:lstStyle/>
          <a:p>
            <a:r>
              <a:rPr lang="en-US" altLang="ko-KR" dirty="0"/>
              <a:t>4.4 Value Iteration</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0719DB57-AFA6-4A42-B0F5-890A69DB0EB6}"/>
                  </a:ext>
                </a:extLst>
              </p:cNvPr>
              <p:cNvSpPr>
                <a:spLocks noGrp="1"/>
              </p:cNvSpPr>
              <p:nvPr>
                <p:ph idx="1"/>
              </p:nvPr>
            </p:nvSpPr>
            <p:spPr>
              <a:xfrm>
                <a:off x="838200" y="1825625"/>
                <a:ext cx="10515600" cy="4351338"/>
              </a:xfrm>
            </p:spPr>
            <p:txBody>
              <a:bodyPr/>
              <a:lstStyle/>
              <a:p>
                <a:r>
                  <a:rPr lang="en-US" altLang="ko-KR" dirty="0"/>
                  <a:t>Value iteration</a:t>
                </a:r>
              </a:p>
              <a:p>
                <a:pPr lvl="1"/>
                <a:r>
                  <a:rPr lang="en-US" altLang="ko-KR" dirty="0"/>
                  <a:t>Simple version of policy iteration</a:t>
                </a:r>
              </a:p>
              <a:p>
                <a:pPr lvl="1">
                  <a:lnSpc>
                    <a:spcPct val="100000"/>
                  </a:lnSpc>
                </a:pPr>
                <a:r>
                  <a:rPr lang="en-US" altLang="ko-KR" dirty="0"/>
                  <a:t>Policy evaluation is stopped after just one sweep</a:t>
                </a:r>
                <a:br>
                  <a:rPr lang="en-US" altLang="ko-KR" dirty="0"/>
                </a:b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𝑣</m:t>
                        </m:r>
                      </m:e>
                      <m:sub>
                        <m:r>
                          <a:rPr lang="en-US" altLang="ko-KR" b="0" i="1" smtClean="0">
                            <a:latin typeface="Cambria Math" panose="02040503050406030204" pitchFamily="18" charset="0"/>
                          </a:rPr>
                          <m:t>𝑘</m:t>
                        </m:r>
                        <m:r>
                          <a:rPr lang="en-US" altLang="ko-KR" b="0" i="1" smtClean="0">
                            <a:latin typeface="Cambria Math" panose="02040503050406030204" pitchFamily="18" charset="0"/>
                          </a:rPr>
                          <m:t>+1</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𝑠</m:t>
                        </m:r>
                      </m:e>
                    </m:d>
                    <m:r>
                      <a:rPr lang="en-US" altLang="ko-KR" b="0" i="1" smtClean="0">
                        <a:latin typeface="Cambria Math" panose="02040503050406030204" pitchFamily="18" charset="0"/>
                      </a:rPr>
                      <m:t>=</m:t>
                    </m:r>
                    <m:func>
                      <m:funcPr>
                        <m:ctrlPr>
                          <a:rPr lang="en-US" altLang="ko-KR" b="0" i="1" smtClean="0">
                            <a:latin typeface="Cambria Math" panose="02040503050406030204" pitchFamily="18" charset="0"/>
                          </a:rPr>
                        </m:ctrlPr>
                      </m:funcPr>
                      <m:fName>
                        <m:limLow>
                          <m:limLowPr>
                            <m:ctrlPr>
                              <a:rPr lang="en-US" altLang="ko-KR" b="0" i="1" smtClean="0">
                                <a:latin typeface="Cambria Math" panose="02040503050406030204" pitchFamily="18" charset="0"/>
                              </a:rPr>
                            </m:ctrlPr>
                          </m:limLowPr>
                          <m:e>
                            <m:r>
                              <m:rPr>
                                <m:sty m:val="p"/>
                              </m:rPr>
                              <a:rPr lang="en-US" altLang="ko-KR" b="0" i="0" smtClean="0">
                                <a:latin typeface="Cambria Math" panose="02040503050406030204" pitchFamily="18" charset="0"/>
                              </a:rPr>
                              <m:t>max</m:t>
                            </m:r>
                          </m:e>
                          <m:lim>
                            <m:r>
                              <a:rPr lang="en-US" altLang="ko-KR" b="0" i="1" smtClean="0">
                                <a:latin typeface="Cambria Math" panose="02040503050406030204" pitchFamily="18" charset="0"/>
                              </a:rPr>
                              <m:t>𝑎</m:t>
                            </m:r>
                          </m:lim>
                        </m:limLow>
                      </m:fName>
                      <m:e>
                        <m:r>
                          <a:rPr lang="en-US" altLang="ko-KR" b="0" i="1" smtClean="0">
                            <a:latin typeface="Cambria Math" panose="02040503050406030204" pitchFamily="18" charset="0"/>
                          </a:rPr>
                          <m:t>𝔼</m:t>
                        </m:r>
                        <m:d>
                          <m:dPr>
                            <m:begChr m:val="["/>
                            <m:endChr m:val="]"/>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𝑅</m:t>
                                </m:r>
                              </m:e>
                              <m:sub>
                                <m:r>
                                  <a:rPr lang="en-US" altLang="ko-KR" b="0" i="1" smtClean="0">
                                    <a:latin typeface="Cambria Math" panose="02040503050406030204" pitchFamily="18" charset="0"/>
                                  </a:rPr>
                                  <m:t>𝑡</m:t>
                                </m:r>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𝛾</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𝑣</m:t>
                                </m:r>
                              </m:e>
                              <m:sub>
                                <m:r>
                                  <a:rPr lang="en-US" altLang="ko-KR" b="0" i="1" smtClean="0">
                                    <a:latin typeface="Cambria Math" panose="02040503050406030204" pitchFamily="18" charset="0"/>
                                  </a:rPr>
                                  <m:t>𝑘</m:t>
                                </m:r>
                              </m:sub>
                            </m:sSub>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𝑆</m:t>
                                    </m:r>
                                  </m:e>
                                  <m:sub>
                                    <m:r>
                                      <a:rPr lang="en-US" altLang="ko-KR" b="0" i="1" smtClean="0">
                                        <a:latin typeface="Cambria Math" panose="02040503050406030204" pitchFamily="18" charset="0"/>
                                      </a:rPr>
                                      <m:t>𝑡</m:t>
                                    </m:r>
                                    <m:r>
                                      <a:rPr lang="en-US" altLang="ko-KR" b="0" i="1" smtClean="0">
                                        <a:latin typeface="Cambria Math" panose="02040503050406030204" pitchFamily="18" charset="0"/>
                                      </a:rPr>
                                      <m:t>+1</m:t>
                                    </m:r>
                                  </m:sub>
                                </m:sSub>
                              </m:e>
                            </m:d>
                          </m:e>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𝑆</m:t>
                                </m:r>
                              </m:e>
                              <m:sub>
                                <m:r>
                                  <a:rPr lang="en-US" altLang="ko-KR" b="0" i="1" smtClean="0">
                                    <a:latin typeface="Cambria Math" panose="02040503050406030204" pitchFamily="18" charset="0"/>
                                  </a:rPr>
                                  <m:t>𝑡</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𝑠</m:t>
                            </m:r>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𝐴</m:t>
                                </m:r>
                              </m:e>
                              <m:sub>
                                <m:r>
                                  <a:rPr lang="en-US" altLang="ko-KR" b="0" i="1" smtClean="0">
                                    <a:latin typeface="Cambria Math" panose="02040503050406030204" pitchFamily="18" charset="0"/>
                                  </a:rPr>
                                  <m:t>𝑡</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𝑎</m:t>
                            </m:r>
                          </m:e>
                        </m:d>
                      </m:e>
                    </m:func>
                  </m:oMath>
                </a14:m>
                <a:br>
                  <a:rPr lang="en-US" altLang="ko-KR" b="0" i="1" dirty="0">
                    <a:latin typeface="Cambria Math" panose="02040503050406030204" pitchFamily="18" charset="0"/>
                  </a:rPr>
                </a:br>
                <a14:m>
                  <m:oMath xmlns:m="http://schemas.openxmlformats.org/officeDocument/2006/math">
                    <m:r>
                      <a:rPr lang="en-US" altLang="ko-KR" b="0" i="1" smtClean="0">
                        <a:latin typeface="Cambria Math" panose="02040503050406030204" pitchFamily="18" charset="0"/>
                      </a:rPr>
                      <m:t>                 =</m:t>
                    </m:r>
                    <m:func>
                      <m:funcPr>
                        <m:ctrlPr>
                          <a:rPr lang="en-US" altLang="ko-KR" b="0" i="1" smtClean="0">
                            <a:latin typeface="Cambria Math" panose="02040503050406030204" pitchFamily="18" charset="0"/>
                          </a:rPr>
                        </m:ctrlPr>
                      </m:funcPr>
                      <m:fName>
                        <m:limLow>
                          <m:limLowPr>
                            <m:ctrlPr>
                              <a:rPr lang="en-US" altLang="ko-KR" b="0" i="1" smtClean="0">
                                <a:latin typeface="Cambria Math" panose="02040503050406030204" pitchFamily="18" charset="0"/>
                              </a:rPr>
                            </m:ctrlPr>
                          </m:limLowPr>
                          <m:e>
                            <m:r>
                              <m:rPr>
                                <m:sty m:val="p"/>
                              </m:rPr>
                              <a:rPr lang="en-US" altLang="ko-KR" b="0" i="0" smtClean="0">
                                <a:latin typeface="Cambria Math" panose="02040503050406030204" pitchFamily="18" charset="0"/>
                              </a:rPr>
                              <m:t>max</m:t>
                            </m:r>
                          </m:e>
                          <m:lim>
                            <m:r>
                              <a:rPr lang="en-US" altLang="ko-KR" b="0" i="1" smtClean="0">
                                <a:latin typeface="Cambria Math" panose="02040503050406030204" pitchFamily="18" charset="0"/>
                              </a:rPr>
                              <m:t>𝑎</m:t>
                            </m:r>
                          </m:lim>
                        </m:limLow>
                      </m:fName>
                      <m:e>
                        <m:nary>
                          <m:naryPr>
                            <m:chr m:val="∑"/>
                            <m:supHide m:val="on"/>
                            <m:ctrlPr>
                              <a:rPr lang="en-US" altLang="ko-KR" b="0" i="1" smtClean="0">
                                <a:latin typeface="Cambria Math" panose="02040503050406030204" pitchFamily="18" charset="0"/>
                              </a:rPr>
                            </m:ctrlPr>
                          </m:naryPr>
                          <m:sub>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𝑠</m:t>
                                </m:r>
                              </m:e>
                              <m:sup>
                                <m:r>
                                  <a:rPr lang="en-US" altLang="ko-KR" b="0" i="1" smtClean="0">
                                    <a:latin typeface="Cambria Math" panose="02040503050406030204" pitchFamily="18" charset="0"/>
                                  </a:rPr>
                                  <m:t>′</m:t>
                                </m:r>
                              </m:sup>
                            </m:sSup>
                            <m:r>
                              <a:rPr lang="en-US" altLang="ko-KR" b="0" i="1" smtClean="0">
                                <a:latin typeface="Cambria Math" panose="02040503050406030204" pitchFamily="18" charset="0"/>
                              </a:rPr>
                              <m:t>,</m:t>
                            </m:r>
                            <m:r>
                              <a:rPr lang="en-US" altLang="ko-KR" b="0" i="1" smtClean="0">
                                <a:latin typeface="Cambria Math" panose="02040503050406030204" pitchFamily="18" charset="0"/>
                              </a:rPr>
                              <m:t>𝑟</m:t>
                            </m:r>
                          </m:sub>
                          <m:sup/>
                          <m:e>
                            <m:r>
                              <a:rPr lang="en-US" altLang="ko-KR" b="0" i="1" smtClean="0">
                                <a:latin typeface="Cambria Math" panose="02040503050406030204" pitchFamily="18" charset="0"/>
                              </a:rPr>
                              <m:t>𝑝</m:t>
                            </m:r>
                            <m:d>
                              <m:dPr>
                                <m:ctrlPr>
                                  <a:rPr lang="en-US" altLang="ko-KR" b="0" i="1" smtClean="0">
                                    <a:latin typeface="Cambria Math" panose="02040503050406030204" pitchFamily="18" charset="0"/>
                                  </a:rPr>
                                </m:ctrlPr>
                              </m:dPr>
                              <m:e>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𝑠</m:t>
                                    </m:r>
                                  </m:e>
                                  <m:sup>
                                    <m:r>
                                      <a:rPr lang="en-US" altLang="ko-KR" b="0" i="1" smtClean="0">
                                        <a:latin typeface="Cambria Math" panose="02040503050406030204" pitchFamily="18" charset="0"/>
                                      </a:rPr>
                                      <m:t>′</m:t>
                                    </m:r>
                                  </m:sup>
                                </m:sSup>
                                <m:r>
                                  <a:rPr lang="en-US" altLang="ko-KR" b="0" i="1" smtClean="0">
                                    <a:latin typeface="Cambria Math" panose="02040503050406030204" pitchFamily="18" charset="0"/>
                                  </a:rPr>
                                  <m:t>,</m:t>
                                </m:r>
                                <m:r>
                                  <a:rPr lang="en-US" altLang="ko-KR" b="0" i="1" smtClean="0">
                                    <a:latin typeface="Cambria Math" panose="02040503050406030204" pitchFamily="18" charset="0"/>
                                  </a:rPr>
                                  <m:t>𝑟</m:t>
                                </m:r>
                              </m:e>
                              <m:e>
                                <m:r>
                                  <a:rPr lang="en-US" altLang="ko-KR" b="0" i="1" smtClean="0">
                                    <a:latin typeface="Cambria Math" panose="02040503050406030204" pitchFamily="18" charset="0"/>
                                  </a:rPr>
                                  <m:t>𝑠</m:t>
                                </m:r>
                                <m:r>
                                  <a:rPr lang="en-US" altLang="ko-KR" b="0" i="1" smtClean="0">
                                    <a:latin typeface="Cambria Math" panose="02040503050406030204" pitchFamily="18" charset="0"/>
                                  </a:rPr>
                                  <m:t>,</m:t>
                                </m:r>
                                <m:r>
                                  <a:rPr lang="en-US" altLang="ko-KR" b="0" i="1" smtClean="0">
                                    <a:latin typeface="Cambria Math" panose="02040503050406030204" pitchFamily="18" charset="0"/>
                                  </a:rPr>
                                  <m:t>𝑎</m:t>
                                </m:r>
                              </m:e>
                            </m:d>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𝑟</m:t>
                                </m:r>
                                <m:r>
                                  <a:rPr lang="en-US" altLang="ko-KR" b="0" i="1" smtClean="0">
                                    <a:latin typeface="Cambria Math" panose="02040503050406030204" pitchFamily="18" charset="0"/>
                                  </a:rPr>
                                  <m:t>+</m:t>
                                </m:r>
                                <m:r>
                                  <a:rPr lang="en-US" altLang="ko-KR" b="0" i="1" smtClean="0">
                                    <a:latin typeface="Cambria Math" panose="02040503050406030204" pitchFamily="18" charset="0"/>
                                  </a:rPr>
                                  <m:t>𝛾</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𝑣</m:t>
                                    </m:r>
                                  </m:e>
                                  <m:sub>
                                    <m:r>
                                      <a:rPr lang="en-US" altLang="ko-KR" b="0" i="1" smtClean="0">
                                        <a:latin typeface="Cambria Math" panose="02040503050406030204" pitchFamily="18" charset="0"/>
                                      </a:rPr>
                                      <m:t>𝑘</m:t>
                                    </m:r>
                                  </m:sub>
                                </m:sSub>
                                <m:d>
                                  <m:dPr>
                                    <m:ctrlPr>
                                      <a:rPr lang="en-US" altLang="ko-KR" b="0" i="1" smtClean="0">
                                        <a:latin typeface="Cambria Math" panose="02040503050406030204" pitchFamily="18" charset="0"/>
                                      </a:rPr>
                                    </m:ctrlPr>
                                  </m:dPr>
                                  <m:e>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𝑠</m:t>
                                        </m:r>
                                      </m:e>
                                      <m:sup>
                                        <m:r>
                                          <a:rPr lang="en-US" altLang="ko-KR" b="0" i="1" smtClean="0">
                                            <a:latin typeface="Cambria Math" panose="02040503050406030204" pitchFamily="18" charset="0"/>
                                          </a:rPr>
                                          <m:t>′</m:t>
                                        </m:r>
                                      </m:sup>
                                    </m:sSup>
                                  </m:e>
                                </m:d>
                              </m:e>
                            </m:d>
                          </m:e>
                        </m:nary>
                      </m:e>
                    </m:func>
                  </m:oMath>
                </a14:m>
                <a:endParaRPr lang="en-US" altLang="ko-KR" b="0" i="1" dirty="0">
                  <a:latin typeface="Cambria Math" panose="02040503050406030204" pitchFamily="18" charset="0"/>
                </a:endParaRPr>
              </a:p>
              <a:p>
                <a:pPr lvl="1">
                  <a:lnSpc>
                    <a:spcPct val="100000"/>
                  </a:lnSpc>
                </a:pPr>
                <a:r>
                  <a:rPr lang="en-US" altLang="ko-KR" dirty="0"/>
                  <a:t>Repeat the evaluation</a:t>
                </a:r>
                <a:br>
                  <a:rPr lang="en-US" altLang="ko-KR" b="0" i="1" dirty="0">
                    <a:latin typeface="Cambria Math" panose="02040503050406030204" pitchFamily="18" charset="0"/>
                  </a:rPr>
                </a:b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𝑣</m:t>
                        </m:r>
                      </m:e>
                      <m:sub>
                        <m:r>
                          <a:rPr lang="en-US" altLang="ko-KR" b="0" i="1" smtClean="0">
                            <a:latin typeface="Cambria Math" panose="02040503050406030204" pitchFamily="18" charset="0"/>
                          </a:rPr>
                          <m:t>0</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𝑣</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𝑣</m:t>
                        </m:r>
                      </m:e>
                      <m:sub>
                        <m:r>
                          <a:rPr lang="en-US" altLang="ko-KR" b="0" i="1" smtClean="0">
                            <a:latin typeface="Cambria Math" panose="02040503050406030204" pitchFamily="18" charset="0"/>
                          </a:rPr>
                          <m:t>∗</m:t>
                        </m:r>
                      </m:sub>
                    </m:sSub>
                  </m:oMath>
                </a14:m>
                <a:endParaRPr lang="en-US" altLang="ko-KR" dirty="0"/>
              </a:p>
            </p:txBody>
          </p:sp>
        </mc:Choice>
        <mc:Fallback>
          <p:sp>
            <p:nvSpPr>
              <p:cNvPr id="3" name="내용 개체 틀 2">
                <a:extLst>
                  <a:ext uri="{FF2B5EF4-FFF2-40B4-BE49-F238E27FC236}">
                    <a16:creationId xmlns:a16="http://schemas.microsoft.com/office/drawing/2014/main" id="{0719DB57-AFA6-4A42-B0F5-890A69DB0EB6}"/>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381"/>
                </a:stretch>
              </a:blipFill>
            </p:spPr>
            <p:txBody>
              <a:bodyPr/>
              <a:lstStyle/>
              <a:p>
                <a:r>
                  <a:rPr lang="ko-KR" altLang="en-US">
                    <a:noFill/>
                  </a:rPr>
                  <a:t> </a:t>
                </a:r>
              </a:p>
            </p:txBody>
          </p:sp>
        </mc:Fallback>
      </mc:AlternateContent>
      <p:sp>
        <p:nvSpPr>
          <p:cNvPr id="4" name="슬라이드 번호 개체 틀 3">
            <a:extLst>
              <a:ext uri="{FF2B5EF4-FFF2-40B4-BE49-F238E27FC236}">
                <a16:creationId xmlns:a16="http://schemas.microsoft.com/office/drawing/2014/main" id="{D6CD2B35-02B2-4A38-A7DB-1DA55306FDE7}"/>
              </a:ext>
            </a:extLst>
          </p:cNvPr>
          <p:cNvSpPr>
            <a:spLocks noGrp="1"/>
          </p:cNvSpPr>
          <p:nvPr>
            <p:ph type="sldNum" sz="quarter" idx="12"/>
          </p:nvPr>
        </p:nvSpPr>
        <p:spPr/>
        <p:txBody>
          <a:bodyPr/>
          <a:lstStyle/>
          <a:p>
            <a:fld id="{D9B91BA1-CD9E-4E83-8CF9-E4545718B126}" type="slidenum">
              <a:rPr lang="ko-KR" altLang="en-US" smtClean="0"/>
              <a:t>15</a:t>
            </a:fld>
            <a:endParaRPr lang="ko-KR" altLang="en-US"/>
          </a:p>
        </p:txBody>
      </p:sp>
      <p:sp>
        <p:nvSpPr>
          <p:cNvPr id="5" name="TextBox 4">
            <a:extLst>
              <a:ext uri="{FF2B5EF4-FFF2-40B4-BE49-F238E27FC236}">
                <a16:creationId xmlns:a16="http://schemas.microsoft.com/office/drawing/2014/main" id="{9C4CBBF0-12B1-4C8B-8456-956CB429B627}"/>
              </a:ext>
            </a:extLst>
          </p:cNvPr>
          <p:cNvSpPr txBox="1"/>
          <p:nvPr/>
        </p:nvSpPr>
        <p:spPr>
          <a:xfrm>
            <a:off x="8759536" y="3816628"/>
            <a:ext cx="2869632" cy="369332"/>
          </a:xfrm>
          <a:prstGeom prst="rect">
            <a:avLst/>
          </a:prstGeom>
          <a:solidFill>
            <a:srgbClr val="FFC000"/>
          </a:solidFill>
        </p:spPr>
        <p:txBody>
          <a:bodyPr wrap="none" rtlCol="0">
            <a:spAutoFit/>
          </a:bodyPr>
          <a:lstStyle/>
          <a:p>
            <a:r>
              <a:rPr lang="en-US" altLang="ko-KR" dirty="0"/>
              <a:t>max means greedy policy</a:t>
            </a:r>
            <a:endParaRPr lang="ko-KR" altLang="en-US" dirty="0"/>
          </a:p>
        </p:txBody>
      </p:sp>
    </p:spTree>
    <p:extLst>
      <p:ext uri="{BB962C8B-B14F-4D97-AF65-F5344CB8AC3E}">
        <p14:creationId xmlns:p14="http://schemas.microsoft.com/office/powerpoint/2010/main" val="1813225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DE3869-D56F-491B-A610-0C444267C68B}"/>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562B0CC3-A247-4D97-A5B9-9CFAA13350DC}"/>
              </a:ext>
            </a:extLst>
          </p:cNvPr>
          <p:cNvSpPr>
            <a:spLocks noGrp="1"/>
          </p:cNvSpPr>
          <p:nvPr>
            <p:ph idx="1"/>
          </p:nvPr>
        </p:nvSpPr>
        <p:spPr/>
        <p:txBody>
          <a:bodyPr/>
          <a:lstStyle/>
          <a:p>
            <a:endParaRPr lang="ko-KR" altLang="en-US"/>
          </a:p>
        </p:txBody>
      </p:sp>
      <p:sp>
        <p:nvSpPr>
          <p:cNvPr id="4" name="슬라이드 번호 개체 틀 3">
            <a:extLst>
              <a:ext uri="{FF2B5EF4-FFF2-40B4-BE49-F238E27FC236}">
                <a16:creationId xmlns:a16="http://schemas.microsoft.com/office/drawing/2014/main" id="{EB0D3754-6EE2-460C-9722-97BDFFEB370B}"/>
              </a:ext>
            </a:extLst>
          </p:cNvPr>
          <p:cNvSpPr>
            <a:spLocks noGrp="1"/>
          </p:cNvSpPr>
          <p:nvPr>
            <p:ph type="sldNum" sz="quarter" idx="12"/>
          </p:nvPr>
        </p:nvSpPr>
        <p:spPr/>
        <p:txBody>
          <a:bodyPr/>
          <a:lstStyle/>
          <a:p>
            <a:fld id="{D9B91BA1-CD9E-4E83-8CF9-E4545718B126}" type="slidenum">
              <a:rPr lang="ko-KR" altLang="en-US" smtClean="0"/>
              <a:t>16</a:t>
            </a:fld>
            <a:endParaRPr lang="ko-KR" altLang="en-US"/>
          </a:p>
        </p:txBody>
      </p:sp>
      <p:pic>
        <p:nvPicPr>
          <p:cNvPr id="5" name="그림 4">
            <a:extLst>
              <a:ext uri="{FF2B5EF4-FFF2-40B4-BE49-F238E27FC236}">
                <a16:creationId xmlns:a16="http://schemas.microsoft.com/office/drawing/2014/main" id="{F20BD534-B10D-49DC-93C6-DEAAE1369442}"/>
              </a:ext>
            </a:extLst>
          </p:cNvPr>
          <p:cNvPicPr>
            <a:picLocks noChangeAspect="1"/>
          </p:cNvPicPr>
          <p:nvPr/>
        </p:nvPicPr>
        <p:blipFill>
          <a:blip r:embed="rId2"/>
          <a:stretch>
            <a:fillRect/>
          </a:stretch>
        </p:blipFill>
        <p:spPr>
          <a:xfrm>
            <a:off x="1814511" y="1690688"/>
            <a:ext cx="8812530" cy="4171950"/>
          </a:xfrm>
          <a:prstGeom prst="rect">
            <a:avLst/>
          </a:prstGeom>
        </p:spPr>
      </p:pic>
    </p:spTree>
    <p:extLst>
      <p:ext uri="{BB962C8B-B14F-4D97-AF65-F5344CB8AC3E}">
        <p14:creationId xmlns:p14="http://schemas.microsoft.com/office/powerpoint/2010/main" val="3910059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6D3F088-7C7F-4116-A76F-69903394E397}"/>
              </a:ext>
            </a:extLst>
          </p:cNvPr>
          <p:cNvSpPr>
            <a:spLocks noGrp="1"/>
          </p:cNvSpPr>
          <p:nvPr>
            <p:ph type="title"/>
          </p:nvPr>
        </p:nvSpPr>
        <p:spPr>
          <a:xfrm>
            <a:off x="838200" y="365125"/>
            <a:ext cx="10515600" cy="1325563"/>
          </a:xfrm>
        </p:spPr>
        <p:txBody>
          <a:bodyPr/>
          <a:lstStyle/>
          <a:p>
            <a:r>
              <a:rPr lang="en-US" altLang="ko-KR" dirty="0"/>
              <a:t>Example 4.1 </a:t>
            </a:r>
            <a:r>
              <a:rPr lang="en-US" altLang="ko-KR" dirty="0" err="1"/>
              <a:t>Gridworld</a:t>
            </a:r>
            <a:endParaRPr lang="ko-KR" altLang="en-US" dirty="0"/>
          </a:p>
        </p:txBody>
      </p:sp>
      <p:sp>
        <p:nvSpPr>
          <p:cNvPr id="4" name="슬라이드 번호 개체 틀 3">
            <a:extLst>
              <a:ext uri="{FF2B5EF4-FFF2-40B4-BE49-F238E27FC236}">
                <a16:creationId xmlns:a16="http://schemas.microsoft.com/office/drawing/2014/main" id="{B795BD0F-B1A2-44EB-9754-EF7DD84A8929}"/>
              </a:ext>
            </a:extLst>
          </p:cNvPr>
          <p:cNvSpPr>
            <a:spLocks noGrp="1"/>
          </p:cNvSpPr>
          <p:nvPr>
            <p:ph type="sldNum" sz="quarter" idx="12"/>
          </p:nvPr>
        </p:nvSpPr>
        <p:spPr/>
        <p:txBody>
          <a:bodyPr/>
          <a:lstStyle/>
          <a:p>
            <a:fld id="{D9B91BA1-CD9E-4E83-8CF9-E4545718B126}" type="slidenum">
              <a:rPr lang="ko-KR" altLang="en-US" smtClean="0"/>
              <a:t>17</a:t>
            </a:fld>
            <a:endParaRPr lang="ko-KR" altLang="en-US"/>
          </a:p>
        </p:txBody>
      </p: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A56D039D-69B3-4384-99FC-AD4B09D58EFA}"/>
                  </a:ext>
                </a:extLst>
              </p:cNvPr>
              <p:cNvSpPr txBox="1"/>
              <p:nvPr/>
            </p:nvSpPr>
            <p:spPr>
              <a:xfrm>
                <a:off x="2690385" y="2285844"/>
                <a:ext cx="8293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𝑘</m:t>
                      </m:r>
                      <m:r>
                        <a:rPr lang="en-US" altLang="ko-KR" b="0" i="1" smtClean="0">
                          <a:latin typeface="Cambria Math" panose="02040503050406030204" pitchFamily="18" charset="0"/>
                        </a:rPr>
                        <m:t>=0</m:t>
                      </m:r>
                    </m:oMath>
                  </m:oMathPara>
                </a14:m>
                <a:endParaRPr lang="ko-KR" altLang="en-US" dirty="0"/>
              </a:p>
            </p:txBody>
          </p:sp>
        </mc:Choice>
        <mc:Fallback>
          <p:sp>
            <p:nvSpPr>
              <p:cNvPr id="32" name="TextBox 31">
                <a:extLst>
                  <a:ext uri="{FF2B5EF4-FFF2-40B4-BE49-F238E27FC236}">
                    <a16:creationId xmlns:a16="http://schemas.microsoft.com/office/drawing/2014/main" id="{A56D039D-69B3-4384-99FC-AD4B09D58EFA}"/>
                  </a:ext>
                </a:extLst>
              </p:cNvPr>
              <p:cNvSpPr txBox="1">
                <a:spLocks noRot="1" noChangeAspect="1" noMove="1" noResize="1" noEditPoints="1" noAdjustHandles="1" noChangeArrowheads="1" noChangeShapeType="1" noTextEdit="1"/>
              </p:cNvSpPr>
              <p:nvPr/>
            </p:nvSpPr>
            <p:spPr>
              <a:xfrm>
                <a:off x="2690385" y="2285844"/>
                <a:ext cx="829394"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B361B544-EA97-4D34-89C2-450DE1E206A0}"/>
                  </a:ext>
                </a:extLst>
              </p:cNvPr>
              <p:cNvSpPr txBox="1"/>
              <p:nvPr/>
            </p:nvSpPr>
            <p:spPr>
              <a:xfrm>
                <a:off x="4589342" y="2285844"/>
                <a:ext cx="681918" cy="369332"/>
              </a:xfrm>
              <a:prstGeom prst="rect">
                <a:avLst/>
              </a:prstGeom>
              <a:noFill/>
            </p:spPr>
            <p:txBody>
              <a:bodyPr wrap="none" rtlCol="0">
                <a:spAutoFit/>
              </a:bodyPr>
              <a:lstStyle/>
              <a:p>
                <a14:m>
                  <m:oMath xmlns:m="http://schemas.openxmlformats.org/officeDocument/2006/math">
                    <m:r>
                      <a:rPr lang="en-US" altLang="ko-KR" b="0" i="1" smtClean="0">
                        <a:latin typeface="Cambria Math" panose="02040503050406030204" pitchFamily="18" charset="0"/>
                      </a:rPr>
                      <m:t>𝑘</m:t>
                    </m:r>
                    <m:r>
                      <a:rPr lang="en-US" altLang="ko-KR" b="0" i="1" smtClean="0">
                        <a:latin typeface="Cambria Math" panose="02040503050406030204" pitchFamily="18" charset="0"/>
                      </a:rPr>
                      <m:t>=</m:t>
                    </m:r>
                  </m:oMath>
                </a14:m>
                <a:r>
                  <a:rPr lang="en-US" altLang="ko-KR" dirty="0"/>
                  <a:t>1</a:t>
                </a:r>
                <a:endParaRPr lang="ko-KR" altLang="en-US" dirty="0"/>
              </a:p>
            </p:txBody>
          </p:sp>
        </mc:Choice>
        <mc:Fallback>
          <p:sp>
            <p:nvSpPr>
              <p:cNvPr id="33" name="TextBox 32">
                <a:extLst>
                  <a:ext uri="{FF2B5EF4-FFF2-40B4-BE49-F238E27FC236}">
                    <a16:creationId xmlns:a16="http://schemas.microsoft.com/office/drawing/2014/main" id="{B361B544-EA97-4D34-89C2-450DE1E206A0}"/>
                  </a:ext>
                </a:extLst>
              </p:cNvPr>
              <p:cNvSpPr txBox="1">
                <a:spLocks noRot="1" noChangeAspect="1" noMove="1" noResize="1" noEditPoints="1" noAdjustHandles="1" noChangeArrowheads="1" noChangeShapeType="1" noTextEdit="1"/>
              </p:cNvSpPr>
              <p:nvPr/>
            </p:nvSpPr>
            <p:spPr>
              <a:xfrm>
                <a:off x="4589342" y="2285844"/>
                <a:ext cx="681918" cy="369332"/>
              </a:xfrm>
              <a:prstGeom prst="rect">
                <a:avLst/>
              </a:prstGeom>
              <a:blipFill>
                <a:blip r:embed="rId3"/>
                <a:stretch>
                  <a:fillRect t="-9836" r="-6250" b="-24590"/>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9D074AFD-B2BF-4E62-A1FE-525975DD2B0E}"/>
                  </a:ext>
                </a:extLst>
              </p:cNvPr>
              <p:cNvSpPr txBox="1"/>
              <p:nvPr/>
            </p:nvSpPr>
            <p:spPr>
              <a:xfrm>
                <a:off x="6340823" y="2285844"/>
                <a:ext cx="8293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𝑘</m:t>
                      </m:r>
                      <m:r>
                        <a:rPr lang="en-US" altLang="ko-KR" b="0" i="1" smtClean="0">
                          <a:latin typeface="Cambria Math" panose="02040503050406030204" pitchFamily="18" charset="0"/>
                        </a:rPr>
                        <m:t>=2</m:t>
                      </m:r>
                    </m:oMath>
                  </m:oMathPara>
                </a14:m>
                <a:endParaRPr lang="ko-KR" altLang="en-US" dirty="0"/>
              </a:p>
            </p:txBody>
          </p:sp>
        </mc:Choice>
        <mc:Fallback>
          <p:sp>
            <p:nvSpPr>
              <p:cNvPr id="34" name="TextBox 33">
                <a:extLst>
                  <a:ext uri="{FF2B5EF4-FFF2-40B4-BE49-F238E27FC236}">
                    <a16:creationId xmlns:a16="http://schemas.microsoft.com/office/drawing/2014/main" id="{9D074AFD-B2BF-4E62-A1FE-525975DD2B0E}"/>
                  </a:ext>
                </a:extLst>
              </p:cNvPr>
              <p:cNvSpPr txBox="1">
                <a:spLocks noRot="1" noChangeAspect="1" noMove="1" noResize="1" noEditPoints="1" noAdjustHandles="1" noChangeArrowheads="1" noChangeShapeType="1" noTextEdit="1"/>
              </p:cNvSpPr>
              <p:nvPr/>
            </p:nvSpPr>
            <p:spPr>
              <a:xfrm>
                <a:off x="6340823" y="2285844"/>
                <a:ext cx="829394" cy="369332"/>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78D2AA51-0386-46A0-ADCE-A99DB5DB6D4E}"/>
                  </a:ext>
                </a:extLst>
              </p:cNvPr>
              <p:cNvSpPr txBox="1"/>
              <p:nvPr/>
            </p:nvSpPr>
            <p:spPr>
              <a:xfrm>
                <a:off x="8193601" y="2285844"/>
                <a:ext cx="8293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𝑘</m:t>
                      </m:r>
                      <m:r>
                        <a:rPr lang="en-US" altLang="ko-KR" b="0" i="1" smtClean="0">
                          <a:latin typeface="Cambria Math" panose="02040503050406030204" pitchFamily="18" charset="0"/>
                        </a:rPr>
                        <m:t>=</m:t>
                      </m:r>
                      <m:r>
                        <a:rPr lang="en-US" altLang="ko-KR" b="0" i="0" smtClean="0">
                          <a:latin typeface="Cambria Math" panose="02040503050406030204" pitchFamily="18" charset="0"/>
                        </a:rPr>
                        <m:t>3</m:t>
                      </m:r>
                    </m:oMath>
                  </m:oMathPara>
                </a14:m>
                <a:endParaRPr lang="ko-KR" altLang="en-US" dirty="0"/>
              </a:p>
            </p:txBody>
          </p:sp>
        </mc:Choice>
        <mc:Fallback>
          <p:sp>
            <p:nvSpPr>
              <p:cNvPr id="35" name="TextBox 34">
                <a:extLst>
                  <a:ext uri="{FF2B5EF4-FFF2-40B4-BE49-F238E27FC236}">
                    <a16:creationId xmlns:a16="http://schemas.microsoft.com/office/drawing/2014/main" id="{78D2AA51-0386-46A0-ADCE-A99DB5DB6D4E}"/>
                  </a:ext>
                </a:extLst>
              </p:cNvPr>
              <p:cNvSpPr txBox="1">
                <a:spLocks noRot="1" noChangeAspect="1" noMove="1" noResize="1" noEditPoints="1" noAdjustHandles="1" noChangeArrowheads="1" noChangeShapeType="1" noTextEdit="1"/>
              </p:cNvSpPr>
              <p:nvPr/>
            </p:nvSpPr>
            <p:spPr>
              <a:xfrm>
                <a:off x="8193601" y="2285844"/>
                <a:ext cx="829394" cy="369332"/>
              </a:xfrm>
              <a:prstGeom prst="rect">
                <a:avLst/>
              </a:prstGeom>
              <a:blipFill>
                <a:blip r:embed="rId5"/>
                <a:stretch>
                  <a:fillRect/>
                </a:stretch>
              </a:blipFill>
            </p:spPr>
            <p:txBody>
              <a:bodyPr/>
              <a:lstStyle/>
              <a:p>
                <a:r>
                  <a:rPr lang="ko-KR" altLang="en-US">
                    <a:noFill/>
                  </a:rPr>
                  <a:t> </a:t>
                </a:r>
              </a:p>
            </p:txBody>
          </p:sp>
        </mc:Fallback>
      </mc:AlternateContent>
      <p:pic>
        <p:nvPicPr>
          <p:cNvPr id="11" name="그림 10">
            <a:extLst>
              <a:ext uri="{FF2B5EF4-FFF2-40B4-BE49-F238E27FC236}">
                <a16:creationId xmlns:a16="http://schemas.microsoft.com/office/drawing/2014/main" id="{6A3C1042-20EF-4C39-AB5F-B7B4CA0018D7}"/>
              </a:ext>
            </a:extLst>
          </p:cNvPr>
          <p:cNvPicPr>
            <a:picLocks noChangeAspect="1"/>
          </p:cNvPicPr>
          <p:nvPr/>
        </p:nvPicPr>
        <p:blipFill>
          <a:blip r:embed="rId6"/>
          <a:stretch>
            <a:fillRect/>
          </a:stretch>
        </p:blipFill>
        <p:spPr>
          <a:xfrm>
            <a:off x="2241404" y="2655176"/>
            <a:ext cx="7210425" cy="2857500"/>
          </a:xfrm>
          <a:prstGeom prst="rect">
            <a:avLst/>
          </a:prstGeom>
        </p:spPr>
      </p:pic>
    </p:spTree>
    <p:extLst>
      <p:ext uri="{BB962C8B-B14F-4D97-AF65-F5344CB8AC3E}">
        <p14:creationId xmlns:p14="http://schemas.microsoft.com/office/powerpoint/2010/main" val="2802491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FFDC1A3-3852-465F-A179-849268881745}"/>
              </a:ext>
            </a:extLst>
          </p:cNvPr>
          <p:cNvSpPr>
            <a:spLocks noGrp="1"/>
          </p:cNvSpPr>
          <p:nvPr>
            <p:ph type="title"/>
          </p:nvPr>
        </p:nvSpPr>
        <p:spPr/>
        <p:txBody>
          <a:bodyPr/>
          <a:lstStyle/>
          <a:p>
            <a:r>
              <a:rPr lang="en-US" altLang="ko-KR" dirty="0"/>
              <a:t>Example 4.3: Gambler’s Problem</a:t>
            </a:r>
            <a:endParaRPr lang="ko-KR" altLang="en-US" dirty="0"/>
          </a:p>
        </p:txBody>
      </p:sp>
      <p:sp>
        <p:nvSpPr>
          <p:cNvPr id="4" name="슬라이드 번호 개체 틀 3">
            <a:extLst>
              <a:ext uri="{FF2B5EF4-FFF2-40B4-BE49-F238E27FC236}">
                <a16:creationId xmlns:a16="http://schemas.microsoft.com/office/drawing/2014/main" id="{31B69036-F3C0-408B-9C0A-FB466395FE53}"/>
              </a:ext>
            </a:extLst>
          </p:cNvPr>
          <p:cNvSpPr>
            <a:spLocks noGrp="1"/>
          </p:cNvSpPr>
          <p:nvPr>
            <p:ph type="sldNum" sz="quarter" idx="12"/>
          </p:nvPr>
        </p:nvSpPr>
        <p:spPr/>
        <p:txBody>
          <a:bodyPr/>
          <a:lstStyle/>
          <a:p>
            <a:fld id="{D9B91BA1-CD9E-4E83-8CF9-E4545718B126}" type="slidenum">
              <a:rPr lang="ko-KR" altLang="en-US" smtClean="0"/>
              <a:t>18</a:t>
            </a:fld>
            <a:endParaRPr lang="ko-KR" alt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5DAA7DD-F091-4539-BE92-0E11189BEB13}"/>
                  </a:ext>
                </a:extLst>
              </p:cNvPr>
              <p:cNvSpPr txBox="1"/>
              <p:nvPr/>
            </p:nvSpPr>
            <p:spPr>
              <a:xfrm>
                <a:off x="838200" y="1801091"/>
                <a:ext cx="10515600" cy="3693319"/>
              </a:xfrm>
              <a:prstGeom prst="rect">
                <a:avLst/>
              </a:prstGeom>
              <a:noFill/>
            </p:spPr>
            <p:txBody>
              <a:bodyPr wrap="square" rtlCol="0">
                <a:spAutoFit/>
              </a:bodyPr>
              <a:lstStyle/>
              <a:p>
                <a:r>
                  <a:rPr lang="en-US" altLang="ko-KR" dirty="0"/>
                  <a:t>A gambler has the opportunity to make bets on the outcomes of a sequence of coin flips. If the coin comes up heads, he wins as many dollars as he has staked on that flip; if it is tails, he loses his stake. The game ends when the gambler wins by reaching his goal of $100, or loses by running out of money.</a:t>
                </a:r>
              </a:p>
              <a:p>
                <a:r>
                  <a:rPr lang="en-US" altLang="ko-KR" dirty="0"/>
                  <a:t>On each flip, the gambler must decide what portion of his capital to stake, in integer numbers of dollars. This problem can be formulated as an undiscounted, episodic, finite MDP.</a:t>
                </a:r>
              </a:p>
              <a:p>
                <a:endParaRPr lang="en-US" altLang="ko-KR" dirty="0"/>
              </a:p>
              <a:p>
                <a:r>
                  <a:rPr lang="en-US" altLang="ko-KR" dirty="0"/>
                  <a:t>State: the gambler’s capital, </a:t>
                </a:r>
                <a14:m>
                  <m:oMath xmlns:m="http://schemas.openxmlformats.org/officeDocument/2006/math">
                    <m:r>
                      <a:rPr lang="en-US" altLang="ko-KR" i="1" dirty="0" smtClean="0">
                        <a:latin typeface="Cambria Math" panose="02040503050406030204" pitchFamily="18" charset="0"/>
                      </a:rPr>
                      <m:t>𝑠</m:t>
                    </m:r>
                    <m:r>
                      <a:rPr lang="en-US" altLang="ko-KR" b="0" i="1" dirty="0" smtClean="0">
                        <a:latin typeface="Cambria Math" panose="02040503050406030204" pitchFamily="18" charset="0"/>
                      </a:rPr>
                      <m:t>∈{1,2,…,99}</m:t>
                    </m:r>
                  </m:oMath>
                </a14:m>
                <a:endParaRPr lang="en-US" altLang="ko-KR" dirty="0"/>
              </a:p>
              <a:p>
                <a:r>
                  <a:rPr lang="en-US" altLang="ko-KR" dirty="0"/>
                  <a:t>Action: stake, </a:t>
                </a:r>
                <a14:m>
                  <m:oMath xmlns:m="http://schemas.openxmlformats.org/officeDocument/2006/math">
                    <m:r>
                      <a:rPr lang="en-US" altLang="ko-KR" b="0" i="1" smtClean="0">
                        <a:latin typeface="Cambria Math" panose="02040503050406030204" pitchFamily="18" charset="0"/>
                      </a:rPr>
                      <m:t>𝑎</m:t>
                    </m:r>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0,1,…,</m:t>
                        </m:r>
                        <m:func>
                          <m:funcPr>
                            <m:ctrlPr>
                              <a:rPr lang="en-US" altLang="ko-KR" b="0" i="1" smtClean="0">
                                <a:latin typeface="Cambria Math" panose="02040503050406030204" pitchFamily="18" charset="0"/>
                              </a:rPr>
                            </m:ctrlPr>
                          </m:funcPr>
                          <m:fName>
                            <m:r>
                              <m:rPr>
                                <m:sty m:val="p"/>
                              </m:rPr>
                              <a:rPr lang="en-US" altLang="ko-KR" b="0" i="0" smtClean="0">
                                <a:latin typeface="Cambria Math" panose="02040503050406030204" pitchFamily="18" charset="0"/>
                              </a:rPr>
                              <m:t>min</m:t>
                            </m:r>
                          </m:fName>
                          <m:e>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𝑠</m:t>
                                </m:r>
                                <m:r>
                                  <a:rPr lang="en-US" altLang="ko-KR" b="0" i="1" smtClean="0">
                                    <a:latin typeface="Cambria Math" panose="02040503050406030204" pitchFamily="18" charset="0"/>
                                  </a:rPr>
                                  <m:t>,100−</m:t>
                                </m:r>
                                <m:r>
                                  <a:rPr lang="en-US" altLang="ko-KR" b="0" i="1" smtClean="0">
                                    <a:latin typeface="Cambria Math" panose="02040503050406030204" pitchFamily="18" charset="0"/>
                                  </a:rPr>
                                  <m:t>𝑠</m:t>
                                </m:r>
                              </m:e>
                            </m:d>
                          </m:e>
                        </m:func>
                      </m:e>
                    </m:d>
                  </m:oMath>
                </a14:m>
                <a:endParaRPr lang="en-US" altLang="ko-KR" dirty="0"/>
              </a:p>
              <a:p>
                <a:r>
                  <a:rPr lang="en-US" altLang="ko-KR" dirty="0"/>
                  <a:t>Reward: +1 if </a:t>
                </a:r>
                <a14:m>
                  <m:oMath xmlns:m="http://schemas.openxmlformats.org/officeDocument/2006/math">
                    <m:r>
                      <a:rPr lang="en-US" altLang="ko-KR" i="1" dirty="0">
                        <a:latin typeface="Cambria Math" panose="02040503050406030204" pitchFamily="18" charset="0"/>
                      </a:rPr>
                      <m:t>𝑠</m:t>
                    </m:r>
                    <m:r>
                      <a:rPr lang="en-US" altLang="ko-KR" i="1" dirty="0">
                        <a:latin typeface="Cambria Math" panose="02040503050406030204" pitchFamily="18" charset="0"/>
                      </a:rPr>
                      <m:t>=100</m:t>
                    </m:r>
                  </m:oMath>
                </a14:m>
                <a:endParaRPr lang="ko-KR" altLang="en-US" dirty="0"/>
              </a:p>
              <a:p>
                <a:r>
                  <a:rPr lang="en-US" altLang="ko-KR" dirty="0"/>
                  <a:t>	  0 otherwise</a:t>
                </a:r>
              </a:p>
              <a:p>
                <a:endParaRPr lang="en-US" altLang="ko-KR" dirty="0"/>
              </a:p>
              <a:p>
                <a:r>
                  <a:rPr lang="en-US" altLang="ko-KR" dirty="0"/>
                  <a:t>State-value function: the probability of winning</a:t>
                </a:r>
                <a:endParaRPr lang="ko-KR" altLang="en-US" dirty="0"/>
              </a:p>
            </p:txBody>
          </p:sp>
        </mc:Choice>
        <mc:Fallback>
          <p:sp>
            <p:nvSpPr>
              <p:cNvPr id="5" name="TextBox 4">
                <a:extLst>
                  <a:ext uri="{FF2B5EF4-FFF2-40B4-BE49-F238E27FC236}">
                    <a16:creationId xmlns:a16="http://schemas.microsoft.com/office/drawing/2014/main" id="{85DAA7DD-F091-4539-BE92-0E11189BEB13}"/>
                  </a:ext>
                </a:extLst>
              </p:cNvPr>
              <p:cNvSpPr txBox="1">
                <a:spLocks noRot="1" noChangeAspect="1" noMove="1" noResize="1" noEditPoints="1" noAdjustHandles="1" noChangeArrowheads="1" noChangeShapeType="1" noTextEdit="1"/>
              </p:cNvSpPr>
              <p:nvPr/>
            </p:nvSpPr>
            <p:spPr>
              <a:xfrm>
                <a:off x="838200" y="1801091"/>
                <a:ext cx="10515600" cy="3693319"/>
              </a:xfrm>
              <a:prstGeom prst="rect">
                <a:avLst/>
              </a:prstGeom>
              <a:blipFill>
                <a:blip r:embed="rId2"/>
                <a:stretch>
                  <a:fillRect l="-522" t="-825" b="-165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486597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D67EDB5E-0B99-42DF-A6DD-48889EB88D9A}"/>
              </a:ext>
            </a:extLst>
          </p:cNvPr>
          <p:cNvSpPr>
            <a:spLocks noGrp="1"/>
          </p:cNvSpPr>
          <p:nvPr>
            <p:ph type="sldNum" sz="quarter" idx="12"/>
          </p:nvPr>
        </p:nvSpPr>
        <p:spPr/>
        <p:txBody>
          <a:bodyPr/>
          <a:lstStyle/>
          <a:p>
            <a:fld id="{D9B91BA1-CD9E-4E83-8CF9-E4545718B126}" type="slidenum">
              <a:rPr lang="ko-KR" altLang="en-US" smtClean="0"/>
              <a:t>19</a:t>
            </a:fld>
            <a:endParaRPr lang="ko-KR" altLang="en-US"/>
          </a:p>
        </p:txBody>
      </p:sp>
      <p:pic>
        <p:nvPicPr>
          <p:cNvPr id="5" name="그림 4">
            <a:extLst>
              <a:ext uri="{FF2B5EF4-FFF2-40B4-BE49-F238E27FC236}">
                <a16:creationId xmlns:a16="http://schemas.microsoft.com/office/drawing/2014/main" id="{1CFED5BD-B5B7-488F-ACD6-B4529AEB5D49}"/>
              </a:ext>
            </a:extLst>
          </p:cNvPr>
          <p:cNvPicPr>
            <a:picLocks noChangeAspect="1"/>
          </p:cNvPicPr>
          <p:nvPr/>
        </p:nvPicPr>
        <p:blipFill>
          <a:blip r:embed="rId2"/>
          <a:stretch>
            <a:fillRect/>
          </a:stretch>
        </p:blipFill>
        <p:spPr>
          <a:xfrm>
            <a:off x="1015307" y="1129383"/>
            <a:ext cx="5006340" cy="3348990"/>
          </a:xfrm>
          <a:prstGeom prst="rect">
            <a:avLst/>
          </a:prstGeom>
        </p:spPr>
      </p:pic>
      <p:pic>
        <p:nvPicPr>
          <p:cNvPr id="6" name="그림 5">
            <a:extLst>
              <a:ext uri="{FF2B5EF4-FFF2-40B4-BE49-F238E27FC236}">
                <a16:creationId xmlns:a16="http://schemas.microsoft.com/office/drawing/2014/main" id="{6690729C-0B1A-46F7-8F1A-332A374D4B89}"/>
              </a:ext>
            </a:extLst>
          </p:cNvPr>
          <p:cNvPicPr>
            <a:picLocks noChangeAspect="1"/>
          </p:cNvPicPr>
          <p:nvPr/>
        </p:nvPicPr>
        <p:blipFill>
          <a:blip r:embed="rId3"/>
          <a:stretch>
            <a:fillRect/>
          </a:stretch>
        </p:blipFill>
        <p:spPr>
          <a:xfrm>
            <a:off x="6021647" y="2299998"/>
            <a:ext cx="4960620" cy="2000250"/>
          </a:xfrm>
          <a:prstGeom prst="rect">
            <a:avLst/>
          </a:prstGeom>
        </p:spPr>
      </p:pic>
      <p:pic>
        <p:nvPicPr>
          <p:cNvPr id="7" name="그림 6">
            <a:extLst>
              <a:ext uri="{FF2B5EF4-FFF2-40B4-BE49-F238E27FC236}">
                <a16:creationId xmlns:a16="http://schemas.microsoft.com/office/drawing/2014/main" id="{C5C7DEDD-2ADC-4861-8620-6903209C1B4B}"/>
              </a:ext>
            </a:extLst>
          </p:cNvPr>
          <p:cNvPicPr>
            <a:picLocks noChangeAspect="1"/>
          </p:cNvPicPr>
          <p:nvPr/>
        </p:nvPicPr>
        <p:blipFill>
          <a:blip r:embed="rId4"/>
          <a:stretch>
            <a:fillRect/>
          </a:stretch>
        </p:blipFill>
        <p:spPr>
          <a:xfrm>
            <a:off x="3796434" y="4340564"/>
            <a:ext cx="5097780" cy="1165860"/>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BF14DBF-0DDF-44D1-AF61-63DA2BF3896B}"/>
                  </a:ext>
                </a:extLst>
              </p:cNvPr>
              <p:cNvSpPr txBox="1"/>
              <p:nvPr/>
            </p:nvSpPr>
            <p:spPr>
              <a:xfrm>
                <a:off x="4867564" y="5608221"/>
                <a:ext cx="3131128" cy="646331"/>
              </a:xfrm>
              <a:prstGeom prst="rect">
                <a:avLst/>
              </a:prstGeom>
              <a:noFill/>
            </p:spPr>
            <p:txBody>
              <a:bodyPr wrap="square" rtlCol="0">
                <a:spAutoFit/>
              </a:bodyPr>
              <a:lstStyle/>
              <a:p>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h</m:t>
                        </m:r>
                      </m:sub>
                    </m:sSub>
                  </m:oMath>
                </a14:m>
                <a:r>
                  <a:rPr lang="en-US" altLang="ko-KR" dirty="0"/>
                  <a:t>: the probability of the coin coming up heads</a:t>
                </a:r>
                <a:endParaRPr lang="ko-KR" altLang="en-US" dirty="0"/>
              </a:p>
            </p:txBody>
          </p:sp>
        </mc:Choice>
        <mc:Fallback>
          <p:sp>
            <p:nvSpPr>
              <p:cNvPr id="8" name="TextBox 7">
                <a:extLst>
                  <a:ext uri="{FF2B5EF4-FFF2-40B4-BE49-F238E27FC236}">
                    <a16:creationId xmlns:a16="http://schemas.microsoft.com/office/drawing/2014/main" id="{8BF14DBF-0DDF-44D1-AF61-63DA2BF3896B}"/>
                  </a:ext>
                </a:extLst>
              </p:cNvPr>
              <p:cNvSpPr txBox="1">
                <a:spLocks noRot="1" noChangeAspect="1" noMove="1" noResize="1" noEditPoints="1" noAdjustHandles="1" noChangeArrowheads="1" noChangeShapeType="1" noTextEdit="1"/>
              </p:cNvSpPr>
              <p:nvPr/>
            </p:nvSpPr>
            <p:spPr>
              <a:xfrm>
                <a:off x="4867564" y="5608221"/>
                <a:ext cx="3131128" cy="646331"/>
              </a:xfrm>
              <a:prstGeom prst="rect">
                <a:avLst/>
              </a:prstGeom>
              <a:blipFill>
                <a:blip r:embed="rId5"/>
                <a:stretch>
                  <a:fillRect l="-1556" t="-5660" b="-1415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97456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793D3CE-BFC7-4B46-BF5F-2083D5A8523D}"/>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69EF351C-3E9D-482A-BFFF-8BE8551E1A56}"/>
              </a:ext>
            </a:extLst>
          </p:cNvPr>
          <p:cNvSpPr>
            <a:spLocks noGrp="1"/>
          </p:cNvSpPr>
          <p:nvPr>
            <p:ph idx="1"/>
          </p:nvPr>
        </p:nvSpPr>
        <p:spPr/>
        <p:txBody>
          <a:bodyPr/>
          <a:lstStyle/>
          <a:p>
            <a:r>
              <a:rPr lang="en-US" altLang="ko-KR" dirty="0"/>
              <a:t>The term dynamic programming (DP) refers to a collection of algorithms that can be used to compute optimal policies given a perfect model of the environment as a Markov decision process (MDP)</a:t>
            </a:r>
            <a:endParaRPr lang="ko-KR" altLang="en-US" dirty="0"/>
          </a:p>
        </p:txBody>
      </p:sp>
      <p:sp>
        <p:nvSpPr>
          <p:cNvPr id="4" name="슬라이드 번호 개체 틀 3">
            <a:extLst>
              <a:ext uri="{FF2B5EF4-FFF2-40B4-BE49-F238E27FC236}">
                <a16:creationId xmlns:a16="http://schemas.microsoft.com/office/drawing/2014/main" id="{EEC04175-C034-41AD-B055-61B7833250E9}"/>
              </a:ext>
            </a:extLst>
          </p:cNvPr>
          <p:cNvSpPr>
            <a:spLocks noGrp="1"/>
          </p:cNvSpPr>
          <p:nvPr>
            <p:ph type="sldNum" sz="quarter" idx="12"/>
          </p:nvPr>
        </p:nvSpPr>
        <p:spPr/>
        <p:txBody>
          <a:bodyPr/>
          <a:lstStyle/>
          <a:p>
            <a:fld id="{D9B91BA1-CD9E-4E83-8CF9-E4545718B126}" type="slidenum">
              <a:rPr lang="ko-KR" altLang="en-US" smtClean="0"/>
              <a:t>2</a:t>
            </a:fld>
            <a:endParaRPr lang="ko-KR" altLang="en-US"/>
          </a:p>
        </p:txBody>
      </p:sp>
    </p:spTree>
    <p:extLst>
      <p:ext uri="{BB962C8B-B14F-4D97-AF65-F5344CB8AC3E}">
        <p14:creationId xmlns:p14="http://schemas.microsoft.com/office/powerpoint/2010/main" val="2063021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F39D91-0E8A-4445-8AD5-A036E48D436D}"/>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1B35350F-A11E-478E-BF2B-6B1015E7D4D2}"/>
              </a:ext>
            </a:extLst>
          </p:cNvPr>
          <p:cNvSpPr>
            <a:spLocks noGrp="1"/>
          </p:cNvSpPr>
          <p:nvPr>
            <p:ph idx="1"/>
          </p:nvPr>
        </p:nvSpPr>
        <p:spPr/>
        <p:txBody>
          <a:bodyPr/>
          <a:lstStyle/>
          <a:p>
            <a:endParaRPr lang="ko-KR" altLang="en-US"/>
          </a:p>
        </p:txBody>
      </p:sp>
      <p:sp>
        <p:nvSpPr>
          <p:cNvPr id="4" name="슬라이드 번호 개체 틀 3">
            <a:extLst>
              <a:ext uri="{FF2B5EF4-FFF2-40B4-BE49-F238E27FC236}">
                <a16:creationId xmlns:a16="http://schemas.microsoft.com/office/drawing/2014/main" id="{6EC91AD0-E398-415D-803C-DDAA358AA7FF}"/>
              </a:ext>
            </a:extLst>
          </p:cNvPr>
          <p:cNvSpPr>
            <a:spLocks noGrp="1"/>
          </p:cNvSpPr>
          <p:nvPr>
            <p:ph type="sldNum" sz="quarter" idx="12"/>
          </p:nvPr>
        </p:nvSpPr>
        <p:spPr/>
        <p:txBody>
          <a:bodyPr/>
          <a:lstStyle/>
          <a:p>
            <a:fld id="{D9B91BA1-CD9E-4E83-8CF9-E4545718B126}" type="slidenum">
              <a:rPr lang="ko-KR" altLang="en-US" smtClean="0"/>
              <a:t>20</a:t>
            </a:fld>
            <a:endParaRPr lang="ko-KR" altLang="en-US"/>
          </a:p>
        </p:txBody>
      </p:sp>
    </p:spTree>
    <p:extLst>
      <p:ext uri="{BB962C8B-B14F-4D97-AF65-F5344CB8AC3E}">
        <p14:creationId xmlns:p14="http://schemas.microsoft.com/office/powerpoint/2010/main" val="463793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6AAD9DE4-47C6-4AD7-B011-D07B18F59360}"/>
              </a:ext>
            </a:extLst>
          </p:cNvPr>
          <p:cNvSpPr>
            <a:spLocks noGrp="1"/>
          </p:cNvSpPr>
          <p:nvPr>
            <p:ph type="sldNum" sz="quarter" idx="12"/>
          </p:nvPr>
        </p:nvSpPr>
        <p:spPr/>
        <p:txBody>
          <a:bodyPr/>
          <a:lstStyle/>
          <a:p>
            <a:fld id="{D9B91BA1-CD9E-4E83-8CF9-E4545718B126}" type="slidenum">
              <a:rPr lang="ko-KR" altLang="en-US" smtClean="0"/>
              <a:t>3</a:t>
            </a:fld>
            <a:endParaRPr lang="ko-KR" alt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8E646E-04E2-4025-ADC5-DF6E09E32CD5}"/>
                  </a:ext>
                </a:extLst>
              </p:cNvPr>
              <p:cNvSpPr txBox="1"/>
              <p:nvPr/>
            </p:nvSpPr>
            <p:spPr>
              <a:xfrm>
                <a:off x="838200" y="1025670"/>
                <a:ext cx="8453582" cy="5054653"/>
              </a:xfrm>
              <a:prstGeom prst="rect">
                <a:avLst/>
              </a:prstGeom>
              <a:noFill/>
            </p:spPr>
            <p:txBody>
              <a:bodyPr wrap="square" rtlCol="0">
                <a:spAutoFit/>
              </a:bodyPr>
              <a:lstStyle/>
              <a:p>
                <a:r>
                  <a:rPr lang="en-US" altLang="ko-KR" sz="2400" dirty="0"/>
                  <a:t>Bellman</a:t>
                </a:r>
                <a:r>
                  <a:rPr lang="ko-KR" altLang="en-US" sz="2400" dirty="0"/>
                  <a:t> </a:t>
                </a:r>
                <a:r>
                  <a:rPr lang="en-US" altLang="ko-KR" sz="2400" dirty="0"/>
                  <a:t>equation</a:t>
                </a:r>
                <a:endParaRPr lang="en-US" altLang="ko-KR"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ko-KR" sz="2400" i="1" smtClean="0">
                              <a:latin typeface="Cambria Math" panose="02040503050406030204" pitchFamily="18" charset="0"/>
                            </a:rPr>
                          </m:ctrlPr>
                        </m:sSubPr>
                        <m:e>
                          <m:r>
                            <a:rPr lang="en-US" altLang="ko-KR" sz="2400" i="1">
                              <a:latin typeface="Cambria Math" panose="02040503050406030204" pitchFamily="18" charset="0"/>
                            </a:rPr>
                            <m:t>𝑣</m:t>
                          </m:r>
                        </m:e>
                        <m:sub>
                          <m:r>
                            <a:rPr lang="en-US" altLang="ko-KR" sz="2400" i="1">
                              <a:latin typeface="Cambria Math" panose="02040503050406030204" pitchFamily="18" charset="0"/>
                            </a:rPr>
                            <m:t>𝜋</m:t>
                          </m:r>
                        </m:sub>
                      </m:sSub>
                      <m:d>
                        <m:dPr>
                          <m:ctrlPr>
                            <a:rPr lang="en-US" altLang="ko-KR" sz="2400" i="1">
                              <a:latin typeface="Cambria Math" panose="02040503050406030204" pitchFamily="18" charset="0"/>
                            </a:rPr>
                          </m:ctrlPr>
                        </m:dPr>
                        <m:e>
                          <m:r>
                            <a:rPr lang="en-US" altLang="ko-KR" sz="2400" i="1">
                              <a:latin typeface="Cambria Math" panose="02040503050406030204" pitchFamily="18" charset="0"/>
                            </a:rPr>
                            <m:t>𝑠</m:t>
                          </m:r>
                        </m:e>
                      </m:d>
                      <m:r>
                        <a:rPr lang="en-US" altLang="ko-KR" sz="2400" i="1">
                          <a:latin typeface="Cambria Math" panose="02040503050406030204" pitchFamily="18" charset="0"/>
                        </a:rPr>
                        <m:t>=</m:t>
                      </m:r>
                      <m:nary>
                        <m:naryPr>
                          <m:chr m:val="∑"/>
                          <m:supHide m:val="on"/>
                          <m:ctrlPr>
                            <a:rPr lang="en-US" altLang="ko-KR" sz="2400" i="1">
                              <a:latin typeface="Cambria Math" panose="02040503050406030204" pitchFamily="18" charset="0"/>
                            </a:rPr>
                          </m:ctrlPr>
                        </m:naryPr>
                        <m:sub>
                          <m:r>
                            <a:rPr lang="en-US" altLang="ko-KR" sz="2400" i="1">
                              <a:latin typeface="Cambria Math" panose="02040503050406030204" pitchFamily="18" charset="0"/>
                            </a:rPr>
                            <m:t>𝑎</m:t>
                          </m:r>
                        </m:sub>
                        <m:sup/>
                        <m:e>
                          <m:r>
                            <a:rPr lang="en-US" altLang="ko-KR" sz="2400" i="1">
                              <a:latin typeface="Cambria Math" panose="02040503050406030204" pitchFamily="18" charset="0"/>
                            </a:rPr>
                            <m:t>𝜋</m:t>
                          </m:r>
                          <m:d>
                            <m:dPr>
                              <m:ctrlPr>
                                <a:rPr lang="en-US" altLang="ko-KR" sz="2400" i="1">
                                  <a:latin typeface="Cambria Math" panose="02040503050406030204" pitchFamily="18" charset="0"/>
                                </a:rPr>
                              </m:ctrlPr>
                            </m:dPr>
                            <m:e>
                              <m:r>
                                <a:rPr lang="en-US" altLang="ko-KR" sz="2400" i="1">
                                  <a:latin typeface="Cambria Math" panose="02040503050406030204" pitchFamily="18" charset="0"/>
                                </a:rPr>
                                <m:t>𝑎</m:t>
                              </m:r>
                            </m:e>
                            <m:e>
                              <m:r>
                                <a:rPr lang="en-US" altLang="ko-KR" sz="2400" i="1">
                                  <a:latin typeface="Cambria Math" panose="02040503050406030204" pitchFamily="18" charset="0"/>
                                </a:rPr>
                                <m:t>𝑠</m:t>
                              </m:r>
                            </m:e>
                          </m:d>
                          <m:nary>
                            <m:naryPr>
                              <m:chr m:val="∑"/>
                              <m:supHide m:val="on"/>
                              <m:ctrlPr>
                                <a:rPr lang="en-US" altLang="ko-KR" sz="2400" i="1">
                                  <a:latin typeface="Cambria Math" panose="02040503050406030204" pitchFamily="18" charset="0"/>
                                </a:rPr>
                              </m:ctrlPr>
                            </m:naryPr>
                            <m:sub>
                              <m:sSup>
                                <m:sSupPr>
                                  <m:ctrlPr>
                                    <a:rPr lang="en-US" altLang="ko-KR" sz="2400" i="1">
                                      <a:latin typeface="Cambria Math" panose="02040503050406030204" pitchFamily="18" charset="0"/>
                                    </a:rPr>
                                  </m:ctrlPr>
                                </m:sSupPr>
                                <m:e>
                                  <m:r>
                                    <a:rPr lang="en-US" altLang="ko-KR" sz="2400" i="1">
                                      <a:latin typeface="Cambria Math" panose="02040503050406030204" pitchFamily="18" charset="0"/>
                                    </a:rPr>
                                    <m:t>𝑠</m:t>
                                  </m:r>
                                </m:e>
                                <m:sup>
                                  <m:r>
                                    <a:rPr lang="en-US" altLang="ko-KR" sz="2400" i="1">
                                      <a:latin typeface="Cambria Math" panose="02040503050406030204" pitchFamily="18" charset="0"/>
                                    </a:rPr>
                                    <m:t>′</m:t>
                                  </m:r>
                                </m:sup>
                              </m:sSup>
                            </m:sub>
                            <m:sup/>
                            <m:e>
                              <m:nary>
                                <m:naryPr>
                                  <m:chr m:val="∑"/>
                                  <m:supHide m:val="on"/>
                                  <m:ctrlPr>
                                    <a:rPr lang="en-US" altLang="ko-KR" sz="2400" i="1">
                                      <a:latin typeface="Cambria Math" panose="02040503050406030204" pitchFamily="18" charset="0"/>
                                    </a:rPr>
                                  </m:ctrlPr>
                                </m:naryPr>
                                <m:sub>
                                  <m:r>
                                    <a:rPr lang="en-US" altLang="ko-KR" sz="2400" i="1">
                                      <a:latin typeface="Cambria Math" panose="02040503050406030204" pitchFamily="18" charset="0"/>
                                    </a:rPr>
                                    <m:t>𝑟</m:t>
                                  </m:r>
                                </m:sub>
                                <m:sup/>
                                <m:e>
                                  <m:r>
                                    <a:rPr lang="en-US" altLang="ko-KR" sz="2400" i="1">
                                      <a:latin typeface="Cambria Math" panose="02040503050406030204" pitchFamily="18" charset="0"/>
                                    </a:rPr>
                                    <m:t>𝑝</m:t>
                                  </m:r>
                                  <m:d>
                                    <m:dPr>
                                      <m:ctrlPr>
                                        <a:rPr lang="en-US" altLang="ko-KR" sz="2400" i="1">
                                          <a:latin typeface="Cambria Math" panose="02040503050406030204" pitchFamily="18" charset="0"/>
                                        </a:rPr>
                                      </m:ctrlPr>
                                    </m:dPr>
                                    <m:e>
                                      <m:sSup>
                                        <m:sSupPr>
                                          <m:ctrlPr>
                                            <a:rPr lang="en-US" altLang="ko-KR" sz="2400" i="1">
                                              <a:latin typeface="Cambria Math" panose="02040503050406030204" pitchFamily="18" charset="0"/>
                                            </a:rPr>
                                          </m:ctrlPr>
                                        </m:sSupPr>
                                        <m:e>
                                          <m:r>
                                            <a:rPr lang="en-US" altLang="ko-KR" sz="2400" i="1">
                                              <a:latin typeface="Cambria Math" panose="02040503050406030204" pitchFamily="18" charset="0"/>
                                            </a:rPr>
                                            <m:t>𝑠</m:t>
                                          </m:r>
                                        </m:e>
                                        <m:sup>
                                          <m:r>
                                            <a:rPr lang="en-US" altLang="ko-KR" sz="2400" i="1">
                                              <a:latin typeface="Cambria Math" panose="02040503050406030204" pitchFamily="18" charset="0"/>
                                            </a:rPr>
                                            <m:t>′</m:t>
                                          </m:r>
                                        </m:sup>
                                      </m:sSup>
                                      <m:r>
                                        <a:rPr lang="en-US" altLang="ko-KR" sz="2400" i="1">
                                          <a:latin typeface="Cambria Math" panose="02040503050406030204" pitchFamily="18" charset="0"/>
                                        </a:rPr>
                                        <m:t>,</m:t>
                                      </m:r>
                                      <m:r>
                                        <a:rPr lang="en-US" altLang="ko-KR" sz="2400" i="1">
                                          <a:latin typeface="Cambria Math" panose="02040503050406030204" pitchFamily="18" charset="0"/>
                                        </a:rPr>
                                        <m:t>𝑟</m:t>
                                      </m:r>
                                    </m:e>
                                    <m:e>
                                      <m:r>
                                        <a:rPr lang="en-US" altLang="ko-KR" sz="2400" i="1">
                                          <a:latin typeface="Cambria Math" panose="02040503050406030204" pitchFamily="18" charset="0"/>
                                        </a:rPr>
                                        <m:t>𝑠</m:t>
                                      </m:r>
                                      <m:r>
                                        <a:rPr lang="en-US" altLang="ko-KR" sz="2400" i="1">
                                          <a:latin typeface="Cambria Math" panose="02040503050406030204" pitchFamily="18" charset="0"/>
                                        </a:rPr>
                                        <m:t>,</m:t>
                                      </m:r>
                                      <m:r>
                                        <a:rPr lang="en-US" altLang="ko-KR" sz="2400" i="1">
                                          <a:latin typeface="Cambria Math" panose="02040503050406030204" pitchFamily="18" charset="0"/>
                                        </a:rPr>
                                        <m:t>𝑎</m:t>
                                      </m:r>
                                    </m:e>
                                  </m:d>
                                  <m:d>
                                    <m:dPr>
                                      <m:begChr m:val="["/>
                                      <m:endChr m:val="]"/>
                                      <m:ctrlPr>
                                        <a:rPr lang="en-US" altLang="ko-KR" sz="2400" i="1">
                                          <a:latin typeface="Cambria Math" panose="02040503050406030204" pitchFamily="18" charset="0"/>
                                        </a:rPr>
                                      </m:ctrlPr>
                                    </m:dPr>
                                    <m:e>
                                      <m:r>
                                        <a:rPr lang="en-US" altLang="ko-KR" sz="2400" i="1">
                                          <a:latin typeface="Cambria Math" panose="02040503050406030204" pitchFamily="18" charset="0"/>
                                        </a:rPr>
                                        <m:t>𝑟</m:t>
                                      </m:r>
                                      <m:r>
                                        <a:rPr lang="en-US" altLang="ko-KR" sz="2400" i="1">
                                          <a:latin typeface="Cambria Math" panose="02040503050406030204" pitchFamily="18" charset="0"/>
                                        </a:rPr>
                                        <m:t>+</m:t>
                                      </m:r>
                                      <m:r>
                                        <a:rPr lang="en-US" altLang="ko-KR" sz="2400" i="1">
                                          <a:latin typeface="Cambria Math" panose="02040503050406030204" pitchFamily="18" charset="0"/>
                                        </a:rPr>
                                        <m:t>𝛾</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𝑣</m:t>
                                          </m:r>
                                        </m:e>
                                        <m:sub>
                                          <m:r>
                                            <a:rPr lang="en-US" altLang="ko-KR" sz="2400" b="0" i="1" smtClean="0">
                                              <a:latin typeface="Cambria Math" panose="02040503050406030204" pitchFamily="18" charset="0"/>
                                            </a:rPr>
                                            <m:t>𝜋</m:t>
                                          </m:r>
                                        </m:sub>
                                      </m:sSub>
                                      <m:d>
                                        <m:dPr>
                                          <m:ctrlPr>
                                            <a:rPr lang="en-US" altLang="ko-KR" sz="2400" b="0" i="1" smtClean="0">
                                              <a:latin typeface="Cambria Math" panose="02040503050406030204" pitchFamily="18" charset="0"/>
                                            </a:rPr>
                                          </m:ctrlPr>
                                        </m:dPr>
                                        <m:e>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e>
                                      </m:d>
                                    </m:e>
                                  </m:d>
                                </m:e>
                              </m:nary>
                            </m:e>
                          </m:nary>
                        </m:e>
                      </m:nary>
                    </m:oMath>
                  </m:oMathPara>
                </a14:m>
                <a:endParaRPr lang="en-US" altLang="ko-KR" sz="2400" dirty="0"/>
              </a:p>
              <a:p>
                <a:endParaRPr lang="en-US" altLang="ko-KR" sz="2400" dirty="0"/>
              </a:p>
              <a:p>
                <a:r>
                  <a:rPr lang="en-US" altLang="ko-KR" sz="2400" dirty="0"/>
                  <a:t>Bellman optimality equation</a:t>
                </a:r>
              </a:p>
              <a:p>
                <a:pPr/>
                <a14:m>
                  <m:oMathPara xmlns:m="http://schemas.openxmlformats.org/officeDocument/2006/math">
                    <m:oMathParaPr>
                      <m:jc m:val="centerGroup"/>
                    </m:oMathParaPr>
                    <m:oMath xmlns:m="http://schemas.openxmlformats.org/officeDocument/2006/math">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𝑣</m:t>
                          </m:r>
                        </m:e>
                        <m:sub>
                          <m:r>
                            <a:rPr lang="en-US" altLang="ko-KR" sz="2400" b="0" i="1" smtClean="0">
                              <a:latin typeface="Cambria Math" panose="02040503050406030204" pitchFamily="18" charset="0"/>
                            </a:rPr>
                            <m:t>∗</m:t>
                          </m:r>
                        </m:sub>
                      </m:sSub>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𝑠</m:t>
                          </m:r>
                        </m:e>
                      </m:d>
                      <m:r>
                        <a:rPr lang="en-US" altLang="ko-KR" sz="2400" b="0" i="1" smtClean="0">
                          <a:latin typeface="Cambria Math" panose="02040503050406030204" pitchFamily="18" charset="0"/>
                        </a:rPr>
                        <m:t>=</m:t>
                      </m:r>
                      <m:func>
                        <m:funcPr>
                          <m:ctrlPr>
                            <a:rPr lang="en-US" altLang="ko-KR" sz="2400" b="0" i="1" smtClean="0">
                              <a:latin typeface="Cambria Math" panose="02040503050406030204" pitchFamily="18" charset="0"/>
                            </a:rPr>
                          </m:ctrlPr>
                        </m:funcPr>
                        <m:fName>
                          <m:limLow>
                            <m:limLowPr>
                              <m:ctrlPr>
                                <a:rPr lang="en-US" altLang="ko-KR" sz="2400" b="0" i="1" smtClean="0">
                                  <a:latin typeface="Cambria Math" panose="02040503050406030204" pitchFamily="18" charset="0"/>
                                </a:rPr>
                              </m:ctrlPr>
                            </m:limLowPr>
                            <m:e>
                              <m:r>
                                <m:rPr>
                                  <m:sty m:val="p"/>
                                </m:rPr>
                                <a:rPr lang="en-US" altLang="ko-KR" sz="2400" b="0" i="0" smtClean="0">
                                  <a:latin typeface="Cambria Math" panose="02040503050406030204" pitchFamily="18" charset="0"/>
                                </a:rPr>
                                <m:t>max</m:t>
                              </m:r>
                            </m:e>
                            <m:lim>
                              <m:r>
                                <a:rPr lang="en-US" altLang="ko-KR" sz="2400" b="0" i="1" smtClean="0">
                                  <a:latin typeface="Cambria Math" panose="02040503050406030204" pitchFamily="18" charset="0"/>
                                </a:rPr>
                                <m:t>𝑎</m:t>
                              </m:r>
                            </m:lim>
                          </m:limLow>
                        </m:fName>
                        <m:e>
                          <m:nary>
                            <m:naryPr>
                              <m:chr m:val="∑"/>
                              <m:supHide m:val="on"/>
                              <m:ctrlPr>
                                <a:rPr lang="en-US" altLang="ko-KR" sz="2400" b="0" i="1" smtClean="0">
                                  <a:latin typeface="Cambria Math" panose="02040503050406030204" pitchFamily="18" charset="0"/>
                                </a:rPr>
                              </m:ctrlPr>
                            </m:naryPr>
                            <m:sub>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𝑟</m:t>
                              </m:r>
                            </m:sub>
                            <m:sup/>
                            <m:e>
                              <m:r>
                                <a:rPr lang="en-US" altLang="ko-KR" sz="2400" b="0" i="1" smtClean="0">
                                  <a:latin typeface="Cambria Math" panose="02040503050406030204" pitchFamily="18" charset="0"/>
                                </a:rPr>
                                <m:t>𝑝</m:t>
                              </m:r>
                              <m:d>
                                <m:dPr>
                                  <m:ctrlPr>
                                    <a:rPr lang="en-US" altLang="ko-KR" sz="2400" b="0" i="1" smtClean="0">
                                      <a:latin typeface="Cambria Math" panose="02040503050406030204" pitchFamily="18" charset="0"/>
                                    </a:rPr>
                                  </m:ctrlPr>
                                </m:dPr>
                                <m:e>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𝑟</m:t>
                                  </m:r>
                                </m:e>
                                <m:e>
                                  <m:r>
                                    <a:rPr lang="en-US" altLang="ko-KR" sz="2400" b="0" i="1" smtClean="0">
                                      <a:latin typeface="Cambria Math" panose="02040503050406030204" pitchFamily="18" charset="0"/>
                                    </a:rPr>
                                    <m:t>𝑠</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𝑎</m:t>
                                  </m:r>
                                </m:e>
                              </m:d>
                              <m:d>
                                <m:dPr>
                                  <m:begChr m:val="["/>
                                  <m:endChr m:val="]"/>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𝑟</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𝛾</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𝑣</m:t>
                                      </m:r>
                                    </m:e>
                                    <m:sub>
                                      <m:r>
                                        <a:rPr lang="en-US" altLang="ko-KR" sz="2400" b="0" i="1" smtClean="0">
                                          <a:latin typeface="Cambria Math" panose="02040503050406030204" pitchFamily="18" charset="0"/>
                                        </a:rPr>
                                        <m:t>𝜋</m:t>
                                      </m:r>
                                    </m:sub>
                                  </m:sSub>
                                  <m:d>
                                    <m:dPr>
                                      <m:ctrlPr>
                                        <a:rPr lang="en-US" altLang="ko-KR" sz="2400" b="0" i="1" smtClean="0">
                                          <a:latin typeface="Cambria Math" panose="02040503050406030204" pitchFamily="18" charset="0"/>
                                        </a:rPr>
                                      </m:ctrlPr>
                                    </m:dPr>
                                    <m:e>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e>
                                  </m:d>
                                </m:e>
                              </m:d>
                            </m:e>
                          </m:nary>
                        </m:e>
                      </m:func>
                    </m:oMath>
                    <m:oMath xmlns:m="http://schemas.openxmlformats.org/officeDocument/2006/math">
                      <m:r>
                        <a:rPr lang="en-US" altLang="ko-KR" sz="2400" b="0" i="1" smtClean="0">
                          <a:latin typeface="Cambria Math" panose="02040503050406030204" pitchFamily="18" charset="0"/>
                        </a:rPr>
                        <m:t>            =</m:t>
                      </m:r>
                      <m:func>
                        <m:funcPr>
                          <m:ctrlPr>
                            <a:rPr lang="en-US" altLang="ko-KR" sz="2400" b="0" i="1" smtClean="0">
                              <a:latin typeface="Cambria Math" panose="02040503050406030204" pitchFamily="18" charset="0"/>
                            </a:rPr>
                          </m:ctrlPr>
                        </m:funcPr>
                        <m:fName>
                          <m:limLow>
                            <m:limLowPr>
                              <m:ctrlPr>
                                <a:rPr lang="en-US" altLang="ko-KR" sz="2400" b="0" i="1" smtClean="0">
                                  <a:latin typeface="Cambria Math" panose="02040503050406030204" pitchFamily="18" charset="0"/>
                                </a:rPr>
                              </m:ctrlPr>
                            </m:limLowPr>
                            <m:e>
                              <m:r>
                                <m:rPr>
                                  <m:sty m:val="p"/>
                                </m:rPr>
                                <a:rPr lang="en-US" altLang="ko-KR" sz="2400" b="0" i="0" smtClean="0">
                                  <a:latin typeface="Cambria Math" panose="02040503050406030204" pitchFamily="18" charset="0"/>
                                </a:rPr>
                                <m:t>max</m:t>
                              </m:r>
                            </m:e>
                            <m:lim>
                              <m:r>
                                <a:rPr lang="en-US" altLang="ko-KR" sz="2400" b="0" i="1" smtClean="0">
                                  <a:latin typeface="Cambria Math" panose="02040503050406030204" pitchFamily="18" charset="0"/>
                                </a:rPr>
                                <m:t>𝑎</m:t>
                              </m:r>
                            </m:lim>
                          </m:limLow>
                        </m:fName>
                        <m:e>
                          <m:r>
                            <a:rPr lang="en-US" altLang="ko-KR" sz="2400" b="0" i="1" smtClean="0">
                              <a:latin typeface="Cambria Math" panose="02040503050406030204" pitchFamily="18" charset="0"/>
                            </a:rPr>
                            <m:t>𝔼</m:t>
                          </m:r>
                          <m:d>
                            <m:dPr>
                              <m:begChr m:val="["/>
                              <m:endChr m:val="]"/>
                              <m:ctrlPr>
                                <a:rPr lang="en-US" altLang="ko-KR" sz="2400" b="0" i="1" smtClean="0">
                                  <a:latin typeface="Cambria Math" panose="02040503050406030204" pitchFamily="18" charset="0"/>
                                </a:rPr>
                              </m:ctrlPr>
                            </m:dPr>
                            <m:e>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𝑅</m:t>
                                  </m:r>
                                </m:e>
                                <m:sub>
                                  <m:r>
                                    <a:rPr lang="en-US" altLang="ko-KR" sz="2400" b="0" i="1" smtClean="0">
                                      <a:latin typeface="Cambria Math" panose="02040503050406030204" pitchFamily="18" charset="0"/>
                                    </a:rPr>
                                    <m:t>𝑡</m:t>
                                  </m:r>
                                  <m:r>
                                    <a:rPr lang="en-US" altLang="ko-KR" sz="2400" b="0" i="1" smtClean="0">
                                      <a:latin typeface="Cambria Math" panose="02040503050406030204" pitchFamily="18" charset="0"/>
                                    </a:rPr>
                                    <m:t>+1</m:t>
                                  </m:r>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𝛾</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𝑣</m:t>
                                  </m:r>
                                </m:e>
                                <m:sub>
                                  <m:r>
                                    <a:rPr lang="en-US" altLang="ko-KR" sz="2400" b="0" i="1" smtClean="0">
                                      <a:latin typeface="Cambria Math" panose="02040503050406030204" pitchFamily="18" charset="0"/>
                                    </a:rPr>
                                    <m:t>∗</m:t>
                                  </m:r>
                                </m:sub>
                              </m:sSub>
                              <m:d>
                                <m:dPr>
                                  <m:ctrlPr>
                                    <a:rPr lang="en-US" altLang="ko-KR" sz="2400" b="0" i="1" smtClean="0">
                                      <a:latin typeface="Cambria Math" panose="02040503050406030204" pitchFamily="18" charset="0"/>
                                    </a:rPr>
                                  </m:ctrlPr>
                                </m:dPr>
                                <m:e>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𝑆</m:t>
                                      </m:r>
                                    </m:e>
                                    <m:sub>
                                      <m:r>
                                        <a:rPr lang="en-US" altLang="ko-KR" sz="2400" b="0" i="1" smtClean="0">
                                          <a:latin typeface="Cambria Math" panose="02040503050406030204" pitchFamily="18" charset="0"/>
                                        </a:rPr>
                                        <m:t>𝑡</m:t>
                                      </m:r>
                                      <m:r>
                                        <a:rPr lang="en-US" altLang="ko-KR" sz="2400" b="0" i="1" smtClean="0">
                                          <a:latin typeface="Cambria Math" panose="02040503050406030204" pitchFamily="18" charset="0"/>
                                        </a:rPr>
                                        <m:t>+1</m:t>
                                      </m:r>
                                    </m:sub>
                                  </m:sSub>
                                </m:e>
                              </m:d>
                            </m:e>
                            <m:e>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𝑆</m:t>
                                  </m:r>
                                </m:e>
                                <m:sub>
                                  <m:r>
                                    <a:rPr lang="en-US" altLang="ko-KR" sz="2400" b="0" i="1" smtClean="0">
                                      <a:latin typeface="Cambria Math" panose="02040503050406030204" pitchFamily="18" charset="0"/>
                                    </a:rPr>
                                    <m:t>𝑡</m:t>
                                  </m:r>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𝑠</m:t>
                              </m:r>
                              <m:r>
                                <a:rPr lang="en-US" altLang="ko-KR" sz="2400" b="0" i="1" smtClean="0">
                                  <a:latin typeface="Cambria Math" panose="02040503050406030204" pitchFamily="18" charset="0"/>
                                </a:rPr>
                                <m:t>,</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𝐴</m:t>
                                  </m:r>
                                </m:e>
                                <m:sub>
                                  <m:r>
                                    <a:rPr lang="en-US" altLang="ko-KR" sz="2400" b="0" i="1" smtClean="0">
                                      <a:latin typeface="Cambria Math" panose="02040503050406030204" pitchFamily="18" charset="0"/>
                                    </a:rPr>
                                    <m:t>𝑡</m:t>
                                  </m:r>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𝑎</m:t>
                              </m:r>
                            </m:e>
                          </m:d>
                        </m:e>
                      </m:func>
                    </m:oMath>
                  </m:oMathPara>
                </a14:m>
                <a:endParaRPr lang="en-US" altLang="ko-KR" sz="2400" dirty="0"/>
              </a:p>
              <a:p>
                <a:pPr/>
                <a14:m>
                  <m:oMathPara xmlns:m="http://schemas.openxmlformats.org/officeDocument/2006/math">
                    <m:oMathParaPr>
                      <m:jc m:val="centerGroup"/>
                    </m:oMathParaPr>
                    <m:oMath xmlns:m="http://schemas.openxmlformats.org/officeDocument/2006/math">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𝑞</m:t>
                          </m:r>
                        </m:e>
                        <m:sub>
                          <m:r>
                            <a:rPr lang="en-US" altLang="ko-KR" sz="2400" b="0" i="1" smtClean="0">
                              <a:latin typeface="Cambria Math" panose="02040503050406030204" pitchFamily="18" charset="0"/>
                            </a:rPr>
                            <m:t>∗</m:t>
                          </m:r>
                        </m:sub>
                      </m:sSub>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𝑠</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𝑎</m:t>
                          </m:r>
                        </m:e>
                      </m:d>
                      <m:r>
                        <a:rPr lang="en-US" altLang="ko-KR" sz="2400" b="0" i="1" smtClean="0">
                          <a:latin typeface="Cambria Math" panose="02040503050406030204" pitchFamily="18" charset="0"/>
                        </a:rPr>
                        <m:t>=</m:t>
                      </m:r>
                      <m:nary>
                        <m:naryPr>
                          <m:chr m:val="∑"/>
                          <m:supHide m:val="on"/>
                          <m:ctrlPr>
                            <a:rPr lang="en-US" altLang="ko-KR" sz="2400" i="1">
                              <a:latin typeface="Cambria Math" panose="02040503050406030204" pitchFamily="18" charset="0"/>
                            </a:rPr>
                          </m:ctrlPr>
                        </m:naryPr>
                        <m:sub>
                          <m:sSup>
                            <m:sSupPr>
                              <m:ctrlPr>
                                <a:rPr lang="en-US" altLang="ko-KR" sz="2400" i="1">
                                  <a:latin typeface="Cambria Math" panose="02040503050406030204" pitchFamily="18" charset="0"/>
                                </a:rPr>
                              </m:ctrlPr>
                            </m:sSupPr>
                            <m:e>
                              <m:r>
                                <a:rPr lang="en-US" altLang="ko-KR" sz="2400" i="1">
                                  <a:latin typeface="Cambria Math" panose="02040503050406030204" pitchFamily="18" charset="0"/>
                                </a:rPr>
                                <m:t>𝑠</m:t>
                              </m:r>
                            </m:e>
                            <m:sup>
                              <m:r>
                                <a:rPr lang="en-US" altLang="ko-KR" sz="2400" i="1">
                                  <a:latin typeface="Cambria Math" panose="02040503050406030204" pitchFamily="18" charset="0"/>
                                </a:rPr>
                                <m:t>′</m:t>
                              </m:r>
                            </m:sup>
                          </m:sSup>
                          <m:r>
                            <a:rPr lang="en-US" altLang="ko-KR" sz="2400" i="1">
                              <a:latin typeface="Cambria Math" panose="02040503050406030204" pitchFamily="18" charset="0"/>
                            </a:rPr>
                            <m:t>,</m:t>
                          </m:r>
                          <m:r>
                            <a:rPr lang="en-US" altLang="ko-KR" sz="2400" i="1">
                              <a:latin typeface="Cambria Math" panose="02040503050406030204" pitchFamily="18" charset="0"/>
                            </a:rPr>
                            <m:t>𝑟</m:t>
                          </m:r>
                        </m:sub>
                        <m:sup/>
                        <m:e>
                          <m:r>
                            <a:rPr lang="en-US" altLang="ko-KR" sz="2400" i="1">
                              <a:latin typeface="Cambria Math" panose="02040503050406030204" pitchFamily="18" charset="0"/>
                            </a:rPr>
                            <m:t>𝑝</m:t>
                          </m:r>
                          <m:d>
                            <m:dPr>
                              <m:ctrlPr>
                                <a:rPr lang="en-US" altLang="ko-KR" sz="2400" i="1">
                                  <a:latin typeface="Cambria Math" panose="02040503050406030204" pitchFamily="18" charset="0"/>
                                </a:rPr>
                              </m:ctrlPr>
                            </m:dPr>
                            <m:e>
                              <m:sSup>
                                <m:sSupPr>
                                  <m:ctrlPr>
                                    <a:rPr lang="en-US" altLang="ko-KR" sz="2400" i="1">
                                      <a:latin typeface="Cambria Math" panose="02040503050406030204" pitchFamily="18" charset="0"/>
                                    </a:rPr>
                                  </m:ctrlPr>
                                </m:sSupPr>
                                <m:e>
                                  <m:r>
                                    <a:rPr lang="en-US" altLang="ko-KR" sz="2400" i="1">
                                      <a:latin typeface="Cambria Math" panose="02040503050406030204" pitchFamily="18" charset="0"/>
                                    </a:rPr>
                                    <m:t>𝑠</m:t>
                                  </m:r>
                                </m:e>
                                <m:sup>
                                  <m:r>
                                    <a:rPr lang="en-US" altLang="ko-KR" sz="2400" i="1">
                                      <a:latin typeface="Cambria Math" panose="02040503050406030204" pitchFamily="18" charset="0"/>
                                    </a:rPr>
                                    <m:t>′</m:t>
                                  </m:r>
                                </m:sup>
                              </m:sSup>
                              <m:r>
                                <a:rPr lang="en-US" altLang="ko-KR" sz="2400" i="1">
                                  <a:latin typeface="Cambria Math" panose="02040503050406030204" pitchFamily="18" charset="0"/>
                                </a:rPr>
                                <m:t>, </m:t>
                              </m:r>
                              <m:r>
                                <a:rPr lang="en-US" altLang="ko-KR" sz="2400" i="1">
                                  <a:latin typeface="Cambria Math" panose="02040503050406030204" pitchFamily="18" charset="0"/>
                                </a:rPr>
                                <m:t>𝑟</m:t>
                              </m:r>
                            </m:e>
                            <m:e>
                              <m:r>
                                <a:rPr lang="en-US" altLang="ko-KR" sz="2400" i="1">
                                  <a:latin typeface="Cambria Math" panose="02040503050406030204" pitchFamily="18" charset="0"/>
                                </a:rPr>
                                <m:t>𝑠</m:t>
                              </m:r>
                              <m:r>
                                <a:rPr lang="en-US" altLang="ko-KR" sz="2400" i="1">
                                  <a:latin typeface="Cambria Math" panose="02040503050406030204" pitchFamily="18" charset="0"/>
                                </a:rPr>
                                <m:t>,</m:t>
                              </m:r>
                              <m:r>
                                <a:rPr lang="en-US" altLang="ko-KR" sz="2400" i="1">
                                  <a:latin typeface="Cambria Math" panose="02040503050406030204" pitchFamily="18" charset="0"/>
                                </a:rPr>
                                <m:t>𝑎</m:t>
                              </m:r>
                            </m:e>
                          </m:d>
                          <m:d>
                            <m:dPr>
                              <m:begChr m:val="["/>
                              <m:endChr m:val="]"/>
                              <m:ctrlPr>
                                <a:rPr lang="en-US" altLang="ko-KR" sz="2400" i="1">
                                  <a:latin typeface="Cambria Math" panose="02040503050406030204" pitchFamily="18" charset="0"/>
                                </a:rPr>
                              </m:ctrlPr>
                            </m:dPr>
                            <m:e>
                              <m:r>
                                <a:rPr lang="en-US" altLang="ko-KR" sz="2400" i="1">
                                  <a:latin typeface="Cambria Math" panose="02040503050406030204" pitchFamily="18" charset="0"/>
                                </a:rPr>
                                <m:t>𝑟</m:t>
                              </m:r>
                              <m:r>
                                <a:rPr lang="en-US" altLang="ko-KR" sz="2400" i="1">
                                  <a:latin typeface="Cambria Math" panose="02040503050406030204" pitchFamily="18" charset="0"/>
                                </a:rPr>
                                <m:t>+</m:t>
                              </m:r>
                              <m:r>
                                <a:rPr lang="en-US" altLang="ko-KR" sz="2400" i="1">
                                  <a:latin typeface="Cambria Math" panose="02040503050406030204" pitchFamily="18" charset="0"/>
                                </a:rPr>
                                <m:t>𝛾</m:t>
                              </m:r>
                              <m:func>
                                <m:funcPr>
                                  <m:ctrlPr>
                                    <a:rPr lang="en-US" altLang="ko-KR" sz="2400" b="0" i="1" smtClean="0">
                                      <a:latin typeface="Cambria Math" panose="02040503050406030204" pitchFamily="18" charset="0"/>
                                    </a:rPr>
                                  </m:ctrlPr>
                                </m:funcPr>
                                <m:fName>
                                  <m:limLow>
                                    <m:limLowPr>
                                      <m:ctrlPr>
                                        <a:rPr lang="en-US" altLang="ko-KR" sz="2400" b="0" i="1" smtClean="0">
                                          <a:latin typeface="Cambria Math" panose="02040503050406030204" pitchFamily="18" charset="0"/>
                                        </a:rPr>
                                      </m:ctrlPr>
                                    </m:limLowPr>
                                    <m:e>
                                      <m:r>
                                        <m:rPr>
                                          <m:sty m:val="p"/>
                                        </m:rPr>
                                        <a:rPr lang="en-US" altLang="ko-KR" sz="2400" b="0" i="0" smtClean="0">
                                          <a:latin typeface="Cambria Math" panose="02040503050406030204" pitchFamily="18" charset="0"/>
                                        </a:rPr>
                                        <m:t>max</m:t>
                                      </m:r>
                                    </m:e>
                                    <m:lim>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𝑎</m:t>
                                          </m:r>
                                        </m:e>
                                        <m:sup>
                                          <m:r>
                                            <a:rPr lang="en-US" altLang="ko-KR" sz="2400" b="0" i="1" smtClean="0">
                                              <a:latin typeface="Cambria Math" panose="02040503050406030204" pitchFamily="18" charset="0"/>
                                            </a:rPr>
                                            <m:t>′</m:t>
                                          </m:r>
                                        </m:sup>
                                      </m:sSup>
                                    </m:lim>
                                  </m:limLow>
                                </m:fName>
                                <m:e>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𝑞</m:t>
                                      </m:r>
                                    </m:e>
                                    <m:sub>
                                      <m:r>
                                        <a:rPr lang="en-US" altLang="ko-KR" sz="2400" b="0" i="1" smtClean="0">
                                          <a:latin typeface="Cambria Math" panose="02040503050406030204" pitchFamily="18" charset="0"/>
                                        </a:rPr>
                                        <m:t>∗</m:t>
                                      </m:r>
                                    </m:sub>
                                  </m:sSub>
                                  <m:d>
                                    <m:dPr>
                                      <m:ctrlPr>
                                        <a:rPr lang="en-US" altLang="ko-KR" sz="2400" b="0" i="1" smtClean="0">
                                          <a:latin typeface="Cambria Math" panose="02040503050406030204" pitchFamily="18" charset="0"/>
                                        </a:rPr>
                                      </m:ctrlPr>
                                    </m:dPr>
                                    <m:e>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r>
                                        <a:rPr lang="en-US" altLang="ko-KR" sz="2400" b="0" i="1" smtClean="0">
                                          <a:latin typeface="Cambria Math" panose="02040503050406030204" pitchFamily="18" charset="0"/>
                                        </a:rPr>
                                        <m:t>,</m:t>
                                      </m:r>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𝑎</m:t>
                                          </m:r>
                                        </m:e>
                                        <m:sup>
                                          <m:r>
                                            <a:rPr lang="en-US" altLang="ko-KR" sz="2400" b="0" i="1" smtClean="0">
                                              <a:latin typeface="Cambria Math" panose="02040503050406030204" pitchFamily="18" charset="0"/>
                                            </a:rPr>
                                            <m:t>′</m:t>
                                          </m:r>
                                        </m:sup>
                                      </m:sSup>
                                    </m:e>
                                  </m:d>
                                </m:e>
                              </m:func>
                            </m:e>
                          </m:d>
                        </m:e>
                      </m:nary>
                    </m:oMath>
                    <m:oMath xmlns:m="http://schemas.openxmlformats.org/officeDocument/2006/math">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𝔼</m:t>
                      </m:r>
                      <m:d>
                        <m:dPr>
                          <m:begChr m:val="["/>
                          <m:endChr m:val="]"/>
                          <m:ctrlPr>
                            <a:rPr lang="en-US" altLang="ko-KR" sz="2400" i="1">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𝑅</m:t>
                              </m:r>
                            </m:e>
                            <m:sub>
                              <m:r>
                                <a:rPr lang="en-US" altLang="ko-KR" sz="2400" i="1">
                                  <a:latin typeface="Cambria Math" panose="02040503050406030204" pitchFamily="18" charset="0"/>
                                </a:rPr>
                                <m:t>𝑡</m:t>
                              </m:r>
                              <m:r>
                                <a:rPr lang="en-US" altLang="ko-KR" sz="2400" i="1">
                                  <a:latin typeface="Cambria Math" panose="02040503050406030204" pitchFamily="18" charset="0"/>
                                </a:rPr>
                                <m:t>+1</m:t>
                              </m:r>
                            </m:sub>
                          </m:sSub>
                          <m:r>
                            <a:rPr lang="en-US" altLang="ko-KR" sz="2400" i="1">
                              <a:latin typeface="Cambria Math" panose="02040503050406030204" pitchFamily="18" charset="0"/>
                            </a:rPr>
                            <m:t>+</m:t>
                          </m:r>
                          <m:r>
                            <a:rPr lang="en-US" altLang="ko-KR" sz="2400" i="1">
                              <a:latin typeface="Cambria Math" panose="02040503050406030204" pitchFamily="18" charset="0"/>
                            </a:rPr>
                            <m:t>𝛾</m:t>
                          </m:r>
                          <m:func>
                            <m:funcPr>
                              <m:ctrlPr>
                                <a:rPr lang="en-US" altLang="ko-KR" sz="2400" b="0" i="1" smtClean="0">
                                  <a:latin typeface="Cambria Math" panose="02040503050406030204" pitchFamily="18" charset="0"/>
                                </a:rPr>
                              </m:ctrlPr>
                            </m:funcPr>
                            <m:fName>
                              <m:limLow>
                                <m:limLowPr>
                                  <m:ctrlPr>
                                    <a:rPr lang="en-US" altLang="ko-KR" sz="2400" b="0" i="1" smtClean="0">
                                      <a:latin typeface="Cambria Math" panose="02040503050406030204" pitchFamily="18" charset="0"/>
                                    </a:rPr>
                                  </m:ctrlPr>
                                </m:limLowPr>
                                <m:e>
                                  <m:r>
                                    <m:rPr>
                                      <m:sty m:val="p"/>
                                    </m:rPr>
                                    <a:rPr lang="en-US" altLang="ko-KR" sz="2400" b="0" i="0" smtClean="0">
                                      <a:latin typeface="Cambria Math" panose="02040503050406030204" pitchFamily="18" charset="0"/>
                                    </a:rPr>
                                    <m:t>max</m:t>
                                  </m:r>
                                </m:e>
                                <m:lim>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𝑎</m:t>
                                      </m:r>
                                    </m:e>
                                    <m:sup>
                                      <m:r>
                                        <a:rPr lang="en-US" altLang="ko-KR" sz="2400" b="0" i="1" smtClean="0">
                                          <a:latin typeface="Cambria Math" panose="02040503050406030204" pitchFamily="18" charset="0"/>
                                        </a:rPr>
                                        <m:t>′</m:t>
                                      </m:r>
                                    </m:sup>
                                  </m:sSup>
                                </m:lim>
                              </m:limLow>
                            </m:fName>
                            <m:e>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𝑞</m:t>
                                  </m:r>
                                </m:e>
                                <m:sub>
                                  <m:r>
                                    <a:rPr lang="en-US" altLang="ko-KR" sz="2400" b="0" i="1" smtClean="0">
                                      <a:latin typeface="Cambria Math" panose="02040503050406030204" pitchFamily="18" charset="0"/>
                                    </a:rPr>
                                    <m:t>∗</m:t>
                                  </m:r>
                                </m:sub>
                              </m:sSub>
                              <m:d>
                                <m:dPr>
                                  <m:ctrlPr>
                                    <a:rPr lang="en-US" altLang="ko-KR" sz="2400" i="1">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𝑆</m:t>
                                      </m:r>
                                    </m:e>
                                    <m:sub>
                                      <m:r>
                                        <a:rPr lang="en-US" altLang="ko-KR" sz="2400" i="1">
                                          <a:latin typeface="Cambria Math" panose="02040503050406030204" pitchFamily="18" charset="0"/>
                                        </a:rPr>
                                        <m:t>𝑡</m:t>
                                      </m:r>
                                      <m:r>
                                        <a:rPr lang="en-US" altLang="ko-KR" sz="2400" i="1">
                                          <a:latin typeface="Cambria Math" panose="02040503050406030204" pitchFamily="18" charset="0"/>
                                        </a:rPr>
                                        <m:t>+1</m:t>
                                      </m:r>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𝑎</m:t>
                                  </m:r>
                                  <m:r>
                                    <a:rPr lang="en-US" altLang="ko-KR" sz="2400" b="0" i="1" smtClean="0">
                                      <a:latin typeface="Cambria Math" panose="02040503050406030204" pitchFamily="18" charset="0"/>
                                    </a:rPr>
                                    <m:t>′</m:t>
                                  </m:r>
                                </m:e>
                              </m:d>
                            </m:e>
                          </m:func>
                        </m:e>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𝑆</m:t>
                              </m:r>
                            </m:e>
                            <m:sub>
                              <m:r>
                                <a:rPr lang="en-US" altLang="ko-KR" sz="2400" i="1">
                                  <a:latin typeface="Cambria Math" panose="02040503050406030204" pitchFamily="18" charset="0"/>
                                </a:rPr>
                                <m:t>𝑡</m:t>
                              </m:r>
                            </m:sub>
                          </m:sSub>
                          <m:r>
                            <a:rPr lang="en-US" altLang="ko-KR" sz="2400" i="1">
                              <a:latin typeface="Cambria Math" panose="02040503050406030204" pitchFamily="18" charset="0"/>
                            </a:rPr>
                            <m:t>=</m:t>
                          </m:r>
                          <m:r>
                            <a:rPr lang="en-US" altLang="ko-KR" sz="2400" i="1">
                              <a:latin typeface="Cambria Math" panose="02040503050406030204" pitchFamily="18" charset="0"/>
                            </a:rPr>
                            <m:t>𝑠</m:t>
                          </m:r>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𝐴</m:t>
                              </m:r>
                            </m:e>
                            <m:sub>
                              <m:r>
                                <a:rPr lang="en-US" altLang="ko-KR" sz="2400" i="1">
                                  <a:latin typeface="Cambria Math" panose="02040503050406030204" pitchFamily="18" charset="0"/>
                                </a:rPr>
                                <m:t>𝑡</m:t>
                              </m:r>
                            </m:sub>
                          </m:sSub>
                          <m:r>
                            <a:rPr lang="en-US" altLang="ko-KR" sz="2400" i="1">
                              <a:latin typeface="Cambria Math" panose="02040503050406030204" pitchFamily="18" charset="0"/>
                            </a:rPr>
                            <m:t>=</m:t>
                          </m:r>
                          <m:r>
                            <a:rPr lang="en-US" altLang="ko-KR" sz="2400" i="1">
                              <a:latin typeface="Cambria Math" panose="02040503050406030204" pitchFamily="18" charset="0"/>
                            </a:rPr>
                            <m:t>𝑎</m:t>
                          </m:r>
                        </m:e>
                      </m:d>
                    </m:oMath>
                  </m:oMathPara>
                </a14:m>
                <a:endParaRPr lang="ko-KR" altLang="en-US" sz="2400" dirty="0"/>
              </a:p>
            </p:txBody>
          </p:sp>
        </mc:Choice>
        <mc:Fallback xmlns="">
          <p:sp>
            <p:nvSpPr>
              <p:cNvPr id="5" name="TextBox 4">
                <a:extLst>
                  <a:ext uri="{FF2B5EF4-FFF2-40B4-BE49-F238E27FC236}">
                    <a16:creationId xmlns:a16="http://schemas.microsoft.com/office/drawing/2014/main" id="{0E8E646E-04E2-4025-ADC5-DF6E09E32CD5}"/>
                  </a:ext>
                </a:extLst>
              </p:cNvPr>
              <p:cNvSpPr txBox="1">
                <a:spLocks noRot="1" noChangeAspect="1" noMove="1" noResize="1" noEditPoints="1" noAdjustHandles="1" noChangeArrowheads="1" noChangeShapeType="1" noTextEdit="1"/>
              </p:cNvSpPr>
              <p:nvPr/>
            </p:nvSpPr>
            <p:spPr>
              <a:xfrm>
                <a:off x="838200" y="1025670"/>
                <a:ext cx="8453582" cy="5054653"/>
              </a:xfrm>
              <a:prstGeom prst="rect">
                <a:avLst/>
              </a:prstGeom>
              <a:blipFill>
                <a:blip r:embed="rId2"/>
                <a:stretch>
                  <a:fillRect l="-1154" t="-965"/>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359118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A8700E-92E1-44DC-95A6-5713AB1DAE1F}"/>
              </a:ext>
            </a:extLst>
          </p:cNvPr>
          <p:cNvSpPr>
            <a:spLocks noGrp="1"/>
          </p:cNvSpPr>
          <p:nvPr>
            <p:ph type="title"/>
          </p:nvPr>
        </p:nvSpPr>
        <p:spPr/>
        <p:txBody>
          <a:bodyPr/>
          <a:lstStyle/>
          <a:p>
            <a:r>
              <a:rPr lang="en-US" altLang="ko-KR" dirty="0"/>
              <a:t>4.1 Policy Evaluation (Prediction)</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460BDE1F-25F3-4080-AB68-CFC890606DA5}"/>
                  </a:ext>
                </a:extLst>
              </p:cNvPr>
              <p:cNvSpPr>
                <a:spLocks noGrp="1"/>
              </p:cNvSpPr>
              <p:nvPr>
                <p:ph idx="1"/>
              </p:nvPr>
            </p:nvSpPr>
            <p:spPr/>
            <p:txBody>
              <a:bodyPr/>
              <a:lstStyle/>
              <a:p>
                <a:r>
                  <a:rPr lang="en-US" altLang="ko-KR" dirty="0"/>
                  <a:t>For a policy </a:t>
                </a:r>
                <a14:m>
                  <m:oMath xmlns:m="http://schemas.openxmlformats.org/officeDocument/2006/math">
                    <m:r>
                      <a:rPr lang="en-US" altLang="ko-KR" b="0" i="1" smtClean="0">
                        <a:latin typeface="Cambria Math" panose="02040503050406030204" pitchFamily="18" charset="0"/>
                      </a:rPr>
                      <m:t>𝜋</m:t>
                    </m:r>
                  </m:oMath>
                </a14:m>
                <a:endParaRPr lang="ko-KR" altLang="en-US" dirty="0"/>
              </a:p>
            </p:txBody>
          </p:sp>
        </mc:Choice>
        <mc:Fallback xmlns="">
          <p:sp>
            <p:nvSpPr>
              <p:cNvPr id="3" name="내용 개체 틀 2">
                <a:extLst>
                  <a:ext uri="{FF2B5EF4-FFF2-40B4-BE49-F238E27FC236}">
                    <a16:creationId xmlns:a16="http://schemas.microsoft.com/office/drawing/2014/main" id="{460BDE1F-25F3-4080-AB68-CFC890606DA5}"/>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ko-KR" altLang="en-US">
                    <a:noFill/>
                  </a:rPr>
                  <a:t> </a:t>
                </a:r>
              </a:p>
            </p:txBody>
          </p:sp>
        </mc:Fallback>
      </mc:AlternateContent>
      <p:sp>
        <p:nvSpPr>
          <p:cNvPr id="4" name="슬라이드 번호 개체 틀 3">
            <a:extLst>
              <a:ext uri="{FF2B5EF4-FFF2-40B4-BE49-F238E27FC236}">
                <a16:creationId xmlns:a16="http://schemas.microsoft.com/office/drawing/2014/main" id="{C0BF76F8-4B64-4F3C-949F-07E171250A52}"/>
              </a:ext>
            </a:extLst>
          </p:cNvPr>
          <p:cNvSpPr>
            <a:spLocks noGrp="1"/>
          </p:cNvSpPr>
          <p:nvPr>
            <p:ph type="sldNum" sz="quarter" idx="12"/>
          </p:nvPr>
        </p:nvSpPr>
        <p:spPr/>
        <p:txBody>
          <a:bodyPr/>
          <a:lstStyle/>
          <a:p>
            <a:fld id="{D9B91BA1-CD9E-4E83-8CF9-E4545718B126}" type="slidenum">
              <a:rPr lang="ko-KR" altLang="en-US" smtClean="0"/>
              <a:t>4</a:t>
            </a:fld>
            <a:endParaRPr lang="ko-KR" alt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C43D75C-5E2E-4E73-8FA6-451944740A8D}"/>
                  </a:ext>
                </a:extLst>
              </p:cNvPr>
              <p:cNvSpPr txBox="1"/>
              <p:nvPr/>
            </p:nvSpPr>
            <p:spPr>
              <a:xfrm>
                <a:off x="1176570" y="2458509"/>
                <a:ext cx="6372321" cy="19409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200" i="1" smtClean="0">
                              <a:latin typeface="Cambria Math" panose="02040503050406030204" pitchFamily="18" charset="0"/>
                            </a:rPr>
                          </m:ctrlPr>
                        </m:sSubPr>
                        <m:e>
                          <m:r>
                            <a:rPr lang="en-US" altLang="ko-KR" sz="2200" i="1">
                              <a:latin typeface="Cambria Math" panose="02040503050406030204" pitchFamily="18" charset="0"/>
                            </a:rPr>
                            <m:t>𝑣</m:t>
                          </m:r>
                        </m:e>
                        <m:sub>
                          <m:r>
                            <a:rPr lang="en-US" altLang="ko-KR" sz="2200" i="1">
                              <a:latin typeface="Cambria Math" panose="02040503050406030204" pitchFamily="18" charset="0"/>
                            </a:rPr>
                            <m:t>𝜋</m:t>
                          </m:r>
                        </m:sub>
                      </m:sSub>
                      <m:d>
                        <m:dPr>
                          <m:ctrlPr>
                            <a:rPr lang="en-US" altLang="ko-KR" sz="2200" i="1">
                              <a:latin typeface="Cambria Math" panose="02040503050406030204" pitchFamily="18" charset="0"/>
                            </a:rPr>
                          </m:ctrlPr>
                        </m:dPr>
                        <m:e>
                          <m:r>
                            <a:rPr lang="en-US" altLang="ko-KR" sz="2200" i="1">
                              <a:latin typeface="Cambria Math" panose="02040503050406030204" pitchFamily="18" charset="0"/>
                            </a:rPr>
                            <m:t>𝑠</m:t>
                          </m:r>
                        </m:e>
                      </m:d>
                      <m:r>
                        <a:rPr lang="en-US" altLang="ko-KR" sz="2200" i="1">
                          <a:latin typeface="Cambria Math" panose="02040503050406030204" pitchFamily="18" charset="0"/>
                        </a:rPr>
                        <m:t>=</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𝔼</m:t>
                          </m:r>
                        </m:e>
                        <m:sub>
                          <m:r>
                            <a:rPr lang="en-US" altLang="ko-KR" sz="2200" i="1">
                              <a:latin typeface="Cambria Math" panose="02040503050406030204" pitchFamily="18" charset="0"/>
                            </a:rPr>
                            <m:t>𝜋</m:t>
                          </m:r>
                        </m:sub>
                      </m:sSub>
                      <m:d>
                        <m:dPr>
                          <m:begChr m:val="["/>
                          <m:endChr m:val="]"/>
                          <m:ctrlPr>
                            <a:rPr lang="en-US" altLang="ko-KR" sz="2200" i="1">
                              <a:latin typeface="Cambria Math" panose="02040503050406030204" pitchFamily="18" charset="0"/>
                            </a:rPr>
                          </m:ctrlPr>
                        </m:dPr>
                        <m:e>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𝐺</m:t>
                              </m:r>
                            </m:e>
                            <m:sub>
                              <m:r>
                                <a:rPr lang="en-US" altLang="ko-KR" sz="2200" i="1">
                                  <a:latin typeface="Cambria Math" panose="02040503050406030204" pitchFamily="18" charset="0"/>
                                </a:rPr>
                                <m:t>𝑡</m:t>
                              </m:r>
                            </m:sub>
                          </m:sSub>
                          <m:r>
                            <a:rPr lang="en-US" altLang="ko-KR" sz="2200" i="1">
                              <a:latin typeface="Cambria Math" panose="02040503050406030204" pitchFamily="18" charset="0"/>
                            </a:rPr>
                            <m:t> </m:t>
                          </m:r>
                        </m:e>
                        <m:e>
                          <m:r>
                            <a:rPr lang="en-US" altLang="ko-KR" sz="2200" i="1">
                              <a:latin typeface="Cambria Math" panose="02040503050406030204" pitchFamily="18" charset="0"/>
                            </a:rPr>
                            <m:t> </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𝑆</m:t>
                              </m:r>
                            </m:e>
                            <m:sub>
                              <m:r>
                                <a:rPr lang="en-US" altLang="ko-KR" sz="2200" i="1">
                                  <a:latin typeface="Cambria Math" panose="02040503050406030204" pitchFamily="18" charset="0"/>
                                </a:rPr>
                                <m:t>𝑡</m:t>
                              </m:r>
                            </m:sub>
                          </m:sSub>
                          <m:r>
                            <a:rPr lang="en-US" altLang="ko-KR" sz="2200" i="1">
                              <a:latin typeface="Cambria Math" panose="02040503050406030204" pitchFamily="18" charset="0"/>
                            </a:rPr>
                            <m:t>=</m:t>
                          </m:r>
                          <m:r>
                            <a:rPr lang="en-US" altLang="ko-KR" sz="2200" i="1">
                              <a:latin typeface="Cambria Math" panose="02040503050406030204" pitchFamily="18" charset="0"/>
                            </a:rPr>
                            <m:t>𝑠</m:t>
                          </m:r>
                        </m:e>
                      </m:d>
                    </m:oMath>
                    <m:oMath xmlns:m="http://schemas.openxmlformats.org/officeDocument/2006/math">
                      <m:r>
                        <a:rPr lang="en-US" altLang="ko-KR" sz="2200" b="0" i="1" smtClean="0">
                          <a:latin typeface="Cambria Math" panose="02040503050406030204" pitchFamily="18" charset="0"/>
                        </a:rPr>
                        <m:t>            </m:t>
                      </m:r>
                      <m:r>
                        <a:rPr lang="en-US" altLang="ko-KR" sz="2200" i="1">
                          <a:latin typeface="Cambria Math" panose="02040503050406030204" pitchFamily="18" charset="0"/>
                        </a:rPr>
                        <m:t>=</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𝔼</m:t>
                          </m:r>
                        </m:e>
                        <m:sub>
                          <m:r>
                            <a:rPr lang="en-US" altLang="ko-KR" sz="2200" i="1">
                              <a:latin typeface="Cambria Math" panose="02040503050406030204" pitchFamily="18" charset="0"/>
                            </a:rPr>
                            <m:t>𝜋</m:t>
                          </m:r>
                        </m:sub>
                      </m:sSub>
                      <m:d>
                        <m:dPr>
                          <m:begChr m:val="["/>
                          <m:endChr m:val="]"/>
                          <m:ctrlPr>
                            <a:rPr lang="en-US" altLang="ko-KR" sz="2200" i="1">
                              <a:latin typeface="Cambria Math" panose="02040503050406030204" pitchFamily="18" charset="0"/>
                            </a:rPr>
                          </m:ctrlPr>
                        </m:dPr>
                        <m:e>
                          <m:sSub>
                            <m:sSubPr>
                              <m:ctrlPr>
                                <a:rPr lang="en-US" altLang="ko-KR" sz="2200" b="0" i="1" smtClean="0">
                                  <a:latin typeface="Cambria Math" panose="02040503050406030204" pitchFamily="18" charset="0"/>
                                </a:rPr>
                              </m:ctrlPr>
                            </m:sSubPr>
                            <m:e>
                              <m:r>
                                <a:rPr lang="en-US" altLang="ko-KR" sz="2200" b="0" i="1" smtClean="0">
                                  <a:latin typeface="Cambria Math" panose="02040503050406030204" pitchFamily="18" charset="0"/>
                                </a:rPr>
                                <m:t>𝑅</m:t>
                              </m:r>
                            </m:e>
                            <m:sub>
                              <m:r>
                                <a:rPr lang="en-US" altLang="ko-KR" sz="2200" b="0" i="1" smtClean="0">
                                  <a:latin typeface="Cambria Math" panose="02040503050406030204" pitchFamily="18" charset="0"/>
                                </a:rPr>
                                <m:t>𝑡</m:t>
                              </m:r>
                              <m:r>
                                <a:rPr lang="en-US" altLang="ko-KR" sz="2200" b="0" i="1" smtClean="0">
                                  <a:latin typeface="Cambria Math" panose="02040503050406030204" pitchFamily="18" charset="0"/>
                                </a:rPr>
                                <m:t>+1</m:t>
                              </m:r>
                            </m:sub>
                          </m:sSub>
                          <m:r>
                            <a:rPr lang="en-US" altLang="ko-KR" sz="2200" b="0" i="1" smtClean="0">
                              <a:latin typeface="Cambria Math" panose="02040503050406030204" pitchFamily="18" charset="0"/>
                            </a:rPr>
                            <m:t>+</m:t>
                          </m:r>
                          <m:r>
                            <a:rPr lang="en-US" altLang="ko-KR" sz="2200" b="0" i="1" smtClean="0">
                              <a:latin typeface="Cambria Math" panose="02040503050406030204" pitchFamily="18" charset="0"/>
                            </a:rPr>
                            <m:t>𝛾</m:t>
                          </m:r>
                          <m:sSub>
                            <m:sSubPr>
                              <m:ctrlPr>
                                <a:rPr lang="en-US" altLang="ko-KR" sz="2200" b="0" i="1" smtClean="0">
                                  <a:latin typeface="Cambria Math" panose="02040503050406030204" pitchFamily="18" charset="0"/>
                                </a:rPr>
                              </m:ctrlPr>
                            </m:sSubPr>
                            <m:e>
                              <m:r>
                                <a:rPr lang="en-US" altLang="ko-KR" sz="2200" b="0" i="1" smtClean="0">
                                  <a:latin typeface="Cambria Math" panose="02040503050406030204" pitchFamily="18" charset="0"/>
                                </a:rPr>
                                <m:t>𝐺</m:t>
                              </m:r>
                            </m:e>
                            <m:sub>
                              <m:r>
                                <a:rPr lang="en-US" altLang="ko-KR" sz="2200" b="0" i="1" smtClean="0">
                                  <a:latin typeface="Cambria Math" panose="02040503050406030204" pitchFamily="18" charset="0"/>
                                </a:rPr>
                                <m:t>𝑡</m:t>
                              </m:r>
                              <m:r>
                                <a:rPr lang="en-US" altLang="ko-KR" sz="2200" b="0" i="1" smtClean="0">
                                  <a:latin typeface="Cambria Math" panose="02040503050406030204" pitchFamily="18" charset="0"/>
                                </a:rPr>
                                <m:t>+1</m:t>
                              </m:r>
                            </m:sub>
                          </m:sSub>
                          <m:r>
                            <a:rPr lang="en-US" altLang="ko-KR" sz="2200" b="0" i="1" smtClean="0">
                              <a:latin typeface="Cambria Math" panose="02040503050406030204" pitchFamily="18" charset="0"/>
                            </a:rPr>
                            <m:t> </m:t>
                          </m:r>
                        </m:e>
                        <m:e>
                          <m:r>
                            <a:rPr lang="en-US" altLang="ko-KR" sz="2200" i="1">
                              <a:latin typeface="Cambria Math" panose="02040503050406030204" pitchFamily="18" charset="0"/>
                            </a:rPr>
                            <m:t> </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𝑆</m:t>
                              </m:r>
                            </m:e>
                            <m:sub>
                              <m:r>
                                <a:rPr lang="en-US" altLang="ko-KR" sz="2200" i="1">
                                  <a:latin typeface="Cambria Math" panose="02040503050406030204" pitchFamily="18" charset="0"/>
                                </a:rPr>
                                <m:t>𝑡</m:t>
                              </m:r>
                            </m:sub>
                          </m:sSub>
                          <m:r>
                            <a:rPr lang="en-US" altLang="ko-KR" sz="2200" i="1">
                              <a:latin typeface="Cambria Math" panose="02040503050406030204" pitchFamily="18" charset="0"/>
                            </a:rPr>
                            <m:t>=</m:t>
                          </m:r>
                          <m:r>
                            <a:rPr lang="en-US" altLang="ko-KR" sz="2200" i="1">
                              <a:latin typeface="Cambria Math" panose="02040503050406030204" pitchFamily="18" charset="0"/>
                            </a:rPr>
                            <m:t>𝑠</m:t>
                          </m:r>
                        </m:e>
                      </m:d>
                    </m:oMath>
                    <m:oMath xmlns:m="http://schemas.openxmlformats.org/officeDocument/2006/math">
                      <m:r>
                        <a:rPr lang="en-US" altLang="ko-KR" sz="2200" b="0" i="1" smtClean="0">
                          <a:latin typeface="Cambria Math" panose="02040503050406030204" pitchFamily="18" charset="0"/>
                        </a:rPr>
                        <m:t>            =</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𝔼</m:t>
                          </m:r>
                        </m:e>
                        <m:sub>
                          <m:r>
                            <a:rPr lang="en-US" altLang="ko-KR" sz="2200" i="1">
                              <a:latin typeface="Cambria Math" panose="02040503050406030204" pitchFamily="18" charset="0"/>
                            </a:rPr>
                            <m:t>𝜋</m:t>
                          </m:r>
                        </m:sub>
                      </m:sSub>
                      <m:d>
                        <m:dPr>
                          <m:begChr m:val="["/>
                          <m:endChr m:val="]"/>
                          <m:ctrlPr>
                            <a:rPr lang="en-US" altLang="ko-KR" sz="2200" i="1">
                              <a:latin typeface="Cambria Math" panose="02040503050406030204" pitchFamily="18" charset="0"/>
                            </a:rPr>
                          </m:ctrlPr>
                        </m:dPr>
                        <m:e>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𝑅</m:t>
                              </m:r>
                            </m:e>
                            <m:sub>
                              <m:r>
                                <a:rPr lang="en-US" altLang="ko-KR" sz="2200" i="1">
                                  <a:latin typeface="Cambria Math" panose="02040503050406030204" pitchFamily="18" charset="0"/>
                                </a:rPr>
                                <m:t>𝑡</m:t>
                              </m:r>
                              <m:r>
                                <a:rPr lang="en-US" altLang="ko-KR" sz="2200" i="1">
                                  <a:latin typeface="Cambria Math" panose="02040503050406030204" pitchFamily="18" charset="0"/>
                                </a:rPr>
                                <m:t>+1</m:t>
                              </m:r>
                            </m:sub>
                          </m:sSub>
                          <m:r>
                            <a:rPr lang="en-US" altLang="ko-KR" sz="2200" i="1">
                              <a:latin typeface="Cambria Math" panose="02040503050406030204" pitchFamily="18" charset="0"/>
                            </a:rPr>
                            <m:t>+</m:t>
                          </m:r>
                          <m:r>
                            <a:rPr lang="en-US" altLang="ko-KR" sz="2200" i="1">
                              <a:latin typeface="Cambria Math" panose="02040503050406030204" pitchFamily="18" charset="0"/>
                            </a:rPr>
                            <m:t>𝛾</m:t>
                          </m:r>
                          <m:sSub>
                            <m:sSubPr>
                              <m:ctrlPr>
                                <a:rPr lang="en-US" altLang="ko-KR" sz="2200" b="0" i="1" smtClean="0">
                                  <a:latin typeface="Cambria Math" panose="02040503050406030204" pitchFamily="18" charset="0"/>
                                </a:rPr>
                              </m:ctrlPr>
                            </m:sSubPr>
                            <m:e>
                              <m:r>
                                <a:rPr lang="en-US" altLang="ko-KR" sz="2200" b="0" i="1" smtClean="0">
                                  <a:latin typeface="Cambria Math" panose="02040503050406030204" pitchFamily="18" charset="0"/>
                                </a:rPr>
                                <m:t>𝑣</m:t>
                              </m:r>
                            </m:e>
                            <m:sub>
                              <m:r>
                                <a:rPr lang="en-US" altLang="ko-KR" sz="2200" b="0" i="1" smtClean="0">
                                  <a:latin typeface="Cambria Math" panose="02040503050406030204" pitchFamily="18" charset="0"/>
                                </a:rPr>
                                <m:t>𝜋</m:t>
                              </m:r>
                            </m:sub>
                          </m:sSub>
                          <m:d>
                            <m:dPr>
                              <m:ctrlPr>
                                <a:rPr lang="en-US" altLang="ko-KR" sz="2200" b="0" i="1" smtClean="0">
                                  <a:latin typeface="Cambria Math" panose="02040503050406030204" pitchFamily="18" charset="0"/>
                                </a:rPr>
                              </m:ctrlPr>
                            </m:dPr>
                            <m:e>
                              <m:sSub>
                                <m:sSubPr>
                                  <m:ctrlPr>
                                    <a:rPr lang="en-US" altLang="ko-KR" sz="2200" i="1">
                                      <a:latin typeface="Cambria Math" panose="02040503050406030204" pitchFamily="18" charset="0"/>
                                    </a:rPr>
                                  </m:ctrlPr>
                                </m:sSubPr>
                                <m:e>
                                  <m:r>
                                    <a:rPr lang="en-US" altLang="ko-KR" sz="2200" b="0" i="1" smtClean="0">
                                      <a:latin typeface="Cambria Math" panose="02040503050406030204" pitchFamily="18" charset="0"/>
                                    </a:rPr>
                                    <m:t>𝑆</m:t>
                                  </m:r>
                                </m:e>
                                <m:sub>
                                  <m:r>
                                    <a:rPr lang="en-US" altLang="ko-KR" sz="2200" i="1">
                                      <a:latin typeface="Cambria Math" panose="02040503050406030204" pitchFamily="18" charset="0"/>
                                    </a:rPr>
                                    <m:t>𝑡</m:t>
                                  </m:r>
                                  <m:r>
                                    <a:rPr lang="en-US" altLang="ko-KR" sz="2200" i="1">
                                      <a:latin typeface="Cambria Math" panose="02040503050406030204" pitchFamily="18" charset="0"/>
                                    </a:rPr>
                                    <m:t>+1</m:t>
                                  </m:r>
                                </m:sub>
                              </m:sSub>
                            </m:e>
                          </m:d>
                        </m:e>
                        <m:e>
                          <m:r>
                            <a:rPr lang="en-US" altLang="ko-KR" sz="2200" i="1">
                              <a:latin typeface="Cambria Math" panose="02040503050406030204" pitchFamily="18" charset="0"/>
                            </a:rPr>
                            <m:t> </m:t>
                          </m:r>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𝑆</m:t>
                              </m:r>
                            </m:e>
                            <m:sub>
                              <m:r>
                                <a:rPr lang="en-US" altLang="ko-KR" sz="2200" i="1">
                                  <a:latin typeface="Cambria Math" panose="02040503050406030204" pitchFamily="18" charset="0"/>
                                </a:rPr>
                                <m:t>𝑡</m:t>
                              </m:r>
                            </m:sub>
                          </m:sSub>
                          <m:r>
                            <a:rPr lang="en-US" altLang="ko-KR" sz="2200" i="1">
                              <a:latin typeface="Cambria Math" panose="02040503050406030204" pitchFamily="18" charset="0"/>
                            </a:rPr>
                            <m:t>=</m:t>
                          </m:r>
                          <m:r>
                            <a:rPr lang="en-US" altLang="ko-KR" sz="2200" i="1">
                              <a:latin typeface="Cambria Math" panose="02040503050406030204" pitchFamily="18" charset="0"/>
                            </a:rPr>
                            <m:t>𝑠</m:t>
                          </m:r>
                        </m:e>
                      </m:d>
                    </m:oMath>
                    <m:oMath xmlns:m="http://schemas.openxmlformats.org/officeDocument/2006/math">
                      <m:r>
                        <a:rPr lang="en-US" altLang="ko-KR" sz="2200" b="0" i="1" smtClean="0">
                          <a:latin typeface="Cambria Math" panose="02040503050406030204" pitchFamily="18" charset="0"/>
                        </a:rPr>
                        <m:t>            </m:t>
                      </m:r>
                      <m:r>
                        <a:rPr lang="en-US" altLang="ko-KR" sz="2200" i="1">
                          <a:latin typeface="Cambria Math" panose="02040503050406030204" pitchFamily="18" charset="0"/>
                        </a:rPr>
                        <m:t>=</m:t>
                      </m:r>
                      <m:nary>
                        <m:naryPr>
                          <m:chr m:val="∑"/>
                          <m:supHide m:val="on"/>
                          <m:ctrlPr>
                            <a:rPr lang="en-US" altLang="ko-KR" sz="2200" i="1">
                              <a:latin typeface="Cambria Math" panose="02040503050406030204" pitchFamily="18" charset="0"/>
                            </a:rPr>
                          </m:ctrlPr>
                        </m:naryPr>
                        <m:sub>
                          <m:r>
                            <a:rPr lang="en-US" altLang="ko-KR" sz="2200" i="1">
                              <a:latin typeface="Cambria Math" panose="02040503050406030204" pitchFamily="18" charset="0"/>
                            </a:rPr>
                            <m:t>𝑎</m:t>
                          </m:r>
                        </m:sub>
                        <m:sup/>
                        <m:e>
                          <m:r>
                            <a:rPr lang="en-US" altLang="ko-KR" sz="2200" i="1">
                              <a:latin typeface="Cambria Math" panose="02040503050406030204" pitchFamily="18" charset="0"/>
                            </a:rPr>
                            <m:t>𝜋</m:t>
                          </m:r>
                          <m:d>
                            <m:dPr>
                              <m:ctrlPr>
                                <a:rPr lang="en-US" altLang="ko-KR" sz="2200" i="1">
                                  <a:latin typeface="Cambria Math" panose="02040503050406030204" pitchFamily="18" charset="0"/>
                                </a:rPr>
                              </m:ctrlPr>
                            </m:dPr>
                            <m:e>
                              <m:r>
                                <a:rPr lang="en-US" altLang="ko-KR" sz="2200" i="1">
                                  <a:latin typeface="Cambria Math" panose="02040503050406030204" pitchFamily="18" charset="0"/>
                                </a:rPr>
                                <m:t>𝑎</m:t>
                              </m:r>
                            </m:e>
                            <m:e>
                              <m:r>
                                <a:rPr lang="en-US" altLang="ko-KR" sz="2200" i="1">
                                  <a:latin typeface="Cambria Math" panose="02040503050406030204" pitchFamily="18" charset="0"/>
                                </a:rPr>
                                <m:t>𝑠</m:t>
                              </m:r>
                            </m:e>
                          </m:d>
                          <m:nary>
                            <m:naryPr>
                              <m:chr m:val="∑"/>
                              <m:supHide m:val="on"/>
                              <m:ctrlPr>
                                <a:rPr lang="en-US" altLang="ko-KR" sz="2200" i="1">
                                  <a:latin typeface="Cambria Math" panose="02040503050406030204" pitchFamily="18" charset="0"/>
                                </a:rPr>
                              </m:ctrlPr>
                            </m:naryPr>
                            <m:sub>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𝑠</m:t>
                                  </m:r>
                                </m:e>
                                <m:sup>
                                  <m:r>
                                    <a:rPr lang="en-US" altLang="ko-KR" sz="2200" i="1">
                                      <a:latin typeface="Cambria Math" panose="02040503050406030204" pitchFamily="18" charset="0"/>
                                    </a:rPr>
                                    <m:t>′</m:t>
                                  </m:r>
                                </m:sup>
                              </m:sSup>
                            </m:sub>
                            <m:sup/>
                            <m:e>
                              <m:nary>
                                <m:naryPr>
                                  <m:chr m:val="∑"/>
                                  <m:supHide m:val="on"/>
                                  <m:ctrlPr>
                                    <a:rPr lang="en-US" altLang="ko-KR" sz="2200" i="1">
                                      <a:latin typeface="Cambria Math" panose="02040503050406030204" pitchFamily="18" charset="0"/>
                                    </a:rPr>
                                  </m:ctrlPr>
                                </m:naryPr>
                                <m:sub>
                                  <m:r>
                                    <a:rPr lang="en-US" altLang="ko-KR" sz="2200" i="1">
                                      <a:latin typeface="Cambria Math" panose="02040503050406030204" pitchFamily="18" charset="0"/>
                                    </a:rPr>
                                    <m:t>𝑟</m:t>
                                  </m:r>
                                </m:sub>
                                <m:sup/>
                                <m:e>
                                  <m:r>
                                    <a:rPr lang="en-US" altLang="ko-KR" sz="2200" i="1">
                                      <a:latin typeface="Cambria Math" panose="02040503050406030204" pitchFamily="18" charset="0"/>
                                    </a:rPr>
                                    <m:t>𝑝</m:t>
                                  </m:r>
                                  <m:d>
                                    <m:dPr>
                                      <m:ctrlPr>
                                        <a:rPr lang="en-US" altLang="ko-KR" sz="2200" i="1">
                                          <a:latin typeface="Cambria Math" panose="02040503050406030204" pitchFamily="18" charset="0"/>
                                        </a:rPr>
                                      </m:ctrlPr>
                                    </m:dPr>
                                    <m:e>
                                      <m:sSup>
                                        <m:sSupPr>
                                          <m:ctrlPr>
                                            <a:rPr lang="en-US" altLang="ko-KR" sz="2200" i="1">
                                              <a:latin typeface="Cambria Math" panose="02040503050406030204" pitchFamily="18" charset="0"/>
                                            </a:rPr>
                                          </m:ctrlPr>
                                        </m:sSupPr>
                                        <m:e>
                                          <m:r>
                                            <a:rPr lang="en-US" altLang="ko-KR" sz="2200" i="1">
                                              <a:latin typeface="Cambria Math" panose="02040503050406030204" pitchFamily="18" charset="0"/>
                                            </a:rPr>
                                            <m:t>𝑠</m:t>
                                          </m:r>
                                        </m:e>
                                        <m:sup>
                                          <m:r>
                                            <a:rPr lang="en-US" altLang="ko-KR" sz="2200" i="1">
                                              <a:latin typeface="Cambria Math" panose="02040503050406030204" pitchFamily="18" charset="0"/>
                                            </a:rPr>
                                            <m:t>′</m:t>
                                          </m:r>
                                        </m:sup>
                                      </m:sSup>
                                      <m:r>
                                        <a:rPr lang="en-US" altLang="ko-KR" sz="2200" i="1">
                                          <a:latin typeface="Cambria Math" panose="02040503050406030204" pitchFamily="18" charset="0"/>
                                        </a:rPr>
                                        <m:t>,</m:t>
                                      </m:r>
                                      <m:r>
                                        <a:rPr lang="en-US" altLang="ko-KR" sz="2200" i="1">
                                          <a:latin typeface="Cambria Math" panose="02040503050406030204" pitchFamily="18" charset="0"/>
                                        </a:rPr>
                                        <m:t>𝑟</m:t>
                                      </m:r>
                                    </m:e>
                                    <m:e>
                                      <m:r>
                                        <a:rPr lang="en-US" altLang="ko-KR" sz="2200" i="1">
                                          <a:latin typeface="Cambria Math" panose="02040503050406030204" pitchFamily="18" charset="0"/>
                                        </a:rPr>
                                        <m:t>𝑠</m:t>
                                      </m:r>
                                      <m:r>
                                        <a:rPr lang="en-US" altLang="ko-KR" sz="2200" i="1">
                                          <a:latin typeface="Cambria Math" panose="02040503050406030204" pitchFamily="18" charset="0"/>
                                        </a:rPr>
                                        <m:t>,</m:t>
                                      </m:r>
                                      <m:r>
                                        <a:rPr lang="en-US" altLang="ko-KR" sz="2200" i="1">
                                          <a:latin typeface="Cambria Math" panose="02040503050406030204" pitchFamily="18" charset="0"/>
                                        </a:rPr>
                                        <m:t>𝑎</m:t>
                                      </m:r>
                                    </m:e>
                                  </m:d>
                                  <m:d>
                                    <m:dPr>
                                      <m:begChr m:val="["/>
                                      <m:endChr m:val="]"/>
                                      <m:ctrlPr>
                                        <a:rPr lang="en-US" altLang="ko-KR" sz="2200" i="1">
                                          <a:latin typeface="Cambria Math" panose="02040503050406030204" pitchFamily="18" charset="0"/>
                                        </a:rPr>
                                      </m:ctrlPr>
                                    </m:dPr>
                                    <m:e>
                                      <m:r>
                                        <a:rPr lang="en-US" altLang="ko-KR" sz="2200" i="1">
                                          <a:latin typeface="Cambria Math" panose="02040503050406030204" pitchFamily="18" charset="0"/>
                                        </a:rPr>
                                        <m:t>𝑟</m:t>
                                      </m:r>
                                      <m:r>
                                        <a:rPr lang="en-US" altLang="ko-KR" sz="2200" i="1">
                                          <a:latin typeface="Cambria Math" panose="02040503050406030204" pitchFamily="18" charset="0"/>
                                        </a:rPr>
                                        <m:t>+</m:t>
                                      </m:r>
                                      <m:r>
                                        <a:rPr lang="en-US" altLang="ko-KR" sz="2200" i="1">
                                          <a:latin typeface="Cambria Math" panose="02040503050406030204" pitchFamily="18" charset="0"/>
                                        </a:rPr>
                                        <m:t>𝛾</m:t>
                                      </m:r>
                                      <m:sSub>
                                        <m:sSubPr>
                                          <m:ctrlPr>
                                            <a:rPr lang="en-US" altLang="ko-KR" sz="2200" b="0" i="1" smtClean="0">
                                              <a:latin typeface="Cambria Math" panose="02040503050406030204" pitchFamily="18" charset="0"/>
                                            </a:rPr>
                                          </m:ctrlPr>
                                        </m:sSubPr>
                                        <m:e>
                                          <m:r>
                                            <a:rPr lang="en-US" altLang="ko-KR" sz="2200" b="0" i="1" smtClean="0">
                                              <a:latin typeface="Cambria Math" panose="02040503050406030204" pitchFamily="18" charset="0"/>
                                            </a:rPr>
                                            <m:t>𝑣</m:t>
                                          </m:r>
                                        </m:e>
                                        <m:sub>
                                          <m:r>
                                            <a:rPr lang="en-US" altLang="ko-KR" sz="2200" b="0" i="1" smtClean="0">
                                              <a:latin typeface="Cambria Math" panose="02040503050406030204" pitchFamily="18" charset="0"/>
                                            </a:rPr>
                                            <m:t>𝜋</m:t>
                                          </m:r>
                                        </m:sub>
                                      </m:sSub>
                                      <m:d>
                                        <m:dPr>
                                          <m:ctrlPr>
                                            <a:rPr lang="en-US" altLang="ko-KR" sz="2200" b="0" i="1" smtClean="0">
                                              <a:latin typeface="Cambria Math" panose="02040503050406030204" pitchFamily="18" charset="0"/>
                                            </a:rPr>
                                          </m:ctrlPr>
                                        </m:dPr>
                                        <m:e>
                                          <m:sSup>
                                            <m:sSupPr>
                                              <m:ctrlPr>
                                                <a:rPr lang="en-US" altLang="ko-KR" sz="2200" b="0" i="1" smtClean="0">
                                                  <a:latin typeface="Cambria Math" panose="02040503050406030204" pitchFamily="18" charset="0"/>
                                                </a:rPr>
                                              </m:ctrlPr>
                                            </m:sSupPr>
                                            <m:e>
                                              <m:r>
                                                <a:rPr lang="en-US" altLang="ko-KR" sz="2200" b="0" i="1" smtClean="0">
                                                  <a:latin typeface="Cambria Math" panose="02040503050406030204" pitchFamily="18" charset="0"/>
                                                </a:rPr>
                                                <m:t>𝑠</m:t>
                                              </m:r>
                                            </m:e>
                                            <m:sup>
                                              <m:r>
                                                <a:rPr lang="en-US" altLang="ko-KR" sz="2200" b="0" i="1" smtClean="0">
                                                  <a:latin typeface="Cambria Math" panose="02040503050406030204" pitchFamily="18" charset="0"/>
                                                </a:rPr>
                                                <m:t>′</m:t>
                                              </m:r>
                                            </m:sup>
                                          </m:sSup>
                                        </m:e>
                                      </m:d>
                                    </m:e>
                                  </m:d>
                                </m:e>
                              </m:nary>
                            </m:e>
                          </m:nary>
                        </m:e>
                      </m:nary>
                    </m:oMath>
                  </m:oMathPara>
                </a14:m>
                <a:endParaRPr lang="ko-KR" altLang="en-US" sz="2200" dirty="0"/>
              </a:p>
            </p:txBody>
          </p:sp>
        </mc:Choice>
        <mc:Fallback xmlns="">
          <p:sp>
            <p:nvSpPr>
              <p:cNvPr id="5" name="TextBox 4">
                <a:extLst>
                  <a:ext uri="{FF2B5EF4-FFF2-40B4-BE49-F238E27FC236}">
                    <a16:creationId xmlns:a16="http://schemas.microsoft.com/office/drawing/2014/main" id="{CC43D75C-5E2E-4E73-8FA6-451944740A8D}"/>
                  </a:ext>
                </a:extLst>
              </p:cNvPr>
              <p:cNvSpPr txBox="1">
                <a:spLocks noRot="1" noChangeAspect="1" noMove="1" noResize="1" noEditPoints="1" noAdjustHandles="1" noChangeArrowheads="1" noChangeShapeType="1" noTextEdit="1"/>
              </p:cNvSpPr>
              <p:nvPr/>
            </p:nvSpPr>
            <p:spPr>
              <a:xfrm>
                <a:off x="1176570" y="2458509"/>
                <a:ext cx="6372321" cy="1940981"/>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E135A4F-E260-4430-8B09-842230FFFD19}"/>
                  </a:ext>
                </a:extLst>
              </p:cNvPr>
              <p:cNvSpPr txBox="1"/>
              <p:nvPr/>
            </p:nvSpPr>
            <p:spPr>
              <a:xfrm>
                <a:off x="7680123" y="2534494"/>
                <a:ext cx="3542445" cy="651525"/>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𝐺</m:t>
                          </m:r>
                        </m:e>
                        <m:sub>
                          <m:r>
                            <a:rPr lang="en-US" altLang="ko-KR" b="0" i="1" smtClean="0">
                              <a:latin typeface="Cambria Math" panose="02040503050406030204" pitchFamily="18" charset="0"/>
                            </a:rPr>
                            <m:t>𝑡</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𝑅</m:t>
                          </m:r>
                        </m:e>
                        <m:sub>
                          <m:r>
                            <a:rPr lang="en-US" altLang="ko-KR" b="0" i="1" smtClean="0">
                              <a:latin typeface="Cambria Math" panose="02040503050406030204" pitchFamily="18" charset="0"/>
                            </a:rPr>
                            <m:t>𝑡</m:t>
                          </m:r>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𝛾</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𝑅</m:t>
                          </m:r>
                        </m:e>
                        <m:sub>
                          <m:r>
                            <a:rPr lang="en-US" altLang="ko-KR" b="0" i="1" smtClean="0">
                              <a:latin typeface="Cambria Math" panose="02040503050406030204" pitchFamily="18" charset="0"/>
                            </a:rPr>
                            <m:t>𝑡</m:t>
                          </m:r>
                          <m:r>
                            <a:rPr lang="en-US" altLang="ko-KR" b="0" i="1" smtClean="0">
                              <a:latin typeface="Cambria Math" panose="02040503050406030204" pitchFamily="18" charset="0"/>
                            </a:rPr>
                            <m:t>+2</m:t>
                          </m:r>
                        </m:sub>
                      </m:sSub>
                      <m:r>
                        <a:rPr lang="en-US" altLang="ko-KR" b="0" i="1" smtClean="0">
                          <a:latin typeface="Cambria Math" panose="02040503050406030204" pitchFamily="18" charset="0"/>
                        </a:rPr>
                        <m:t>+</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𝛾</m:t>
                          </m:r>
                        </m:e>
                        <m:sup>
                          <m:r>
                            <a:rPr lang="en-US" altLang="ko-KR" b="0" i="1" smtClean="0">
                              <a:latin typeface="Cambria Math" panose="02040503050406030204" pitchFamily="18" charset="0"/>
                            </a:rPr>
                            <m:t>2</m:t>
                          </m:r>
                        </m:sup>
                      </m:sSup>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𝑅</m:t>
                          </m:r>
                        </m:e>
                        <m:sub>
                          <m:r>
                            <a:rPr lang="en-US" altLang="ko-KR" b="0" i="1" smtClean="0">
                              <a:latin typeface="Cambria Math" panose="02040503050406030204" pitchFamily="18" charset="0"/>
                            </a:rPr>
                            <m:t>𝑡</m:t>
                          </m:r>
                          <m:r>
                            <a:rPr lang="en-US" altLang="ko-KR" b="0" i="1" smtClean="0">
                              <a:latin typeface="Cambria Math" panose="02040503050406030204" pitchFamily="18" charset="0"/>
                            </a:rPr>
                            <m:t>+3</m:t>
                          </m:r>
                        </m:sub>
                      </m:sSub>
                      <m:r>
                        <a:rPr lang="en-US" altLang="ko-KR" b="0" i="1" smtClean="0">
                          <a:latin typeface="Cambria Math" panose="02040503050406030204" pitchFamily="18" charset="0"/>
                        </a:rPr>
                        <m:t>+⋯</m:t>
                      </m:r>
                    </m:oMath>
                    <m:oMath xmlns:m="http://schemas.openxmlformats.org/officeDocument/2006/math">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𝑅</m:t>
                          </m:r>
                        </m:e>
                        <m:sub>
                          <m:r>
                            <a:rPr lang="en-US" altLang="ko-KR" b="0" i="1" smtClean="0">
                              <a:latin typeface="Cambria Math" panose="02040503050406030204" pitchFamily="18" charset="0"/>
                            </a:rPr>
                            <m:t>𝑡</m:t>
                          </m:r>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𝛾</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𝐺</m:t>
                          </m:r>
                        </m:e>
                        <m:sub>
                          <m:r>
                            <a:rPr lang="en-US" altLang="ko-KR" b="0" i="1" smtClean="0">
                              <a:latin typeface="Cambria Math" panose="02040503050406030204" pitchFamily="18" charset="0"/>
                            </a:rPr>
                            <m:t>𝑡</m:t>
                          </m:r>
                          <m:r>
                            <a:rPr lang="en-US" altLang="ko-KR" b="0" i="1" smtClean="0">
                              <a:latin typeface="Cambria Math" panose="02040503050406030204" pitchFamily="18" charset="0"/>
                            </a:rPr>
                            <m:t>+1</m:t>
                          </m:r>
                        </m:sub>
                      </m:sSub>
                    </m:oMath>
                  </m:oMathPara>
                </a14:m>
                <a:endParaRPr lang="ko-KR" altLang="en-US" dirty="0"/>
              </a:p>
            </p:txBody>
          </p:sp>
        </mc:Choice>
        <mc:Fallback xmlns="">
          <p:sp>
            <p:nvSpPr>
              <p:cNvPr id="6" name="TextBox 5">
                <a:extLst>
                  <a:ext uri="{FF2B5EF4-FFF2-40B4-BE49-F238E27FC236}">
                    <a16:creationId xmlns:a16="http://schemas.microsoft.com/office/drawing/2014/main" id="{2E135A4F-E260-4430-8B09-842230FFFD19}"/>
                  </a:ext>
                </a:extLst>
              </p:cNvPr>
              <p:cNvSpPr txBox="1">
                <a:spLocks noRot="1" noChangeAspect="1" noMove="1" noResize="1" noEditPoints="1" noAdjustHandles="1" noChangeArrowheads="1" noChangeShapeType="1" noTextEdit="1"/>
              </p:cNvSpPr>
              <p:nvPr/>
            </p:nvSpPr>
            <p:spPr>
              <a:xfrm>
                <a:off x="7680123" y="2534494"/>
                <a:ext cx="3542445" cy="651525"/>
              </a:xfrm>
              <a:prstGeom prst="rect">
                <a:avLst/>
              </a:prstGeom>
              <a:blipFill>
                <a:blip r:embed="rId4"/>
                <a:stretch>
                  <a:fillRect b="-1835"/>
                </a:stretch>
              </a:blipFill>
              <a:ln>
                <a:solidFill>
                  <a:schemeClr val="tx1"/>
                </a:solidFill>
              </a:ln>
            </p:spPr>
            <p:txBody>
              <a:bodyPr/>
              <a:lstStyle/>
              <a:p>
                <a:r>
                  <a:rPr lang="ko-KR" altLang="en-US">
                    <a:noFill/>
                  </a:rPr>
                  <a:t> </a:t>
                </a:r>
              </a:p>
            </p:txBody>
          </p:sp>
        </mc:Fallback>
      </mc:AlternateContent>
    </p:spTree>
    <p:extLst>
      <p:ext uri="{BB962C8B-B14F-4D97-AF65-F5344CB8AC3E}">
        <p14:creationId xmlns:p14="http://schemas.microsoft.com/office/powerpoint/2010/main" val="3588152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8135E9-7FE6-4DF7-9B72-17D0FF6017DE}"/>
              </a:ext>
            </a:extLst>
          </p:cNvPr>
          <p:cNvSpPr>
            <a:spLocks noGrp="1"/>
          </p:cNvSpPr>
          <p:nvPr>
            <p:ph type="title"/>
          </p:nvPr>
        </p:nvSpPr>
        <p:spPr/>
        <p:txBody>
          <a:bodyPr/>
          <a:lstStyle/>
          <a:p>
            <a:endParaRPr lang="ko-KR" altLang="en-US"/>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3EB4BBA4-1B27-46AD-A410-225DE509AF1D}"/>
                  </a:ext>
                </a:extLst>
              </p:cNvPr>
              <p:cNvSpPr>
                <a:spLocks noGrp="1"/>
              </p:cNvSpPr>
              <p:nvPr>
                <p:ph idx="1"/>
              </p:nvPr>
            </p:nvSpPr>
            <p:spPr/>
            <p:txBody>
              <a:bodyPr/>
              <a:lstStyle/>
              <a:p>
                <a:r>
                  <a:rPr lang="en-US" altLang="ko-KR" dirty="0"/>
                  <a:t>Iterative policy evaluation</a:t>
                </a:r>
              </a:p>
              <a:p>
                <a:pPr lvl="1"/>
                <a:r>
                  <a:rPr lang="en-US" altLang="ko-KR" dirty="0"/>
                  <a:t>For a policy </a:t>
                </a:r>
                <a14:m>
                  <m:oMath xmlns:m="http://schemas.openxmlformats.org/officeDocument/2006/math">
                    <m:r>
                      <a:rPr lang="en-US" altLang="ko-KR" b="0" i="1" smtClean="0">
                        <a:latin typeface="Cambria Math" panose="02040503050406030204" pitchFamily="18" charset="0"/>
                      </a:rPr>
                      <m:t>𝜋</m:t>
                    </m:r>
                  </m:oMath>
                </a14:m>
                <a:r>
                  <a:rPr lang="en-US" altLang="ko-KR" dirty="0"/>
                  <a:t>, consider a sequence of approximate value functions </a:t>
                </a:r>
                <a14:m>
                  <m:oMath xmlns:m="http://schemas.openxmlformats.org/officeDocument/2006/math">
                    <m:sSub>
                      <m:sSubPr>
                        <m:ctrlPr>
                          <a:rPr lang="en-US" altLang="ko-KR" b="0" i="1" dirty="0" smtClean="0">
                            <a:latin typeface="Cambria Math" panose="02040503050406030204" pitchFamily="18" charset="0"/>
                          </a:rPr>
                        </m:ctrlPr>
                      </m:sSubPr>
                      <m:e>
                        <m:r>
                          <a:rPr lang="en-US" altLang="ko-KR" i="1" dirty="0" smtClean="0">
                            <a:latin typeface="Cambria Math" panose="02040503050406030204" pitchFamily="18" charset="0"/>
                          </a:rPr>
                          <m:t>𝑣</m:t>
                        </m:r>
                      </m:e>
                      <m:sub>
                        <m:r>
                          <a:rPr lang="en-US" altLang="ko-KR" i="1" dirty="0" smtClean="0">
                            <a:latin typeface="Cambria Math" panose="02040503050406030204" pitchFamily="18" charset="0"/>
                          </a:rPr>
                          <m:t>0</m:t>
                        </m:r>
                      </m:sub>
                    </m:sSub>
                  </m:oMath>
                </a14:m>
                <a:r>
                  <a:rPr lang="en-US" altLang="ko-KR" dirty="0"/>
                  <a:t>, </a:t>
                </a:r>
                <a14:m>
                  <m:oMath xmlns:m="http://schemas.openxmlformats.org/officeDocument/2006/math">
                    <m:sSub>
                      <m:sSubPr>
                        <m:ctrlPr>
                          <a:rPr lang="en-US" altLang="ko-KR" b="0" i="1" dirty="0" smtClean="0">
                            <a:latin typeface="Cambria Math" panose="02040503050406030204" pitchFamily="18" charset="0"/>
                          </a:rPr>
                        </m:ctrlPr>
                      </m:sSubPr>
                      <m:e>
                        <m:r>
                          <a:rPr lang="en-US" altLang="ko-KR" i="1" dirty="0" smtClean="0">
                            <a:latin typeface="Cambria Math" panose="02040503050406030204" pitchFamily="18" charset="0"/>
                          </a:rPr>
                          <m:t>𝑣</m:t>
                        </m:r>
                      </m:e>
                      <m:sub>
                        <m:r>
                          <a:rPr lang="en-US" altLang="ko-KR" i="1" dirty="0" smtClean="0">
                            <a:latin typeface="Cambria Math" panose="02040503050406030204" pitchFamily="18" charset="0"/>
                          </a:rPr>
                          <m:t>1</m:t>
                        </m:r>
                      </m:sub>
                    </m:sSub>
                  </m:oMath>
                </a14:m>
                <a:r>
                  <a:rPr lang="en-US" altLang="ko-KR" dirty="0"/>
                  <a:t>, </a:t>
                </a:r>
                <a14:m>
                  <m:oMath xmlns:m="http://schemas.openxmlformats.org/officeDocument/2006/math">
                    <m:sSub>
                      <m:sSubPr>
                        <m:ctrlPr>
                          <a:rPr lang="en-US" altLang="ko-KR" b="0" i="1" dirty="0" smtClean="0">
                            <a:latin typeface="Cambria Math" panose="02040503050406030204" pitchFamily="18" charset="0"/>
                          </a:rPr>
                        </m:ctrlPr>
                      </m:sSubPr>
                      <m:e>
                        <m:r>
                          <a:rPr lang="en-US" altLang="ko-KR" i="1" dirty="0" smtClean="0">
                            <a:latin typeface="Cambria Math" panose="02040503050406030204" pitchFamily="18" charset="0"/>
                          </a:rPr>
                          <m:t>𝑣</m:t>
                        </m:r>
                      </m:e>
                      <m:sub>
                        <m:r>
                          <a:rPr lang="en-US" altLang="ko-KR" i="1" dirty="0" smtClean="0">
                            <a:latin typeface="Cambria Math" panose="02040503050406030204" pitchFamily="18" charset="0"/>
                          </a:rPr>
                          <m:t>2</m:t>
                        </m:r>
                      </m:sub>
                    </m:sSub>
                  </m:oMath>
                </a14:m>
                <a:r>
                  <a:rPr lang="en-US" altLang="ko-KR" dirty="0"/>
                  <a:t>, </a:t>
                </a:r>
                <a14:m>
                  <m:oMath xmlns:m="http://schemas.openxmlformats.org/officeDocument/2006/math">
                    <m:r>
                      <a:rPr lang="en-US" altLang="ko-KR" b="0" i="1" dirty="0" smtClean="0">
                        <a:latin typeface="Cambria Math" panose="02040503050406030204" pitchFamily="18" charset="0"/>
                      </a:rPr>
                      <m:t>…</m:t>
                    </m:r>
                  </m:oMath>
                </a14:m>
                <a:br>
                  <a:rPr lang="en-US" altLang="ko-KR" dirty="0"/>
                </a:br>
                <a14:m>
                  <m:oMath xmlns:m="http://schemas.openxmlformats.org/officeDocument/2006/math">
                    <m:sSub>
                      <m:sSubPr>
                        <m:ctrlPr>
                          <a:rPr lang="en-US" altLang="ko-KR" b="0" i="1" smtClean="0">
                            <a:latin typeface="Cambria Math" panose="02040503050406030204" pitchFamily="18" charset="0"/>
                            <a:ea typeface="Cambria Math" panose="02040503050406030204" pitchFamily="18" charset="0"/>
                          </a:rPr>
                        </m:ctrlPr>
                      </m:sSubPr>
                      <m:e>
                        <m:r>
                          <a:rPr lang="en-US" altLang="ko-KR" b="0" i="1" smtClean="0">
                            <a:latin typeface="Cambria Math" panose="02040503050406030204" pitchFamily="18" charset="0"/>
                            <a:ea typeface="Cambria Math" panose="02040503050406030204" pitchFamily="18" charset="0"/>
                          </a:rPr>
                          <m:t>𝑣</m:t>
                        </m:r>
                      </m:e>
                      <m:sub>
                        <m:r>
                          <a:rPr lang="en-US" altLang="ko-KR" b="0" i="1" smtClean="0">
                            <a:latin typeface="Cambria Math" panose="02040503050406030204" pitchFamily="18" charset="0"/>
                            <a:ea typeface="Cambria Math" panose="02040503050406030204" pitchFamily="18" charset="0"/>
                          </a:rPr>
                          <m:t>𝑘</m:t>
                        </m:r>
                        <m:r>
                          <a:rPr lang="en-US" altLang="ko-KR" b="0" i="1" smtClean="0">
                            <a:latin typeface="Cambria Math" panose="02040503050406030204" pitchFamily="18" charset="0"/>
                            <a:ea typeface="Cambria Math" panose="02040503050406030204" pitchFamily="18" charset="0"/>
                          </a:rPr>
                          <m:t>+1</m:t>
                        </m:r>
                      </m:sub>
                    </m:sSub>
                    <m:d>
                      <m:dPr>
                        <m:ctrlPr>
                          <a:rPr lang="en-US" altLang="ko-KR" b="0" i="1" smtClean="0">
                            <a:latin typeface="Cambria Math" panose="02040503050406030204" pitchFamily="18" charset="0"/>
                            <a:ea typeface="Cambria Math" panose="02040503050406030204" pitchFamily="18" charset="0"/>
                          </a:rPr>
                        </m:ctrlPr>
                      </m:dPr>
                      <m:e>
                        <m:r>
                          <a:rPr lang="en-US" altLang="ko-KR" b="0" i="1" smtClean="0">
                            <a:latin typeface="Cambria Math" panose="02040503050406030204" pitchFamily="18" charset="0"/>
                            <a:ea typeface="Cambria Math" panose="02040503050406030204" pitchFamily="18" charset="0"/>
                          </a:rPr>
                          <m:t>𝑠</m:t>
                        </m:r>
                      </m:e>
                    </m:d>
                    <m:r>
                      <a:rPr lang="en-US" altLang="ko-KR" b="0" i="1" smtClean="0">
                        <a:latin typeface="Cambria Math" panose="02040503050406030204" pitchFamily="18" charset="0"/>
                        <a:ea typeface="Cambria Math" panose="02040503050406030204" pitchFamily="18" charset="0"/>
                      </a:rPr>
                      <m:t>=</m:t>
                    </m:r>
                    <m:sSub>
                      <m:sSubPr>
                        <m:ctrlPr>
                          <a:rPr lang="en-US" altLang="ko-KR" b="0" i="1" smtClean="0">
                            <a:latin typeface="Cambria Math" panose="02040503050406030204" pitchFamily="18" charset="0"/>
                            <a:ea typeface="Cambria Math" panose="02040503050406030204" pitchFamily="18" charset="0"/>
                          </a:rPr>
                        </m:ctrlPr>
                      </m:sSubPr>
                      <m:e>
                        <m:r>
                          <a:rPr lang="en-US" altLang="ko-KR" b="0" i="1" smtClean="0">
                            <a:latin typeface="Cambria Math" panose="02040503050406030204" pitchFamily="18" charset="0"/>
                            <a:ea typeface="Cambria Math" panose="02040503050406030204" pitchFamily="18" charset="0"/>
                          </a:rPr>
                          <m:t>𝔼</m:t>
                        </m:r>
                      </m:e>
                      <m:sub>
                        <m:r>
                          <a:rPr lang="en-US" altLang="ko-KR" b="0" i="1" smtClean="0">
                            <a:latin typeface="Cambria Math" panose="02040503050406030204" pitchFamily="18" charset="0"/>
                            <a:ea typeface="Cambria Math" panose="02040503050406030204" pitchFamily="18" charset="0"/>
                          </a:rPr>
                          <m:t>𝜋</m:t>
                        </m:r>
                      </m:sub>
                    </m:sSub>
                    <m:d>
                      <m:dPr>
                        <m:begChr m:val="["/>
                        <m:endChr m:val="]"/>
                        <m:ctrlPr>
                          <a:rPr lang="en-US" altLang="ko-KR" b="0" i="1" smtClean="0">
                            <a:latin typeface="Cambria Math" panose="02040503050406030204" pitchFamily="18" charset="0"/>
                            <a:ea typeface="Cambria Math" panose="02040503050406030204" pitchFamily="18" charset="0"/>
                          </a:rPr>
                        </m:ctrlPr>
                      </m:dPr>
                      <m:e>
                        <m:sSub>
                          <m:sSubPr>
                            <m:ctrlPr>
                              <a:rPr lang="en-US" altLang="ko-KR" b="0" i="1" smtClean="0">
                                <a:latin typeface="Cambria Math" panose="02040503050406030204" pitchFamily="18" charset="0"/>
                                <a:ea typeface="Cambria Math" panose="02040503050406030204" pitchFamily="18" charset="0"/>
                              </a:rPr>
                            </m:ctrlPr>
                          </m:sSubPr>
                          <m:e>
                            <m:r>
                              <a:rPr lang="en-US" altLang="ko-KR" b="0" i="1" smtClean="0">
                                <a:latin typeface="Cambria Math" panose="02040503050406030204" pitchFamily="18" charset="0"/>
                                <a:ea typeface="Cambria Math" panose="02040503050406030204" pitchFamily="18" charset="0"/>
                              </a:rPr>
                              <m:t>𝑅</m:t>
                            </m:r>
                          </m:e>
                          <m:sub>
                            <m:r>
                              <a:rPr lang="en-US" altLang="ko-KR" b="0" i="1" smtClean="0">
                                <a:latin typeface="Cambria Math" panose="02040503050406030204" pitchFamily="18" charset="0"/>
                                <a:ea typeface="Cambria Math" panose="02040503050406030204" pitchFamily="18" charset="0"/>
                              </a:rPr>
                              <m:t>𝑡</m:t>
                            </m:r>
                            <m:r>
                              <a:rPr lang="en-US" altLang="ko-KR" b="0" i="1" smtClean="0">
                                <a:latin typeface="Cambria Math" panose="02040503050406030204" pitchFamily="18" charset="0"/>
                                <a:ea typeface="Cambria Math" panose="02040503050406030204" pitchFamily="18" charset="0"/>
                              </a:rPr>
                              <m:t>+1</m:t>
                            </m:r>
                          </m:sub>
                        </m:sSub>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𝛾</m:t>
                        </m:r>
                        <m:sSub>
                          <m:sSubPr>
                            <m:ctrlPr>
                              <a:rPr lang="en-US" altLang="ko-KR" b="0" i="1" smtClean="0">
                                <a:latin typeface="Cambria Math" panose="02040503050406030204" pitchFamily="18" charset="0"/>
                                <a:ea typeface="Cambria Math" panose="02040503050406030204" pitchFamily="18" charset="0"/>
                              </a:rPr>
                            </m:ctrlPr>
                          </m:sSubPr>
                          <m:e>
                            <m:r>
                              <a:rPr lang="en-US" altLang="ko-KR" b="0" i="1" smtClean="0">
                                <a:latin typeface="Cambria Math" panose="02040503050406030204" pitchFamily="18" charset="0"/>
                                <a:ea typeface="Cambria Math" panose="02040503050406030204" pitchFamily="18" charset="0"/>
                              </a:rPr>
                              <m:t>𝑣</m:t>
                            </m:r>
                          </m:e>
                          <m:sub>
                            <m:r>
                              <a:rPr lang="en-US" altLang="ko-KR" b="0" i="1" smtClean="0">
                                <a:latin typeface="Cambria Math" panose="02040503050406030204" pitchFamily="18" charset="0"/>
                                <a:ea typeface="Cambria Math" panose="02040503050406030204" pitchFamily="18" charset="0"/>
                              </a:rPr>
                              <m:t>𝑘</m:t>
                            </m:r>
                          </m:sub>
                        </m:sSub>
                        <m:d>
                          <m:dPr>
                            <m:ctrlPr>
                              <a:rPr lang="en-US" altLang="ko-KR" b="0" i="1" smtClean="0">
                                <a:latin typeface="Cambria Math" panose="02040503050406030204" pitchFamily="18" charset="0"/>
                                <a:ea typeface="Cambria Math" panose="02040503050406030204" pitchFamily="18" charset="0"/>
                              </a:rPr>
                            </m:ctrlPr>
                          </m:dPr>
                          <m:e>
                            <m:sSub>
                              <m:sSubPr>
                                <m:ctrlPr>
                                  <a:rPr lang="en-US" altLang="ko-KR" b="0" i="1" smtClean="0">
                                    <a:latin typeface="Cambria Math" panose="02040503050406030204" pitchFamily="18" charset="0"/>
                                    <a:ea typeface="Cambria Math" panose="02040503050406030204" pitchFamily="18" charset="0"/>
                                  </a:rPr>
                                </m:ctrlPr>
                              </m:sSubPr>
                              <m:e>
                                <m:r>
                                  <a:rPr lang="en-US" altLang="ko-KR" b="0" i="1" smtClean="0">
                                    <a:latin typeface="Cambria Math" panose="02040503050406030204" pitchFamily="18" charset="0"/>
                                    <a:ea typeface="Cambria Math" panose="02040503050406030204" pitchFamily="18" charset="0"/>
                                  </a:rPr>
                                  <m:t>𝑆</m:t>
                                </m:r>
                              </m:e>
                              <m:sub>
                                <m:r>
                                  <a:rPr lang="en-US" altLang="ko-KR" b="0" i="1" smtClean="0">
                                    <a:latin typeface="Cambria Math" panose="02040503050406030204" pitchFamily="18" charset="0"/>
                                    <a:ea typeface="Cambria Math" panose="02040503050406030204" pitchFamily="18" charset="0"/>
                                  </a:rPr>
                                  <m:t>𝑡</m:t>
                                </m:r>
                                <m:r>
                                  <a:rPr lang="en-US" altLang="ko-KR" b="0" i="1" smtClean="0">
                                    <a:latin typeface="Cambria Math" panose="02040503050406030204" pitchFamily="18" charset="0"/>
                                    <a:ea typeface="Cambria Math" panose="02040503050406030204" pitchFamily="18" charset="0"/>
                                  </a:rPr>
                                  <m:t>+1</m:t>
                                </m:r>
                              </m:sub>
                            </m:sSub>
                          </m:e>
                        </m:d>
                      </m:e>
                      <m:e>
                        <m:sSub>
                          <m:sSubPr>
                            <m:ctrlPr>
                              <a:rPr lang="en-US" altLang="ko-KR" b="0" i="1" smtClean="0">
                                <a:latin typeface="Cambria Math" panose="02040503050406030204" pitchFamily="18" charset="0"/>
                                <a:ea typeface="Cambria Math" panose="02040503050406030204" pitchFamily="18" charset="0"/>
                              </a:rPr>
                            </m:ctrlPr>
                          </m:sSubPr>
                          <m:e>
                            <m:r>
                              <a:rPr lang="en-US" altLang="ko-KR" b="0" i="1" smtClean="0">
                                <a:latin typeface="Cambria Math" panose="02040503050406030204" pitchFamily="18" charset="0"/>
                                <a:ea typeface="Cambria Math" panose="02040503050406030204" pitchFamily="18" charset="0"/>
                              </a:rPr>
                              <m:t>𝑆</m:t>
                            </m:r>
                          </m:e>
                          <m:sub>
                            <m:r>
                              <a:rPr lang="en-US" altLang="ko-KR" b="0" i="1" smtClean="0">
                                <a:latin typeface="Cambria Math" panose="02040503050406030204" pitchFamily="18" charset="0"/>
                                <a:ea typeface="Cambria Math" panose="02040503050406030204" pitchFamily="18" charset="0"/>
                              </a:rPr>
                              <m:t>𝑡</m:t>
                            </m:r>
                          </m:sub>
                        </m:sSub>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𝑠</m:t>
                        </m:r>
                      </m:e>
                    </m:d>
                  </m:oMath>
                </a14:m>
                <a:br>
                  <a:rPr lang="en-US" altLang="ko-KR" b="0" dirty="0">
                    <a:latin typeface="Cambria Math" panose="02040503050406030204" pitchFamily="18" charset="0"/>
                    <a:ea typeface="Cambria Math" panose="02040503050406030204" pitchFamily="18" charset="0"/>
                  </a:rPr>
                </a:br>
                <a14:m>
                  <m:oMath xmlns:m="http://schemas.openxmlformats.org/officeDocument/2006/math">
                    <m:r>
                      <a:rPr lang="en-US" altLang="ko-KR" b="0" i="0" smtClean="0">
                        <a:latin typeface="Cambria Math" panose="02040503050406030204" pitchFamily="18" charset="0"/>
                        <a:ea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m:t>
                    </m:r>
                    <m:nary>
                      <m:naryPr>
                        <m:chr m:val="∑"/>
                        <m:supHide m:val="on"/>
                        <m:ctrlPr>
                          <a:rPr lang="en-US" altLang="ko-KR" i="1">
                            <a:latin typeface="Cambria Math" panose="02040503050406030204" pitchFamily="18" charset="0"/>
                            <a:ea typeface="Cambria Math" panose="02040503050406030204" pitchFamily="18" charset="0"/>
                          </a:rPr>
                        </m:ctrlPr>
                      </m:naryPr>
                      <m:sub>
                        <m:r>
                          <a:rPr lang="en-US" altLang="ko-KR" i="1">
                            <a:latin typeface="Cambria Math" panose="02040503050406030204" pitchFamily="18" charset="0"/>
                            <a:ea typeface="Cambria Math" panose="02040503050406030204" pitchFamily="18" charset="0"/>
                          </a:rPr>
                          <m:t>𝑎</m:t>
                        </m:r>
                      </m:sub>
                      <m:sup/>
                      <m:e>
                        <m:r>
                          <a:rPr lang="en-US" altLang="ko-KR" i="1">
                            <a:latin typeface="Cambria Math" panose="02040503050406030204" pitchFamily="18" charset="0"/>
                            <a:ea typeface="Cambria Math" panose="02040503050406030204" pitchFamily="18" charset="0"/>
                          </a:rPr>
                          <m:t>𝜋</m:t>
                        </m:r>
                        <m:d>
                          <m:dPr>
                            <m:ctrlPr>
                              <a:rPr lang="en-US" altLang="ko-KR" i="1">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𝑎</m:t>
                            </m:r>
                          </m:e>
                          <m:e>
                            <m:r>
                              <a:rPr lang="en-US" altLang="ko-KR" i="1">
                                <a:latin typeface="Cambria Math" panose="02040503050406030204" pitchFamily="18" charset="0"/>
                                <a:ea typeface="Cambria Math" panose="02040503050406030204" pitchFamily="18" charset="0"/>
                              </a:rPr>
                              <m:t>𝑠</m:t>
                            </m:r>
                          </m:e>
                        </m:d>
                        <m:nary>
                          <m:naryPr>
                            <m:chr m:val="∑"/>
                            <m:supHide m:val="on"/>
                            <m:ctrlPr>
                              <a:rPr lang="en-US" altLang="ko-KR" i="1">
                                <a:latin typeface="Cambria Math" panose="02040503050406030204" pitchFamily="18" charset="0"/>
                                <a:ea typeface="Cambria Math" panose="02040503050406030204" pitchFamily="18" charset="0"/>
                              </a:rPr>
                            </m:ctrlPr>
                          </m:naryPr>
                          <m:sub>
                            <m:sSup>
                              <m:sSupPr>
                                <m:ctrlPr>
                                  <a:rPr lang="en-US" altLang="ko-KR" i="1">
                                    <a:latin typeface="Cambria Math" panose="02040503050406030204" pitchFamily="18" charset="0"/>
                                    <a:ea typeface="Cambria Math" panose="02040503050406030204" pitchFamily="18" charset="0"/>
                                  </a:rPr>
                                </m:ctrlPr>
                              </m:sSupPr>
                              <m:e>
                                <m:r>
                                  <a:rPr lang="en-US" altLang="ko-KR" i="1">
                                    <a:latin typeface="Cambria Math" panose="02040503050406030204" pitchFamily="18" charset="0"/>
                                    <a:ea typeface="Cambria Math" panose="02040503050406030204" pitchFamily="18" charset="0"/>
                                  </a:rPr>
                                  <m:t>𝑠</m:t>
                                </m:r>
                              </m:e>
                              <m:sup>
                                <m:r>
                                  <a:rPr lang="en-US" altLang="ko-KR" i="1">
                                    <a:latin typeface="Cambria Math" panose="02040503050406030204" pitchFamily="18" charset="0"/>
                                    <a:ea typeface="Cambria Math" panose="02040503050406030204" pitchFamily="18" charset="0"/>
                                  </a:rPr>
                                  <m:t>′</m:t>
                                </m:r>
                              </m:sup>
                            </m:sSup>
                          </m:sub>
                          <m:sup/>
                          <m:e>
                            <m:nary>
                              <m:naryPr>
                                <m:chr m:val="∑"/>
                                <m:supHide m:val="on"/>
                                <m:ctrlPr>
                                  <a:rPr lang="en-US" altLang="ko-KR" i="1">
                                    <a:latin typeface="Cambria Math" panose="02040503050406030204" pitchFamily="18" charset="0"/>
                                    <a:ea typeface="Cambria Math" panose="02040503050406030204" pitchFamily="18" charset="0"/>
                                  </a:rPr>
                                </m:ctrlPr>
                              </m:naryPr>
                              <m:sub>
                                <m:r>
                                  <a:rPr lang="en-US" altLang="ko-KR" i="1">
                                    <a:latin typeface="Cambria Math" panose="02040503050406030204" pitchFamily="18" charset="0"/>
                                    <a:ea typeface="Cambria Math" panose="02040503050406030204" pitchFamily="18" charset="0"/>
                                  </a:rPr>
                                  <m:t>𝑟</m:t>
                                </m:r>
                              </m:sub>
                              <m:sup/>
                              <m:e>
                                <m:r>
                                  <a:rPr lang="en-US" altLang="ko-KR" i="1">
                                    <a:latin typeface="Cambria Math" panose="02040503050406030204" pitchFamily="18" charset="0"/>
                                    <a:ea typeface="Cambria Math" panose="02040503050406030204" pitchFamily="18" charset="0"/>
                                  </a:rPr>
                                  <m:t>𝑝</m:t>
                                </m:r>
                                <m:d>
                                  <m:dPr>
                                    <m:ctrlPr>
                                      <a:rPr lang="en-US" altLang="ko-KR" i="1">
                                        <a:latin typeface="Cambria Math" panose="02040503050406030204" pitchFamily="18" charset="0"/>
                                        <a:ea typeface="Cambria Math" panose="02040503050406030204" pitchFamily="18" charset="0"/>
                                      </a:rPr>
                                    </m:ctrlPr>
                                  </m:dPr>
                                  <m:e>
                                    <m:sSup>
                                      <m:sSupPr>
                                        <m:ctrlPr>
                                          <a:rPr lang="en-US" altLang="ko-KR" i="1">
                                            <a:latin typeface="Cambria Math" panose="02040503050406030204" pitchFamily="18" charset="0"/>
                                            <a:ea typeface="Cambria Math" panose="02040503050406030204" pitchFamily="18" charset="0"/>
                                          </a:rPr>
                                        </m:ctrlPr>
                                      </m:sSupPr>
                                      <m:e>
                                        <m:r>
                                          <a:rPr lang="en-US" altLang="ko-KR" i="1">
                                            <a:latin typeface="Cambria Math" panose="02040503050406030204" pitchFamily="18" charset="0"/>
                                            <a:ea typeface="Cambria Math" panose="02040503050406030204" pitchFamily="18" charset="0"/>
                                          </a:rPr>
                                          <m:t>𝑠</m:t>
                                        </m:r>
                                      </m:e>
                                      <m:sup>
                                        <m:r>
                                          <a:rPr lang="en-US" altLang="ko-KR" i="1">
                                            <a:latin typeface="Cambria Math" panose="02040503050406030204" pitchFamily="18" charset="0"/>
                                            <a:ea typeface="Cambria Math" panose="02040503050406030204" pitchFamily="18" charset="0"/>
                                          </a:rPr>
                                          <m:t>′</m:t>
                                        </m:r>
                                      </m:sup>
                                    </m:sSup>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𝑟</m:t>
                                    </m:r>
                                  </m:e>
                                  <m:e>
                                    <m:r>
                                      <a:rPr lang="en-US" altLang="ko-KR" i="1">
                                        <a:latin typeface="Cambria Math" panose="02040503050406030204" pitchFamily="18" charset="0"/>
                                        <a:ea typeface="Cambria Math" panose="02040503050406030204" pitchFamily="18" charset="0"/>
                                      </a:rPr>
                                      <m:t>𝑠</m:t>
                                    </m:r>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𝑎</m:t>
                                    </m:r>
                                  </m:e>
                                </m:d>
                                <m:d>
                                  <m:dPr>
                                    <m:begChr m:val="["/>
                                    <m:endChr m:val="]"/>
                                    <m:ctrlPr>
                                      <a:rPr lang="en-US" altLang="ko-KR" i="1">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𝑟</m:t>
                                    </m:r>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𝛾</m:t>
                                    </m:r>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𝑣</m:t>
                                        </m:r>
                                      </m:e>
                                      <m:sub>
                                        <m:r>
                                          <a:rPr lang="en-US" altLang="ko-KR" b="0" i="1" smtClean="0">
                                            <a:latin typeface="Cambria Math" panose="02040503050406030204" pitchFamily="18" charset="0"/>
                                            <a:ea typeface="Cambria Math" panose="02040503050406030204" pitchFamily="18" charset="0"/>
                                          </a:rPr>
                                          <m:t>𝑘</m:t>
                                        </m:r>
                                      </m:sub>
                                    </m:sSub>
                                    <m:d>
                                      <m:dPr>
                                        <m:ctrlPr>
                                          <a:rPr lang="en-US" altLang="ko-KR" i="1">
                                            <a:latin typeface="Cambria Math" panose="02040503050406030204" pitchFamily="18" charset="0"/>
                                            <a:ea typeface="Cambria Math" panose="02040503050406030204" pitchFamily="18" charset="0"/>
                                          </a:rPr>
                                        </m:ctrlPr>
                                      </m:dPr>
                                      <m:e>
                                        <m:sSup>
                                          <m:sSupPr>
                                            <m:ctrlPr>
                                              <a:rPr lang="en-US" altLang="ko-KR" i="1">
                                                <a:latin typeface="Cambria Math" panose="02040503050406030204" pitchFamily="18" charset="0"/>
                                                <a:ea typeface="Cambria Math" panose="02040503050406030204" pitchFamily="18" charset="0"/>
                                              </a:rPr>
                                            </m:ctrlPr>
                                          </m:sSupPr>
                                          <m:e>
                                            <m:r>
                                              <a:rPr lang="en-US" altLang="ko-KR" i="1">
                                                <a:latin typeface="Cambria Math" panose="02040503050406030204" pitchFamily="18" charset="0"/>
                                                <a:ea typeface="Cambria Math" panose="02040503050406030204" pitchFamily="18" charset="0"/>
                                              </a:rPr>
                                              <m:t>𝑠</m:t>
                                            </m:r>
                                          </m:e>
                                          <m:sup>
                                            <m:r>
                                              <a:rPr lang="en-US" altLang="ko-KR" i="1">
                                                <a:latin typeface="Cambria Math" panose="02040503050406030204" pitchFamily="18" charset="0"/>
                                                <a:ea typeface="Cambria Math" panose="02040503050406030204" pitchFamily="18" charset="0"/>
                                              </a:rPr>
                                              <m:t>′</m:t>
                                            </m:r>
                                          </m:sup>
                                        </m:sSup>
                                      </m:e>
                                    </m:d>
                                  </m:e>
                                </m:d>
                              </m:e>
                            </m:nary>
                          </m:e>
                        </m:nary>
                      </m:e>
                    </m:nary>
                  </m:oMath>
                </a14:m>
                <a:endParaRPr lang="en-US" altLang="ko-KR" dirty="0">
                  <a:latin typeface="Cambria Math" panose="02040503050406030204" pitchFamily="18" charset="0"/>
                </a:endParaRPr>
              </a:p>
              <a:p>
                <a:pPr lvl="1"/>
                <a:r>
                  <a:rPr lang="en-US" altLang="ko-KR" dirty="0"/>
                  <a:t>Stop iteration if</a:t>
                </a:r>
                <a:br>
                  <a:rPr lang="en-US" altLang="ko-KR" dirty="0"/>
                </a:br>
                <a14:m>
                  <m:oMath xmlns:m="http://schemas.openxmlformats.org/officeDocument/2006/math">
                    <m:func>
                      <m:funcPr>
                        <m:ctrlPr>
                          <a:rPr lang="en-US" altLang="ko-KR" b="0" i="1" smtClean="0">
                            <a:latin typeface="Cambria Math" panose="02040503050406030204" pitchFamily="18" charset="0"/>
                          </a:rPr>
                        </m:ctrlPr>
                      </m:funcPr>
                      <m:fName>
                        <m:limLow>
                          <m:limLowPr>
                            <m:ctrlPr>
                              <a:rPr lang="en-US" altLang="ko-KR" b="0" i="1" smtClean="0">
                                <a:latin typeface="Cambria Math" panose="02040503050406030204" pitchFamily="18" charset="0"/>
                              </a:rPr>
                            </m:ctrlPr>
                          </m:limLowPr>
                          <m:e>
                            <m:r>
                              <m:rPr>
                                <m:sty m:val="p"/>
                              </m:rPr>
                              <a:rPr lang="en-US" altLang="ko-KR" b="0" i="0" smtClean="0">
                                <a:latin typeface="Cambria Math" panose="02040503050406030204" pitchFamily="18" charset="0"/>
                              </a:rPr>
                              <m:t>max</m:t>
                            </m:r>
                          </m:e>
                          <m:lim>
                            <m:r>
                              <a:rPr lang="en-US" altLang="ko-KR" b="0" i="1" smtClean="0">
                                <a:latin typeface="Cambria Math" panose="02040503050406030204" pitchFamily="18" charset="0"/>
                              </a:rPr>
                              <m:t>𝑠</m:t>
                            </m:r>
                          </m:lim>
                        </m:limLow>
                      </m:fName>
                      <m:e>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𝑣</m:t>
                            </m:r>
                          </m:e>
                          <m:sub>
                            <m:r>
                              <a:rPr lang="en-US" altLang="ko-KR" b="0" i="1" smtClean="0">
                                <a:latin typeface="Cambria Math" panose="02040503050406030204" pitchFamily="18" charset="0"/>
                              </a:rPr>
                              <m:t>𝑘</m:t>
                            </m:r>
                            <m:r>
                              <a:rPr lang="en-US" altLang="ko-KR" b="0" i="1" smtClean="0">
                                <a:latin typeface="Cambria Math" panose="02040503050406030204" pitchFamily="18" charset="0"/>
                              </a:rPr>
                              <m:t>+1</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𝑠</m:t>
                            </m:r>
                          </m:e>
                        </m:d>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𝑣</m:t>
                            </m:r>
                          </m:e>
                          <m:sub>
                            <m:r>
                              <a:rPr lang="en-US" altLang="ko-KR" b="0" i="1" smtClean="0">
                                <a:latin typeface="Cambria Math" panose="02040503050406030204" pitchFamily="18" charset="0"/>
                              </a:rPr>
                              <m:t>𝑘</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𝑠</m:t>
                            </m:r>
                          </m:e>
                        </m:d>
                        <m:r>
                          <a:rPr lang="en-US" altLang="ko-KR" b="0" i="1" smtClean="0">
                            <a:latin typeface="Cambria Math" panose="02040503050406030204" pitchFamily="18" charset="0"/>
                          </a:rPr>
                          <m:t>|</m:t>
                        </m:r>
                      </m:e>
                    </m:func>
                  </m:oMath>
                </a14:m>
                <a:br>
                  <a:rPr lang="en-US" altLang="ko-KR" dirty="0">
                    <a:latin typeface="Cambria Math" panose="02040503050406030204" pitchFamily="18" charset="0"/>
                  </a:rPr>
                </a:br>
                <a:r>
                  <a:rPr lang="en-US" altLang="ko-KR" dirty="0"/>
                  <a:t>is sufficiently small</a:t>
                </a:r>
                <a:endParaRPr lang="ko-KR" altLang="en-US" dirty="0">
                  <a:latin typeface="Cambria Math" panose="02040503050406030204" pitchFamily="18" charset="0"/>
                </a:endParaRPr>
              </a:p>
            </p:txBody>
          </p:sp>
        </mc:Choice>
        <mc:Fallback xmlns="">
          <p:sp>
            <p:nvSpPr>
              <p:cNvPr id="3" name="내용 개체 틀 2">
                <a:extLst>
                  <a:ext uri="{FF2B5EF4-FFF2-40B4-BE49-F238E27FC236}">
                    <a16:creationId xmlns:a16="http://schemas.microsoft.com/office/drawing/2014/main" id="{3EB4BBA4-1B27-46AD-A410-225DE509AF1D}"/>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ko-KR" altLang="en-US">
                    <a:noFill/>
                  </a:rPr>
                  <a:t> </a:t>
                </a:r>
              </a:p>
            </p:txBody>
          </p:sp>
        </mc:Fallback>
      </mc:AlternateContent>
      <p:sp>
        <p:nvSpPr>
          <p:cNvPr id="4" name="슬라이드 번호 개체 틀 3">
            <a:extLst>
              <a:ext uri="{FF2B5EF4-FFF2-40B4-BE49-F238E27FC236}">
                <a16:creationId xmlns:a16="http://schemas.microsoft.com/office/drawing/2014/main" id="{83F44660-635C-41D7-9AF5-E7A9CD5921DE}"/>
              </a:ext>
            </a:extLst>
          </p:cNvPr>
          <p:cNvSpPr>
            <a:spLocks noGrp="1"/>
          </p:cNvSpPr>
          <p:nvPr>
            <p:ph type="sldNum" sz="quarter" idx="12"/>
          </p:nvPr>
        </p:nvSpPr>
        <p:spPr/>
        <p:txBody>
          <a:bodyPr/>
          <a:lstStyle/>
          <a:p>
            <a:fld id="{D9B91BA1-CD9E-4E83-8CF9-E4545718B126}" type="slidenum">
              <a:rPr lang="ko-KR" altLang="en-US" smtClean="0"/>
              <a:t>5</a:t>
            </a:fld>
            <a:endParaRPr lang="ko-KR" altLang="en-US"/>
          </a:p>
        </p:txBody>
      </p:sp>
    </p:spTree>
    <p:extLst>
      <p:ext uri="{BB962C8B-B14F-4D97-AF65-F5344CB8AC3E}">
        <p14:creationId xmlns:p14="http://schemas.microsoft.com/office/powerpoint/2010/main" val="1872519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3EDFAB2-14A2-4C61-87BA-D7A3D582CAB4}"/>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3B30D066-6407-4671-81F9-3D7B50FA9DB1}"/>
              </a:ext>
            </a:extLst>
          </p:cNvPr>
          <p:cNvSpPr>
            <a:spLocks noGrp="1"/>
          </p:cNvSpPr>
          <p:nvPr>
            <p:ph idx="1"/>
          </p:nvPr>
        </p:nvSpPr>
        <p:spPr/>
        <p:txBody>
          <a:bodyPr/>
          <a:lstStyle/>
          <a:p>
            <a:endParaRPr lang="ko-KR" altLang="en-US"/>
          </a:p>
        </p:txBody>
      </p:sp>
      <p:sp>
        <p:nvSpPr>
          <p:cNvPr id="4" name="슬라이드 번호 개체 틀 3">
            <a:extLst>
              <a:ext uri="{FF2B5EF4-FFF2-40B4-BE49-F238E27FC236}">
                <a16:creationId xmlns:a16="http://schemas.microsoft.com/office/drawing/2014/main" id="{6E6A2B3E-8033-4190-A875-C3F528EEADBB}"/>
              </a:ext>
            </a:extLst>
          </p:cNvPr>
          <p:cNvSpPr>
            <a:spLocks noGrp="1"/>
          </p:cNvSpPr>
          <p:nvPr>
            <p:ph type="sldNum" sz="quarter" idx="12"/>
          </p:nvPr>
        </p:nvSpPr>
        <p:spPr/>
        <p:txBody>
          <a:bodyPr/>
          <a:lstStyle/>
          <a:p>
            <a:fld id="{D9B91BA1-CD9E-4E83-8CF9-E4545718B126}" type="slidenum">
              <a:rPr lang="ko-KR" altLang="en-US" smtClean="0"/>
              <a:t>6</a:t>
            </a:fld>
            <a:endParaRPr lang="ko-KR" altLang="en-US"/>
          </a:p>
        </p:txBody>
      </p:sp>
      <p:pic>
        <p:nvPicPr>
          <p:cNvPr id="5" name="그림 4">
            <a:extLst>
              <a:ext uri="{FF2B5EF4-FFF2-40B4-BE49-F238E27FC236}">
                <a16:creationId xmlns:a16="http://schemas.microsoft.com/office/drawing/2014/main" id="{266AC8BF-2F6D-41DC-AEE4-5FBE36120E33}"/>
              </a:ext>
            </a:extLst>
          </p:cNvPr>
          <p:cNvPicPr>
            <a:picLocks noChangeAspect="1"/>
          </p:cNvPicPr>
          <p:nvPr/>
        </p:nvPicPr>
        <p:blipFill>
          <a:blip r:embed="rId2"/>
          <a:stretch>
            <a:fillRect/>
          </a:stretch>
        </p:blipFill>
        <p:spPr>
          <a:xfrm>
            <a:off x="1573781" y="1690688"/>
            <a:ext cx="8858250" cy="3749040"/>
          </a:xfrm>
          <a:prstGeom prst="rect">
            <a:avLst/>
          </a:prstGeom>
        </p:spPr>
      </p:pic>
    </p:spTree>
    <p:extLst>
      <p:ext uri="{BB962C8B-B14F-4D97-AF65-F5344CB8AC3E}">
        <p14:creationId xmlns:p14="http://schemas.microsoft.com/office/powerpoint/2010/main" val="178470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CCC1E2-A675-47E7-9F6A-9EE05966B941}"/>
              </a:ext>
            </a:extLst>
          </p:cNvPr>
          <p:cNvSpPr>
            <a:spLocks noGrp="1"/>
          </p:cNvSpPr>
          <p:nvPr>
            <p:ph type="title"/>
          </p:nvPr>
        </p:nvSpPr>
        <p:spPr/>
        <p:txBody>
          <a:bodyPr/>
          <a:lstStyle/>
          <a:p>
            <a:r>
              <a:rPr lang="en-US" altLang="ko-KR" dirty="0"/>
              <a:t>Example 4.1 </a:t>
            </a:r>
            <a:r>
              <a:rPr lang="en-US" altLang="ko-KR" dirty="0" err="1"/>
              <a:t>Gridworld</a:t>
            </a:r>
            <a:endParaRPr lang="ko-KR" altLang="en-US" dirty="0"/>
          </a:p>
        </p:txBody>
      </p:sp>
      <p:sp>
        <p:nvSpPr>
          <p:cNvPr id="4" name="슬라이드 번호 개체 틀 3">
            <a:extLst>
              <a:ext uri="{FF2B5EF4-FFF2-40B4-BE49-F238E27FC236}">
                <a16:creationId xmlns:a16="http://schemas.microsoft.com/office/drawing/2014/main" id="{1930579D-6E1A-4FDE-AAB0-4B5AD13CE27A}"/>
              </a:ext>
            </a:extLst>
          </p:cNvPr>
          <p:cNvSpPr>
            <a:spLocks noGrp="1"/>
          </p:cNvSpPr>
          <p:nvPr>
            <p:ph type="sldNum" sz="quarter" idx="12"/>
          </p:nvPr>
        </p:nvSpPr>
        <p:spPr/>
        <p:txBody>
          <a:bodyPr/>
          <a:lstStyle/>
          <a:p>
            <a:fld id="{D9B91BA1-CD9E-4E83-8CF9-E4545718B126}" type="slidenum">
              <a:rPr lang="ko-KR" altLang="en-US" smtClean="0"/>
              <a:t>7</a:t>
            </a:fld>
            <a:endParaRPr lang="ko-KR" altLang="en-US"/>
          </a:p>
        </p:txBody>
      </p:sp>
      <p:pic>
        <p:nvPicPr>
          <p:cNvPr id="5" name="그림 4">
            <a:extLst>
              <a:ext uri="{FF2B5EF4-FFF2-40B4-BE49-F238E27FC236}">
                <a16:creationId xmlns:a16="http://schemas.microsoft.com/office/drawing/2014/main" id="{6BE9D22B-B0EF-4DBA-88F1-B81BA66961D9}"/>
              </a:ext>
            </a:extLst>
          </p:cNvPr>
          <p:cNvPicPr>
            <a:picLocks noChangeAspect="1"/>
          </p:cNvPicPr>
          <p:nvPr/>
        </p:nvPicPr>
        <p:blipFill>
          <a:blip r:embed="rId2"/>
          <a:stretch>
            <a:fillRect/>
          </a:stretch>
        </p:blipFill>
        <p:spPr>
          <a:xfrm>
            <a:off x="904875" y="1620191"/>
            <a:ext cx="5191125" cy="19812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8EDB195-7AE4-4FBB-ACC3-00F9A34C0013}"/>
                  </a:ext>
                </a:extLst>
              </p:cNvPr>
              <p:cNvSpPr txBox="1"/>
              <p:nvPr/>
            </p:nvSpPr>
            <p:spPr>
              <a:xfrm>
                <a:off x="6855895" y="1690688"/>
                <a:ext cx="3186321" cy="10156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2000" b="0" i="1" smtClean="0">
                          <a:latin typeface="Cambria Math" panose="02040503050406030204" pitchFamily="18" charset="0"/>
                        </a:rPr>
                        <m:t>𝒮</m:t>
                      </m:r>
                      <m:r>
                        <a:rPr lang="en-US" altLang="ko-KR" sz="2000" b="0" i="1" smtClean="0">
                          <a:latin typeface="Cambria Math" panose="02040503050406030204" pitchFamily="18" charset="0"/>
                        </a:rPr>
                        <m:t>=</m:t>
                      </m:r>
                      <m:d>
                        <m:dPr>
                          <m:begChr m:val="{"/>
                          <m:endChr m:val="}"/>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1,2,…,14</m:t>
                          </m:r>
                        </m:e>
                      </m:d>
                    </m:oMath>
                    <m:oMath xmlns:m="http://schemas.openxmlformats.org/officeDocument/2006/math">
                      <m:r>
                        <a:rPr lang="en-US" altLang="ko-KR" sz="2000" b="0" i="1" smtClean="0">
                          <a:latin typeface="Cambria Math" panose="02040503050406030204" pitchFamily="18" charset="0"/>
                        </a:rPr>
                        <m:t>𝒜</m:t>
                      </m:r>
                      <m:r>
                        <a:rPr lang="en-US" altLang="ko-KR" sz="2000" b="0" i="1" smtClean="0">
                          <a:latin typeface="Cambria Math" panose="02040503050406030204" pitchFamily="18" charset="0"/>
                        </a:rPr>
                        <m:t>=</m:t>
                      </m:r>
                      <m:d>
                        <m:dPr>
                          <m:begChr m:val="{"/>
                          <m:endChr m:val="}"/>
                          <m:ctrlPr>
                            <a:rPr lang="en-US" altLang="ko-KR" sz="2000" b="0" i="1" smtClean="0">
                              <a:latin typeface="Cambria Math" panose="02040503050406030204" pitchFamily="18" charset="0"/>
                            </a:rPr>
                          </m:ctrlPr>
                        </m:dPr>
                        <m:e>
                          <m:r>
                            <m:rPr>
                              <m:sty m:val="p"/>
                            </m:rPr>
                            <a:rPr lang="en-US" altLang="ko-KR" sz="2000" b="0" i="0" smtClean="0">
                              <a:latin typeface="Cambria Math" panose="02040503050406030204" pitchFamily="18" charset="0"/>
                            </a:rPr>
                            <m:t>up</m:t>
                          </m:r>
                          <m:r>
                            <a:rPr lang="en-US" altLang="ko-KR" sz="2000" b="0" i="1" smtClean="0">
                              <a:latin typeface="Cambria Math" panose="02040503050406030204" pitchFamily="18" charset="0"/>
                            </a:rPr>
                            <m:t>, </m:t>
                          </m:r>
                          <m:r>
                            <m:rPr>
                              <m:sty m:val="p"/>
                            </m:rPr>
                            <a:rPr lang="en-US" altLang="ko-KR" sz="2000" b="0" i="0" smtClean="0">
                              <a:latin typeface="Cambria Math" panose="02040503050406030204" pitchFamily="18" charset="0"/>
                            </a:rPr>
                            <m:t>down</m:t>
                          </m:r>
                          <m:r>
                            <a:rPr lang="en-US" altLang="ko-KR" sz="2000" b="0" i="1" smtClean="0">
                              <a:latin typeface="Cambria Math" panose="02040503050406030204" pitchFamily="18" charset="0"/>
                            </a:rPr>
                            <m:t>,</m:t>
                          </m:r>
                          <m:r>
                            <m:rPr>
                              <m:sty m:val="p"/>
                            </m:rPr>
                            <a:rPr lang="en-US" altLang="ko-KR" sz="2000" b="0" i="0" smtClean="0">
                              <a:latin typeface="Cambria Math" panose="02040503050406030204" pitchFamily="18" charset="0"/>
                            </a:rPr>
                            <m:t>right</m:t>
                          </m:r>
                          <m:r>
                            <a:rPr lang="en-US" altLang="ko-KR" sz="2000" b="0" i="1" smtClean="0">
                              <a:latin typeface="Cambria Math" panose="02040503050406030204" pitchFamily="18" charset="0"/>
                            </a:rPr>
                            <m:t>, </m:t>
                          </m:r>
                          <m:r>
                            <m:rPr>
                              <m:sty m:val="p"/>
                            </m:rPr>
                            <a:rPr lang="en-US" altLang="ko-KR" sz="2000" b="0" i="0" smtClean="0">
                              <a:latin typeface="Cambria Math" panose="02040503050406030204" pitchFamily="18" charset="0"/>
                            </a:rPr>
                            <m:t>left</m:t>
                          </m:r>
                        </m:e>
                      </m:d>
                    </m:oMath>
                  </m:oMathPara>
                </a14:m>
                <a:endParaRPr lang="en-US" altLang="ko-KR" sz="2000" b="0" dirty="0"/>
              </a:p>
              <a:p>
                <a:r>
                  <a:rPr lang="en-US" altLang="ko-KR" sz="2000" dirty="0"/>
                  <a:t>Terminal state = shaded</a:t>
                </a:r>
                <a:endParaRPr lang="en-US" altLang="ko-KR" sz="2000" b="0" dirty="0"/>
              </a:p>
            </p:txBody>
          </p:sp>
        </mc:Choice>
        <mc:Fallback xmlns="">
          <p:sp>
            <p:nvSpPr>
              <p:cNvPr id="6" name="TextBox 5">
                <a:extLst>
                  <a:ext uri="{FF2B5EF4-FFF2-40B4-BE49-F238E27FC236}">
                    <a16:creationId xmlns:a16="http://schemas.microsoft.com/office/drawing/2014/main" id="{C8EDB195-7AE4-4FBB-ACC3-00F9A34C0013}"/>
                  </a:ext>
                </a:extLst>
              </p:cNvPr>
              <p:cNvSpPr txBox="1">
                <a:spLocks noRot="1" noChangeAspect="1" noMove="1" noResize="1" noEditPoints="1" noAdjustHandles="1" noChangeArrowheads="1" noChangeShapeType="1" noTextEdit="1"/>
              </p:cNvSpPr>
              <p:nvPr/>
            </p:nvSpPr>
            <p:spPr>
              <a:xfrm>
                <a:off x="6855895" y="1690688"/>
                <a:ext cx="3186321" cy="1015663"/>
              </a:xfrm>
              <a:prstGeom prst="rect">
                <a:avLst/>
              </a:prstGeom>
              <a:blipFill>
                <a:blip r:embed="rId3"/>
                <a:stretch>
                  <a:fillRect l="-2107" b="-958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089A0AB-5617-4682-B57D-E2514045BE45}"/>
                  </a:ext>
                </a:extLst>
              </p:cNvPr>
              <p:cNvSpPr txBox="1"/>
              <p:nvPr/>
            </p:nvSpPr>
            <p:spPr>
              <a:xfrm>
                <a:off x="1129146" y="4265234"/>
                <a:ext cx="10224654" cy="1323439"/>
              </a:xfrm>
              <a:prstGeom prst="rect">
                <a:avLst/>
              </a:prstGeom>
              <a:noFill/>
            </p:spPr>
            <p:txBody>
              <a:bodyPr wrap="square" rtlCol="0">
                <a:spAutoFit/>
              </a:bodyPr>
              <a:lstStyle/>
              <a:p>
                <a:r>
                  <a:rPr lang="en-US" altLang="ko-KR" sz="2000" dirty="0"/>
                  <a:t>Each action deterministically cause the corresponding state transitions, except that actions that would take the agent off the grid in fact leave the state unchanged.</a:t>
                </a:r>
              </a:p>
              <a:p>
                <a:pPr algn="ctr"/>
                <a14:m>
                  <m:oMath xmlns:m="http://schemas.openxmlformats.org/officeDocument/2006/math">
                    <m:r>
                      <a:rPr lang="en-US" altLang="ko-KR" sz="2000" b="0" i="1" smtClean="0">
                        <a:latin typeface="Cambria Math" panose="02040503050406030204" pitchFamily="18" charset="0"/>
                      </a:rPr>
                      <m:t>𝑝</m:t>
                    </m:r>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6,−1</m:t>
                        </m:r>
                      </m:e>
                      <m:e>
                        <m:r>
                          <a:rPr lang="en-US" altLang="ko-KR" sz="2000" b="0" i="1" smtClean="0">
                            <a:latin typeface="Cambria Math" panose="02040503050406030204" pitchFamily="18" charset="0"/>
                          </a:rPr>
                          <m:t>5,</m:t>
                        </m:r>
                        <m:r>
                          <m:rPr>
                            <m:sty m:val="p"/>
                          </m:rPr>
                          <a:rPr lang="en-US" altLang="ko-KR" sz="2000" b="0" i="0" smtClean="0">
                            <a:latin typeface="Cambria Math" panose="02040503050406030204" pitchFamily="18" charset="0"/>
                          </a:rPr>
                          <m:t>right</m:t>
                        </m:r>
                      </m:e>
                    </m:d>
                    <m:r>
                      <a:rPr lang="en-US" altLang="ko-KR" sz="2000" b="0" i="1" smtClean="0">
                        <a:latin typeface="Cambria Math" panose="02040503050406030204" pitchFamily="18" charset="0"/>
                      </a:rPr>
                      <m:t>=1</m:t>
                    </m:r>
                  </m:oMath>
                </a14:m>
                <a:r>
                  <a:rPr lang="en-US" altLang="ko-KR" sz="2000" dirty="0"/>
                  <a:t>, </a:t>
                </a:r>
                <a14:m>
                  <m:oMath xmlns:m="http://schemas.openxmlformats.org/officeDocument/2006/math">
                    <m:r>
                      <a:rPr lang="en-US" altLang="ko-KR" sz="2000" b="0" i="1" smtClean="0">
                        <a:latin typeface="Cambria Math" panose="02040503050406030204" pitchFamily="18" charset="0"/>
                      </a:rPr>
                      <m:t>𝑝</m:t>
                    </m:r>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7,−1</m:t>
                        </m:r>
                      </m:e>
                      <m:e>
                        <m:r>
                          <a:rPr lang="en-US" altLang="ko-KR" sz="2000" b="0" i="1" smtClean="0">
                            <a:latin typeface="Cambria Math" panose="02040503050406030204" pitchFamily="18" charset="0"/>
                          </a:rPr>
                          <m:t>7,</m:t>
                        </m:r>
                        <m:r>
                          <m:rPr>
                            <m:sty m:val="p"/>
                          </m:rPr>
                          <a:rPr lang="en-US" altLang="ko-KR" sz="2000" b="0" i="0" smtClean="0">
                            <a:latin typeface="Cambria Math" panose="02040503050406030204" pitchFamily="18" charset="0"/>
                          </a:rPr>
                          <m:t>right</m:t>
                        </m:r>
                      </m:e>
                    </m:d>
                    <m:r>
                      <a:rPr lang="en-US" altLang="ko-KR" sz="2000" b="0" i="1" smtClean="0">
                        <a:latin typeface="Cambria Math" panose="02040503050406030204" pitchFamily="18" charset="0"/>
                      </a:rPr>
                      <m:t>=1</m:t>
                    </m:r>
                  </m:oMath>
                </a14:m>
                <a:r>
                  <a:rPr lang="en-US" altLang="ko-KR" sz="2000" dirty="0"/>
                  <a:t>, </a:t>
                </a:r>
              </a:p>
              <a:p>
                <a:pPr algn="ctr"/>
                <a14:m>
                  <m:oMath xmlns:m="http://schemas.openxmlformats.org/officeDocument/2006/math">
                    <m:r>
                      <a:rPr lang="en-US" altLang="ko-KR" sz="2000" i="1" dirty="0" smtClean="0">
                        <a:latin typeface="Cambria Math" panose="02040503050406030204" pitchFamily="18" charset="0"/>
                      </a:rPr>
                      <m:t>𝑝</m:t>
                    </m:r>
                    <m:d>
                      <m:dPr>
                        <m:ctrlPr>
                          <a:rPr lang="en-US" altLang="ko-KR" sz="2000" i="1" dirty="0" smtClean="0">
                            <a:latin typeface="Cambria Math" panose="02040503050406030204" pitchFamily="18" charset="0"/>
                          </a:rPr>
                        </m:ctrlPr>
                      </m:dPr>
                      <m:e>
                        <m:r>
                          <a:rPr lang="en-US" altLang="ko-KR" sz="2000" i="1" dirty="0" smtClean="0">
                            <a:latin typeface="Cambria Math" panose="02040503050406030204" pitchFamily="18" charset="0"/>
                          </a:rPr>
                          <m:t>10,</m:t>
                        </m:r>
                        <m:r>
                          <a:rPr lang="en-US" altLang="ko-KR" sz="2000" b="0" i="1" dirty="0" smtClean="0">
                            <a:latin typeface="Cambria Math" panose="02040503050406030204" pitchFamily="18" charset="0"/>
                          </a:rPr>
                          <m:t>𝑟</m:t>
                        </m:r>
                      </m:e>
                      <m:e>
                        <m:r>
                          <a:rPr lang="en-US" altLang="ko-KR" sz="2000" i="1" dirty="0" smtClean="0">
                            <a:latin typeface="Cambria Math" panose="02040503050406030204" pitchFamily="18" charset="0"/>
                          </a:rPr>
                          <m:t>5,</m:t>
                        </m:r>
                        <m:r>
                          <m:rPr>
                            <m:sty m:val="p"/>
                          </m:rPr>
                          <a:rPr lang="en-US" altLang="ko-KR" sz="2000" i="0" dirty="0" smtClean="0">
                            <a:latin typeface="Cambria Math" panose="02040503050406030204" pitchFamily="18" charset="0"/>
                          </a:rPr>
                          <m:t>right</m:t>
                        </m:r>
                      </m:e>
                    </m:d>
                    <m:r>
                      <a:rPr lang="en-US" altLang="ko-KR" sz="2000" i="1" dirty="0" smtClean="0">
                        <a:latin typeface="Cambria Math" panose="02040503050406030204" pitchFamily="18" charset="0"/>
                      </a:rPr>
                      <m:t>=0</m:t>
                    </m:r>
                  </m:oMath>
                </a14:m>
                <a:r>
                  <a:rPr lang="ko-KR" altLang="en-US" sz="2000" dirty="0"/>
                  <a:t> </a:t>
                </a:r>
                <a:r>
                  <a:rPr lang="en-US" altLang="ko-KR" sz="2000" dirty="0"/>
                  <a:t>for all </a:t>
                </a:r>
                <a14:m>
                  <m:oMath xmlns:m="http://schemas.openxmlformats.org/officeDocument/2006/math">
                    <m:r>
                      <a:rPr lang="en-US" altLang="ko-KR" sz="2000" b="0" i="1" smtClean="0">
                        <a:latin typeface="Cambria Math" panose="02040503050406030204" pitchFamily="18" charset="0"/>
                      </a:rPr>
                      <m:t>𝑟</m:t>
                    </m:r>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ℛ</m:t>
                    </m:r>
                  </m:oMath>
                </a14:m>
                <a:endParaRPr lang="ko-KR" altLang="en-US" sz="2000" dirty="0"/>
              </a:p>
            </p:txBody>
          </p:sp>
        </mc:Choice>
        <mc:Fallback xmlns="">
          <p:sp>
            <p:nvSpPr>
              <p:cNvPr id="7" name="TextBox 6">
                <a:extLst>
                  <a:ext uri="{FF2B5EF4-FFF2-40B4-BE49-F238E27FC236}">
                    <a16:creationId xmlns:a16="http://schemas.microsoft.com/office/drawing/2014/main" id="{E089A0AB-5617-4682-B57D-E2514045BE45}"/>
                  </a:ext>
                </a:extLst>
              </p:cNvPr>
              <p:cNvSpPr txBox="1">
                <a:spLocks noRot="1" noChangeAspect="1" noMove="1" noResize="1" noEditPoints="1" noAdjustHandles="1" noChangeArrowheads="1" noChangeShapeType="1" noTextEdit="1"/>
              </p:cNvSpPr>
              <p:nvPr/>
            </p:nvSpPr>
            <p:spPr>
              <a:xfrm>
                <a:off x="1129146" y="4265234"/>
                <a:ext cx="10224654" cy="1323439"/>
              </a:xfrm>
              <a:prstGeom prst="rect">
                <a:avLst/>
              </a:prstGeom>
              <a:blipFill>
                <a:blip r:embed="rId4"/>
                <a:stretch>
                  <a:fillRect l="-596" t="-2765" b="-737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040669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B795BD0F-B1A2-44EB-9754-EF7DD84A8929}"/>
              </a:ext>
            </a:extLst>
          </p:cNvPr>
          <p:cNvSpPr>
            <a:spLocks noGrp="1"/>
          </p:cNvSpPr>
          <p:nvPr>
            <p:ph type="sldNum" sz="quarter" idx="12"/>
          </p:nvPr>
        </p:nvSpPr>
        <p:spPr>
          <a:xfrm>
            <a:off x="8610600" y="6356350"/>
            <a:ext cx="2743200" cy="365125"/>
          </a:xfrm>
        </p:spPr>
        <p:txBody>
          <a:bodyPr/>
          <a:lstStyle/>
          <a:p>
            <a:fld id="{D9B91BA1-CD9E-4E83-8CF9-E4545718B126}" type="slidenum">
              <a:rPr lang="ko-KR" altLang="en-US" smtClean="0"/>
              <a:t>8</a:t>
            </a:fld>
            <a:endParaRPr lang="ko-KR" alt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118E0D3-ACEC-4F95-8DC5-BE4EDE7738FB}"/>
                  </a:ext>
                </a:extLst>
              </p:cNvPr>
              <p:cNvSpPr txBox="1"/>
              <p:nvPr/>
            </p:nvSpPr>
            <p:spPr>
              <a:xfrm>
                <a:off x="838200" y="1320962"/>
                <a:ext cx="4804329" cy="526939"/>
              </a:xfrm>
              <a:prstGeom prst="rect">
                <a:avLst/>
              </a:prstGeom>
              <a:noFill/>
            </p:spPr>
            <p:txBody>
              <a:bodyPr wrap="none" rtlCol="0">
                <a:spAutoFit/>
              </a:bodyPr>
              <a:lstStyle/>
              <a:p>
                <a14:m>
                  <m:oMath xmlns:m="http://schemas.openxmlformats.org/officeDocument/2006/math">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𝑣</m:t>
                        </m:r>
                      </m:e>
                      <m:sub>
                        <m:r>
                          <a:rPr lang="en-US" altLang="ko-KR" sz="2000" b="0" i="1" smtClean="0">
                            <a:latin typeface="Cambria Math" panose="02040503050406030204" pitchFamily="18" charset="0"/>
                          </a:rPr>
                          <m:t>𝑘</m:t>
                        </m:r>
                      </m:sub>
                    </m:sSub>
                  </m:oMath>
                </a14:m>
                <a:r>
                  <a:rPr lang="ko-KR" altLang="en-US" sz="2000" dirty="0"/>
                  <a:t> </a:t>
                </a:r>
                <a:r>
                  <a:rPr lang="en-US" altLang="ko-KR" sz="2000" dirty="0"/>
                  <a:t>for the random policy, i.e. </a:t>
                </a:r>
                <a14:m>
                  <m:oMath xmlns:m="http://schemas.openxmlformats.org/officeDocument/2006/math">
                    <m:r>
                      <a:rPr lang="en-US" altLang="ko-KR" sz="2000" b="0" i="1" smtClean="0">
                        <a:latin typeface="Cambria Math" panose="02040503050406030204" pitchFamily="18" charset="0"/>
                      </a:rPr>
                      <m:t>𝜋</m:t>
                    </m:r>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𝑎</m:t>
                        </m:r>
                      </m:e>
                      <m:e>
                        <m:r>
                          <a:rPr lang="en-US" altLang="ko-KR" sz="2000" b="0" i="1" smtClean="0">
                            <a:latin typeface="Cambria Math" panose="02040503050406030204" pitchFamily="18" charset="0"/>
                          </a:rPr>
                          <m:t>𝑠</m:t>
                        </m:r>
                      </m:e>
                    </m:d>
                    <m:r>
                      <a:rPr lang="en-US" altLang="ko-KR" sz="2000" b="0" i="1" smtClean="0">
                        <a:latin typeface="Cambria Math" panose="02040503050406030204" pitchFamily="18" charset="0"/>
                      </a:rPr>
                      <m:t>=</m:t>
                    </m:r>
                    <m:f>
                      <m:fPr>
                        <m:ctrlPr>
                          <a:rPr lang="en-US" altLang="ko-KR" sz="2000" b="0" i="1" smtClean="0">
                            <a:latin typeface="Cambria Math" panose="02040503050406030204" pitchFamily="18" charset="0"/>
                          </a:rPr>
                        </m:ctrlPr>
                      </m:fPr>
                      <m:num>
                        <m:r>
                          <a:rPr lang="en-US" altLang="ko-KR" sz="2000" b="0" i="1" smtClean="0">
                            <a:latin typeface="Cambria Math" panose="02040503050406030204" pitchFamily="18" charset="0"/>
                          </a:rPr>
                          <m:t>1</m:t>
                        </m:r>
                      </m:num>
                      <m:den>
                        <m:r>
                          <a:rPr lang="en-US" altLang="ko-KR" sz="2000" b="0" i="1" smtClean="0">
                            <a:latin typeface="Cambria Math" panose="02040503050406030204" pitchFamily="18" charset="0"/>
                          </a:rPr>
                          <m:t>4</m:t>
                        </m:r>
                      </m:den>
                    </m:f>
                  </m:oMath>
                </a14:m>
                <a:endParaRPr lang="ko-KR" altLang="en-US" sz="2000" dirty="0"/>
              </a:p>
            </p:txBody>
          </p:sp>
        </mc:Choice>
        <mc:Fallback>
          <p:sp>
            <p:nvSpPr>
              <p:cNvPr id="5" name="TextBox 4">
                <a:extLst>
                  <a:ext uri="{FF2B5EF4-FFF2-40B4-BE49-F238E27FC236}">
                    <a16:creationId xmlns:a16="http://schemas.microsoft.com/office/drawing/2014/main" id="{F118E0D3-ACEC-4F95-8DC5-BE4EDE7738FB}"/>
                  </a:ext>
                </a:extLst>
              </p:cNvPr>
              <p:cNvSpPr txBox="1">
                <a:spLocks noRot="1" noChangeAspect="1" noMove="1" noResize="1" noEditPoints="1" noAdjustHandles="1" noChangeArrowheads="1" noChangeShapeType="1" noTextEdit="1"/>
              </p:cNvSpPr>
              <p:nvPr/>
            </p:nvSpPr>
            <p:spPr>
              <a:xfrm>
                <a:off x="838200" y="1320962"/>
                <a:ext cx="4804329" cy="526939"/>
              </a:xfrm>
              <a:prstGeom prst="rect">
                <a:avLst/>
              </a:prstGeom>
              <a:blipFill>
                <a:blip r:embed="rId2"/>
                <a:stretch>
                  <a:fillRect b="-6977"/>
                </a:stretch>
              </a:blipFill>
            </p:spPr>
            <p:txBody>
              <a:bodyPr/>
              <a:lstStyle/>
              <a:p>
                <a:r>
                  <a:rPr lang="ko-KR" altLang="en-US">
                    <a:noFill/>
                  </a:rPr>
                  <a:t> </a:t>
                </a:r>
              </a:p>
            </p:txBody>
          </p:sp>
        </mc:Fallback>
      </mc:AlternateContent>
      <p:grpSp>
        <p:nvGrpSpPr>
          <p:cNvPr id="11" name="그룹 10">
            <a:extLst>
              <a:ext uri="{FF2B5EF4-FFF2-40B4-BE49-F238E27FC236}">
                <a16:creationId xmlns:a16="http://schemas.microsoft.com/office/drawing/2014/main" id="{07381823-F13C-4C74-8DA1-7A3E0586C371}"/>
              </a:ext>
            </a:extLst>
          </p:cNvPr>
          <p:cNvGrpSpPr/>
          <p:nvPr/>
        </p:nvGrpSpPr>
        <p:grpSpPr>
          <a:xfrm>
            <a:off x="1013691" y="2081255"/>
            <a:ext cx="10214508" cy="1704252"/>
            <a:chOff x="1013691" y="2081255"/>
            <a:chExt cx="10214508" cy="1704252"/>
          </a:xfrm>
        </p:grpSpPr>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3E50838E-2DCF-48CD-9202-EF7B36138762}"/>
                    </a:ext>
                  </a:extLst>
                </p:cNvPr>
                <p:cNvSpPr txBox="1"/>
                <p:nvPr/>
              </p:nvSpPr>
              <p:spPr>
                <a:xfrm>
                  <a:off x="1399094" y="2101725"/>
                  <a:ext cx="8293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𝑘</m:t>
                        </m:r>
                        <m:r>
                          <a:rPr lang="en-US" altLang="ko-KR" b="0" i="1" smtClean="0">
                            <a:latin typeface="Cambria Math" panose="02040503050406030204" pitchFamily="18" charset="0"/>
                          </a:rPr>
                          <m:t>=0</m:t>
                        </m:r>
                      </m:oMath>
                    </m:oMathPara>
                  </a14:m>
                  <a:endParaRPr lang="ko-KR" altLang="en-US" dirty="0"/>
                </a:p>
              </p:txBody>
            </p:sp>
          </mc:Choice>
          <mc:Fallback>
            <p:sp>
              <p:nvSpPr>
                <p:cNvPr id="12" name="TextBox 11">
                  <a:extLst>
                    <a:ext uri="{FF2B5EF4-FFF2-40B4-BE49-F238E27FC236}">
                      <a16:creationId xmlns:a16="http://schemas.microsoft.com/office/drawing/2014/main" id="{3E50838E-2DCF-48CD-9202-EF7B36138762}"/>
                    </a:ext>
                  </a:extLst>
                </p:cNvPr>
                <p:cNvSpPr txBox="1">
                  <a:spLocks noRot="1" noChangeAspect="1" noMove="1" noResize="1" noEditPoints="1" noAdjustHandles="1" noChangeArrowheads="1" noChangeShapeType="1" noTextEdit="1"/>
                </p:cNvSpPr>
                <p:nvPr/>
              </p:nvSpPr>
              <p:spPr>
                <a:xfrm>
                  <a:off x="1399094" y="2101725"/>
                  <a:ext cx="829394" cy="369332"/>
                </a:xfrm>
                <a:prstGeom prst="rect">
                  <a:avLst/>
                </a:prstGeom>
                <a:blipFill>
                  <a:blip r:embed="rId3"/>
                  <a:stretch>
                    <a:fillRect/>
                  </a:stretch>
                </a:blipFill>
              </p:spPr>
              <p:txBody>
                <a:bodyPr/>
                <a:lstStyle/>
                <a:p>
                  <a:r>
                    <a:rPr lang="ko-KR" altLang="en-US">
                      <a:noFill/>
                    </a:rPr>
                    <a:t> </a:t>
                  </a:r>
                </a:p>
              </p:txBody>
            </p:sp>
          </mc:Fallback>
        </mc:AlternateContent>
        <p:pic>
          <p:nvPicPr>
            <p:cNvPr id="13" name="그림 12">
              <a:extLst>
                <a:ext uri="{FF2B5EF4-FFF2-40B4-BE49-F238E27FC236}">
                  <a16:creationId xmlns:a16="http://schemas.microsoft.com/office/drawing/2014/main" id="{7C67DE34-438B-4DA9-83A8-3BF0EAE2EB72}"/>
                </a:ext>
              </a:extLst>
            </p:cNvPr>
            <p:cNvPicPr>
              <a:picLocks noChangeAspect="1"/>
            </p:cNvPicPr>
            <p:nvPr/>
          </p:nvPicPr>
          <p:blipFill>
            <a:blip r:embed="rId4"/>
            <a:stretch>
              <a:fillRect/>
            </a:stretch>
          </p:blipFill>
          <p:spPr>
            <a:xfrm>
              <a:off x="1013691" y="2471057"/>
              <a:ext cx="1600200" cy="1285875"/>
            </a:xfrm>
            <a:prstGeom prst="rect">
              <a:avLst/>
            </a:prstGeom>
          </p:spPr>
        </p:pic>
        <p:pic>
          <p:nvPicPr>
            <p:cNvPr id="14" name="그림 13">
              <a:extLst>
                <a:ext uri="{FF2B5EF4-FFF2-40B4-BE49-F238E27FC236}">
                  <a16:creationId xmlns:a16="http://schemas.microsoft.com/office/drawing/2014/main" id="{223C641C-E887-4C7C-8D58-C74F2DF505BF}"/>
                </a:ext>
              </a:extLst>
            </p:cNvPr>
            <p:cNvPicPr>
              <a:picLocks noChangeAspect="1"/>
            </p:cNvPicPr>
            <p:nvPr/>
          </p:nvPicPr>
          <p:blipFill>
            <a:blip r:embed="rId5"/>
            <a:stretch>
              <a:fillRect/>
            </a:stretch>
          </p:blipFill>
          <p:spPr>
            <a:xfrm>
              <a:off x="2734794" y="2471057"/>
              <a:ext cx="1600200" cy="1295400"/>
            </a:xfrm>
            <a:prstGeom prst="rect">
              <a:avLst/>
            </a:prstGeom>
          </p:spPr>
        </p:pic>
        <p:pic>
          <p:nvPicPr>
            <p:cNvPr id="15" name="그림 14">
              <a:extLst>
                <a:ext uri="{FF2B5EF4-FFF2-40B4-BE49-F238E27FC236}">
                  <a16:creationId xmlns:a16="http://schemas.microsoft.com/office/drawing/2014/main" id="{6B14B0C1-3B74-4E85-9B98-E7E6094E9347}"/>
                </a:ext>
              </a:extLst>
            </p:cNvPr>
            <p:cNvPicPr>
              <a:picLocks noChangeAspect="1"/>
            </p:cNvPicPr>
            <p:nvPr/>
          </p:nvPicPr>
          <p:blipFill>
            <a:blip r:embed="rId6"/>
            <a:stretch>
              <a:fillRect/>
            </a:stretch>
          </p:blipFill>
          <p:spPr>
            <a:xfrm>
              <a:off x="4446661" y="2461532"/>
              <a:ext cx="1600200" cy="1304925"/>
            </a:xfrm>
            <a:prstGeom prst="rect">
              <a:avLst/>
            </a:prstGeom>
          </p:spPr>
        </p:pic>
        <p:pic>
          <p:nvPicPr>
            <p:cNvPr id="16" name="그림 15">
              <a:extLst>
                <a:ext uri="{FF2B5EF4-FFF2-40B4-BE49-F238E27FC236}">
                  <a16:creationId xmlns:a16="http://schemas.microsoft.com/office/drawing/2014/main" id="{A2105BBB-65B3-4370-BBAF-CDE2F65C87BA}"/>
                </a:ext>
              </a:extLst>
            </p:cNvPr>
            <p:cNvPicPr>
              <a:picLocks noChangeAspect="1"/>
            </p:cNvPicPr>
            <p:nvPr/>
          </p:nvPicPr>
          <p:blipFill>
            <a:blip r:embed="rId7"/>
            <a:stretch>
              <a:fillRect/>
            </a:stretch>
          </p:blipFill>
          <p:spPr>
            <a:xfrm>
              <a:off x="6170117" y="2471057"/>
              <a:ext cx="1628775" cy="1295400"/>
            </a:xfrm>
            <a:prstGeom prst="rect">
              <a:avLst/>
            </a:prstGeom>
          </p:spPr>
        </p:pic>
        <p:pic>
          <p:nvPicPr>
            <p:cNvPr id="17" name="그림 16">
              <a:extLst>
                <a:ext uri="{FF2B5EF4-FFF2-40B4-BE49-F238E27FC236}">
                  <a16:creationId xmlns:a16="http://schemas.microsoft.com/office/drawing/2014/main" id="{0F6EECF6-852A-48A8-B7C2-0682A3A22B93}"/>
                </a:ext>
              </a:extLst>
            </p:cNvPr>
            <p:cNvPicPr>
              <a:picLocks noChangeAspect="1"/>
            </p:cNvPicPr>
            <p:nvPr/>
          </p:nvPicPr>
          <p:blipFill>
            <a:blip r:embed="rId8"/>
            <a:stretch>
              <a:fillRect/>
            </a:stretch>
          </p:blipFill>
          <p:spPr>
            <a:xfrm>
              <a:off x="7875968" y="2471057"/>
              <a:ext cx="1619250" cy="1314450"/>
            </a:xfrm>
            <a:prstGeom prst="rect">
              <a:avLst/>
            </a:prstGeom>
          </p:spPr>
        </p:pic>
        <p:pic>
          <p:nvPicPr>
            <p:cNvPr id="18" name="그림 17">
              <a:extLst>
                <a:ext uri="{FF2B5EF4-FFF2-40B4-BE49-F238E27FC236}">
                  <a16:creationId xmlns:a16="http://schemas.microsoft.com/office/drawing/2014/main" id="{CC00A3F0-175A-422A-B6B0-951E830126A0}"/>
                </a:ext>
              </a:extLst>
            </p:cNvPr>
            <p:cNvPicPr>
              <a:picLocks noChangeAspect="1"/>
            </p:cNvPicPr>
            <p:nvPr/>
          </p:nvPicPr>
          <p:blipFill>
            <a:blip r:embed="rId9"/>
            <a:stretch>
              <a:fillRect/>
            </a:stretch>
          </p:blipFill>
          <p:spPr>
            <a:xfrm>
              <a:off x="9627999" y="2492993"/>
              <a:ext cx="1600200" cy="1276350"/>
            </a:xfrm>
            <a:prstGeom prst="rect">
              <a:avLst/>
            </a:prstGeom>
          </p:spPr>
        </p:pic>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92CF50FD-FC7D-4CDE-9F25-07266186EA57}"/>
                    </a:ext>
                  </a:extLst>
                </p:cNvPr>
                <p:cNvSpPr txBox="1"/>
                <p:nvPr/>
              </p:nvSpPr>
              <p:spPr>
                <a:xfrm>
                  <a:off x="3111688" y="2090180"/>
                  <a:ext cx="681918" cy="369332"/>
                </a:xfrm>
                <a:prstGeom prst="rect">
                  <a:avLst/>
                </a:prstGeom>
                <a:noFill/>
              </p:spPr>
              <p:txBody>
                <a:bodyPr wrap="none" rtlCol="0">
                  <a:spAutoFit/>
                </a:bodyPr>
                <a:lstStyle/>
                <a:p>
                  <a14:m>
                    <m:oMath xmlns:m="http://schemas.openxmlformats.org/officeDocument/2006/math">
                      <m:r>
                        <a:rPr lang="en-US" altLang="ko-KR" b="0" i="1" smtClean="0">
                          <a:latin typeface="Cambria Math" panose="02040503050406030204" pitchFamily="18" charset="0"/>
                        </a:rPr>
                        <m:t>𝑘</m:t>
                      </m:r>
                      <m:r>
                        <a:rPr lang="en-US" altLang="ko-KR" b="0" i="1" smtClean="0">
                          <a:latin typeface="Cambria Math" panose="02040503050406030204" pitchFamily="18" charset="0"/>
                        </a:rPr>
                        <m:t>=</m:t>
                      </m:r>
                    </m:oMath>
                  </a14:m>
                  <a:r>
                    <a:rPr lang="en-US" altLang="ko-KR" dirty="0"/>
                    <a:t>1</a:t>
                  </a:r>
                  <a:endParaRPr lang="ko-KR" altLang="en-US" dirty="0"/>
                </a:p>
              </p:txBody>
            </p:sp>
          </mc:Choice>
          <mc:Fallback>
            <p:sp>
              <p:nvSpPr>
                <p:cNvPr id="19" name="TextBox 18">
                  <a:extLst>
                    <a:ext uri="{FF2B5EF4-FFF2-40B4-BE49-F238E27FC236}">
                      <a16:creationId xmlns:a16="http://schemas.microsoft.com/office/drawing/2014/main" id="{92CF50FD-FC7D-4CDE-9F25-07266186EA57}"/>
                    </a:ext>
                  </a:extLst>
                </p:cNvPr>
                <p:cNvSpPr txBox="1">
                  <a:spLocks noRot="1" noChangeAspect="1" noMove="1" noResize="1" noEditPoints="1" noAdjustHandles="1" noChangeArrowheads="1" noChangeShapeType="1" noTextEdit="1"/>
                </p:cNvSpPr>
                <p:nvPr/>
              </p:nvSpPr>
              <p:spPr>
                <a:xfrm>
                  <a:off x="3111688" y="2090180"/>
                  <a:ext cx="681918" cy="369332"/>
                </a:xfrm>
                <a:prstGeom prst="rect">
                  <a:avLst/>
                </a:prstGeom>
                <a:blipFill>
                  <a:blip r:embed="rId10"/>
                  <a:stretch>
                    <a:fillRect t="-10000" r="-7143" b="-26667"/>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9AE3E4BE-D88A-47B7-ADB8-BC0101C2F391}"/>
                    </a:ext>
                  </a:extLst>
                </p:cNvPr>
                <p:cNvSpPr txBox="1"/>
                <p:nvPr/>
              </p:nvSpPr>
              <p:spPr>
                <a:xfrm>
                  <a:off x="4841308" y="2101725"/>
                  <a:ext cx="8293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𝑘</m:t>
                        </m:r>
                        <m:r>
                          <a:rPr lang="en-US" altLang="ko-KR" b="0" i="1" smtClean="0">
                            <a:latin typeface="Cambria Math" panose="02040503050406030204" pitchFamily="18" charset="0"/>
                          </a:rPr>
                          <m:t>=2</m:t>
                        </m:r>
                      </m:oMath>
                    </m:oMathPara>
                  </a14:m>
                  <a:endParaRPr lang="ko-KR" altLang="en-US" dirty="0"/>
                </a:p>
              </p:txBody>
            </p:sp>
          </mc:Choice>
          <mc:Fallback>
            <p:sp>
              <p:nvSpPr>
                <p:cNvPr id="20" name="TextBox 19">
                  <a:extLst>
                    <a:ext uri="{FF2B5EF4-FFF2-40B4-BE49-F238E27FC236}">
                      <a16:creationId xmlns:a16="http://schemas.microsoft.com/office/drawing/2014/main" id="{9AE3E4BE-D88A-47B7-ADB8-BC0101C2F391}"/>
                    </a:ext>
                  </a:extLst>
                </p:cNvPr>
                <p:cNvSpPr txBox="1">
                  <a:spLocks noRot="1" noChangeAspect="1" noMove="1" noResize="1" noEditPoints="1" noAdjustHandles="1" noChangeArrowheads="1" noChangeShapeType="1" noTextEdit="1"/>
                </p:cNvSpPr>
                <p:nvPr/>
              </p:nvSpPr>
              <p:spPr>
                <a:xfrm>
                  <a:off x="4841308" y="2101725"/>
                  <a:ext cx="829394" cy="369332"/>
                </a:xfrm>
                <a:prstGeom prst="rect">
                  <a:avLst/>
                </a:prstGeom>
                <a:blipFill>
                  <a:blip r:embed="rId11"/>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FBE5AD7B-FB14-4C9B-99F1-C365640697C0}"/>
                    </a:ext>
                  </a:extLst>
                </p:cNvPr>
                <p:cNvSpPr txBox="1"/>
                <p:nvPr/>
              </p:nvSpPr>
              <p:spPr>
                <a:xfrm>
                  <a:off x="6569807" y="2081255"/>
                  <a:ext cx="8293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𝑘</m:t>
                        </m:r>
                        <m:r>
                          <a:rPr lang="en-US" altLang="ko-KR" b="0" i="1" smtClean="0">
                            <a:latin typeface="Cambria Math" panose="02040503050406030204" pitchFamily="18" charset="0"/>
                          </a:rPr>
                          <m:t>=</m:t>
                        </m:r>
                        <m:r>
                          <a:rPr lang="en-US" altLang="ko-KR" b="0" i="0" smtClean="0">
                            <a:latin typeface="Cambria Math" panose="02040503050406030204" pitchFamily="18" charset="0"/>
                          </a:rPr>
                          <m:t>3</m:t>
                        </m:r>
                      </m:oMath>
                    </m:oMathPara>
                  </a14:m>
                  <a:endParaRPr lang="ko-KR" altLang="en-US" dirty="0"/>
                </a:p>
              </p:txBody>
            </p:sp>
          </mc:Choice>
          <mc:Fallback>
            <p:sp>
              <p:nvSpPr>
                <p:cNvPr id="21" name="TextBox 20">
                  <a:extLst>
                    <a:ext uri="{FF2B5EF4-FFF2-40B4-BE49-F238E27FC236}">
                      <a16:creationId xmlns:a16="http://schemas.microsoft.com/office/drawing/2014/main" id="{FBE5AD7B-FB14-4C9B-99F1-C365640697C0}"/>
                    </a:ext>
                  </a:extLst>
                </p:cNvPr>
                <p:cNvSpPr txBox="1">
                  <a:spLocks noRot="1" noChangeAspect="1" noMove="1" noResize="1" noEditPoints="1" noAdjustHandles="1" noChangeArrowheads="1" noChangeShapeType="1" noTextEdit="1"/>
                </p:cNvSpPr>
                <p:nvPr/>
              </p:nvSpPr>
              <p:spPr>
                <a:xfrm>
                  <a:off x="6569807" y="2081255"/>
                  <a:ext cx="829394" cy="369332"/>
                </a:xfrm>
                <a:prstGeom prst="rect">
                  <a:avLst/>
                </a:prstGeom>
                <a:blipFill>
                  <a:blip r:embed="rId12"/>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778E0EB4-35E5-44D2-A7FC-4B80DC849950}"/>
                    </a:ext>
                  </a:extLst>
                </p:cNvPr>
                <p:cNvSpPr txBox="1"/>
                <p:nvPr/>
              </p:nvSpPr>
              <p:spPr>
                <a:xfrm>
                  <a:off x="8244984" y="2090180"/>
                  <a:ext cx="9576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𝑘</m:t>
                        </m:r>
                        <m:r>
                          <a:rPr lang="en-US" altLang="ko-KR" b="0" i="1" smtClean="0">
                            <a:latin typeface="Cambria Math" panose="02040503050406030204" pitchFamily="18" charset="0"/>
                          </a:rPr>
                          <m:t>=10</m:t>
                        </m:r>
                      </m:oMath>
                    </m:oMathPara>
                  </a14:m>
                  <a:endParaRPr lang="ko-KR" altLang="en-US" dirty="0"/>
                </a:p>
              </p:txBody>
            </p:sp>
          </mc:Choice>
          <mc:Fallback>
            <p:sp>
              <p:nvSpPr>
                <p:cNvPr id="22" name="TextBox 21">
                  <a:extLst>
                    <a:ext uri="{FF2B5EF4-FFF2-40B4-BE49-F238E27FC236}">
                      <a16:creationId xmlns:a16="http://schemas.microsoft.com/office/drawing/2014/main" id="{778E0EB4-35E5-44D2-A7FC-4B80DC849950}"/>
                    </a:ext>
                  </a:extLst>
                </p:cNvPr>
                <p:cNvSpPr txBox="1">
                  <a:spLocks noRot="1" noChangeAspect="1" noMove="1" noResize="1" noEditPoints="1" noAdjustHandles="1" noChangeArrowheads="1" noChangeShapeType="1" noTextEdit="1"/>
                </p:cNvSpPr>
                <p:nvPr/>
              </p:nvSpPr>
              <p:spPr>
                <a:xfrm>
                  <a:off x="8244984" y="2090180"/>
                  <a:ext cx="957634" cy="369332"/>
                </a:xfrm>
                <a:prstGeom prst="rect">
                  <a:avLst/>
                </a:prstGeom>
                <a:blipFill>
                  <a:blip r:embed="rId13"/>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58416926-348A-4111-90BB-7D7CAB525772}"/>
                    </a:ext>
                  </a:extLst>
                </p:cNvPr>
                <p:cNvSpPr txBox="1"/>
                <p:nvPr/>
              </p:nvSpPr>
              <p:spPr>
                <a:xfrm>
                  <a:off x="10013402" y="2090180"/>
                  <a:ext cx="8967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𝑘</m:t>
                        </m:r>
                        <m:r>
                          <a:rPr lang="en-US" altLang="ko-KR" b="0" i="1" smtClean="0">
                            <a:latin typeface="Cambria Math" panose="02040503050406030204" pitchFamily="18" charset="0"/>
                          </a:rPr>
                          <m:t>=∞</m:t>
                        </m:r>
                      </m:oMath>
                    </m:oMathPara>
                  </a14:m>
                  <a:endParaRPr lang="ko-KR" altLang="en-US" dirty="0"/>
                </a:p>
              </p:txBody>
            </p:sp>
          </mc:Choice>
          <mc:Fallback>
            <p:sp>
              <p:nvSpPr>
                <p:cNvPr id="23" name="TextBox 22">
                  <a:extLst>
                    <a:ext uri="{FF2B5EF4-FFF2-40B4-BE49-F238E27FC236}">
                      <a16:creationId xmlns:a16="http://schemas.microsoft.com/office/drawing/2014/main" id="{58416926-348A-4111-90BB-7D7CAB525772}"/>
                    </a:ext>
                  </a:extLst>
                </p:cNvPr>
                <p:cNvSpPr txBox="1">
                  <a:spLocks noRot="1" noChangeAspect="1" noMove="1" noResize="1" noEditPoints="1" noAdjustHandles="1" noChangeArrowheads="1" noChangeShapeType="1" noTextEdit="1"/>
                </p:cNvSpPr>
                <p:nvPr/>
              </p:nvSpPr>
              <p:spPr>
                <a:xfrm>
                  <a:off x="10013402" y="2090180"/>
                  <a:ext cx="896720" cy="369332"/>
                </a:xfrm>
                <a:prstGeom prst="rect">
                  <a:avLst/>
                </a:prstGeom>
                <a:blipFill>
                  <a:blip r:embed="rId14"/>
                  <a:stretch>
                    <a:fillRect/>
                  </a:stretch>
                </a:blipFill>
              </p:spPr>
              <p:txBody>
                <a:bodyPr/>
                <a:lstStyle/>
                <a:p>
                  <a:r>
                    <a:rPr lang="ko-KR" altLang="en-US">
                      <a:noFill/>
                    </a:rPr>
                    <a:t> </a:t>
                  </a:r>
                </a:p>
              </p:txBody>
            </p:sp>
          </mc:Fallback>
        </mc:AlternateContent>
      </p:gr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036BF14-8AB5-4CEE-A377-61ED6B92FE42}"/>
                  </a:ext>
                </a:extLst>
              </p:cNvPr>
              <p:cNvSpPr txBox="1"/>
              <p:nvPr/>
            </p:nvSpPr>
            <p:spPr>
              <a:xfrm>
                <a:off x="838623" y="4069239"/>
                <a:ext cx="8585235" cy="893130"/>
              </a:xfrm>
              <a:prstGeom prst="rect">
                <a:avLst/>
              </a:prstGeom>
              <a:noFill/>
              <a:ln>
                <a:solidFill>
                  <a:schemeClr val="tx1"/>
                </a:solidFill>
              </a:ln>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𝑣</m:t>
                          </m:r>
                        </m:e>
                        <m:sub>
                          <m:r>
                            <a:rPr lang="en-US" altLang="ko-KR" b="0" i="1" smtClean="0">
                              <a:latin typeface="Cambria Math" panose="02040503050406030204" pitchFamily="18" charset="0"/>
                            </a:rPr>
                            <m:t>1</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14</m:t>
                          </m:r>
                        </m:e>
                      </m:d>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1</m:t>
                          </m:r>
                        </m:num>
                        <m:den>
                          <m:r>
                            <a:rPr lang="en-US" altLang="ko-KR" b="0" i="1" smtClean="0">
                              <a:latin typeface="Cambria Math" panose="02040503050406030204" pitchFamily="18" charset="0"/>
                            </a:rPr>
                            <m:t>4</m:t>
                          </m:r>
                        </m:den>
                      </m:f>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−1+</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𝑣</m:t>
                              </m:r>
                            </m:e>
                            <m:sub>
                              <m:r>
                                <a:rPr lang="en-US" altLang="ko-KR" b="0" i="1" smtClean="0">
                                  <a:latin typeface="Cambria Math" panose="02040503050406030204" pitchFamily="18" charset="0"/>
                                </a:rPr>
                                <m:t>0</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13</m:t>
                              </m:r>
                            </m:e>
                          </m:d>
                        </m:e>
                      </m:d>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1</m:t>
                          </m:r>
                        </m:num>
                        <m:den>
                          <m:r>
                            <a:rPr lang="en-US" altLang="ko-KR" b="0" i="1" smtClean="0">
                              <a:latin typeface="Cambria Math" panose="02040503050406030204" pitchFamily="18" charset="0"/>
                            </a:rPr>
                            <m:t>4</m:t>
                          </m:r>
                        </m:den>
                      </m:f>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−1+</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𝑣</m:t>
                              </m:r>
                            </m:e>
                            <m:sub>
                              <m:r>
                                <a:rPr lang="en-US" altLang="ko-KR" b="0" i="1" smtClean="0">
                                  <a:latin typeface="Cambria Math" panose="02040503050406030204" pitchFamily="18" charset="0"/>
                                </a:rPr>
                                <m:t>0</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10</m:t>
                              </m:r>
                            </m:e>
                          </m:d>
                        </m:e>
                      </m:d>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1</m:t>
                          </m:r>
                        </m:num>
                        <m:den>
                          <m:r>
                            <a:rPr lang="en-US" altLang="ko-KR" b="0" i="1" smtClean="0">
                              <a:latin typeface="Cambria Math" panose="02040503050406030204" pitchFamily="18" charset="0"/>
                            </a:rPr>
                            <m:t>4</m:t>
                          </m:r>
                        </m:den>
                      </m:f>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−1+</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𝑣</m:t>
                              </m:r>
                            </m:e>
                            <m:sub>
                              <m:r>
                                <a:rPr lang="en-US" altLang="ko-KR" b="0" i="1" smtClean="0">
                                  <a:latin typeface="Cambria Math" panose="02040503050406030204" pitchFamily="18" charset="0"/>
                                </a:rPr>
                                <m:t>0</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15</m:t>
                              </m:r>
                            </m:e>
                          </m:d>
                        </m:e>
                      </m:d>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1</m:t>
                          </m:r>
                        </m:num>
                        <m:den>
                          <m:r>
                            <a:rPr lang="en-US" altLang="ko-KR" b="0" i="1" smtClean="0">
                              <a:latin typeface="Cambria Math" panose="02040503050406030204" pitchFamily="18" charset="0"/>
                            </a:rPr>
                            <m:t>4</m:t>
                          </m:r>
                        </m:den>
                      </m:f>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−1+</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𝑣</m:t>
                              </m:r>
                            </m:e>
                            <m:sub>
                              <m:r>
                                <a:rPr lang="en-US" altLang="ko-KR" b="0" i="1" smtClean="0">
                                  <a:latin typeface="Cambria Math" panose="02040503050406030204" pitchFamily="18" charset="0"/>
                                </a:rPr>
                                <m:t>0</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14</m:t>
                              </m:r>
                            </m:e>
                          </m:d>
                        </m:e>
                      </m:d>
                    </m:oMath>
                    <m:oMath xmlns:m="http://schemas.openxmlformats.org/officeDocument/2006/math">
                      <m:r>
                        <a:rPr lang="en-US" altLang="ko-KR" b="0" i="1" smtClean="0">
                          <a:latin typeface="Cambria Math" panose="02040503050406030204" pitchFamily="18" charset="0"/>
                        </a:rPr>
                        <m:t>               =−1</m:t>
                      </m:r>
                    </m:oMath>
                  </m:oMathPara>
                </a14:m>
                <a:endParaRPr lang="ko-KR" altLang="en-US" dirty="0"/>
              </a:p>
            </p:txBody>
          </p:sp>
        </mc:Choice>
        <mc:Fallback>
          <p:sp>
            <p:nvSpPr>
              <p:cNvPr id="3" name="TextBox 2">
                <a:extLst>
                  <a:ext uri="{FF2B5EF4-FFF2-40B4-BE49-F238E27FC236}">
                    <a16:creationId xmlns:a16="http://schemas.microsoft.com/office/drawing/2014/main" id="{A036BF14-8AB5-4CEE-A377-61ED6B92FE42}"/>
                  </a:ext>
                </a:extLst>
              </p:cNvPr>
              <p:cNvSpPr txBox="1">
                <a:spLocks noRot="1" noChangeAspect="1" noMove="1" noResize="1" noEditPoints="1" noAdjustHandles="1" noChangeArrowheads="1" noChangeShapeType="1" noTextEdit="1"/>
              </p:cNvSpPr>
              <p:nvPr/>
            </p:nvSpPr>
            <p:spPr>
              <a:xfrm>
                <a:off x="838623" y="4069239"/>
                <a:ext cx="8585235" cy="893130"/>
              </a:xfrm>
              <a:prstGeom prst="rect">
                <a:avLst/>
              </a:prstGeom>
              <a:blipFill>
                <a:blip r:embed="rId15"/>
                <a:stretch>
                  <a:fillRect/>
                </a:stretch>
              </a:blipFill>
              <a:ln>
                <a:solidFill>
                  <a:schemeClr val="tx1"/>
                </a:solidFill>
              </a:ln>
            </p:spPr>
            <p:txBody>
              <a:bodyPr/>
              <a:lstStyle/>
              <a:p>
                <a:r>
                  <a:rPr lang="ko-KR" altLang="en-US">
                    <a:noFill/>
                  </a:rPr>
                  <a:t> </a:t>
                </a:r>
              </a:p>
            </p:txBody>
          </p:sp>
        </mc:Fallback>
      </mc:AlternateContent>
      <p:cxnSp>
        <p:nvCxnSpPr>
          <p:cNvPr id="7" name="직선 화살표 연결선 6">
            <a:extLst>
              <a:ext uri="{FF2B5EF4-FFF2-40B4-BE49-F238E27FC236}">
                <a16:creationId xmlns:a16="http://schemas.microsoft.com/office/drawing/2014/main" id="{92088B9B-0DE9-48E1-85EC-BDFA2463E696}"/>
              </a:ext>
            </a:extLst>
          </p:cNvPr>
          <p:cNvCxnSpPr>
            <a:cxnSpLocks/>
            <a:endCxn id="3" idx="0"/>
          </p:cNvCxnSpPr>
          <p:nvPr/>
        </p:nvCxnSpPr>
        <p:spPr>
          <a:xfrm>
            <a:off x="3721671" y="3680342"/>
            <a:ext cx="1409570" cy="388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E3A60D98-F3C1-40CC-9962-39E595B9FD15}"/>
                  </a:ext>
                </a:extLst>
              </p:cNvPr>
              <p:cNvSpPr txBox="1"/>
              <p:nvPr/>
            </p:nvSpPr>
            <p:spPr>
              <a:xfrm>
                <a:off x="1253836" y="5071455"/>
                <a:ext cx="8585235" cy="1127681"/>
              </a:xfrm>
              <a:prstGeom prst="rect">
                <a:avLst/>
              </a:prstGeom>
              <a:noFill/>
              <a:ln>
                <a:solidFill>
                  <a:schemeClr val="tx1"/>
                </a:solidFill>
              </a:ln>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𝑣</m:t>
                          </m:r>
                        </m:e>
                        <m:sub>
                          <m:r>
                            <a:rPr lang="en-US" altLang="ko-KR" b="0" i="1" smtClean="0">
                              <a:latin typeface="Cambria Math" panose="02040503050406030204" pitchFamily="18" charset="0"/>
                            </a:rPr>
                            <m:t>1</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14</m:t>
                          </m:r>
                        </m:e>
                      </m:d>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1</m:t>
                          </m:r>
                        </m:num>
                        <m:den>
                          <m:r>
                            <a:rPr lang="en-US" altLang="ko-KR" b="0" i="1" smtClean="0">
                              <a:latin typeface="Cambria Math" panose="02040503050406030204" pitchFamily="18" charset="0"/>
                            </a:rPr>
                            <m:t>4</m:t>
                          </m:r>
                        </m:den>
                      </m:f>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−1+</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𝑣</m:t>
                              </m:r>
                            </m:e>
                            <m:sub>
                              <m:r>
                                <a:rPr lang="en-US" altLang="ko-KR" b="0" i="1" smtClean="0">
                                  <a:latin typeface="Cambria Math" panose="02040503050406030204" pitchFamily="18" charset="0"/>
                                </a:rPr>
                                <m:t>1</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13</m:t>
                              </m:r>
                            </m:e>
                          </m:d>
                        </m:e>
                      </m:d>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1</m:t>
                          </m:r>
                        </m:num>
                        <m:den>
                          <m:r>
                            <a:rPr lang="en-US" altLang="ko-KR" b="0" i="1" smtClean="0">
                              <a:latin typeface="Cambria Math" panose="02040503050406030204" pitchFamily="18" charset="0"/>
                            </a:rPr>
                            <m:t>4</m:t>
                          </m:r>
                        </m:den>
                      </m:f>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−1+</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𝑣</m:t>
                              </m:r>
                            </m:e>
                            <m:sub>
                              <m:r>
                                <a:rPr lang="en-US" altLang="ko-KR" b="0" i="1" smtClean="0">
                                  <a:latin typeface="Cambria Math" panose="02040503050406030204" pitchFamily="18" charset="0"/>
                                </a:rPr>
                                <m:t>1</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10</m:t>
                              </m:r>
                            </m:e>
                          </m:d>
                        </m:e>
                      </m:d>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1</m:t>
                          </m:r>
                        </m:num>
                        <m:den>
                          <m:r>
                            <a:rPr lang="en-US" altLang="ko-KR" b="0" i="1" smtClean="0">
                              <a:latin typeface="Cambria Math" panose="02040503050406030204" pitchFamily="18" charset="0"/>
                            </a:rPr>
                            <m:t>4</m:t>
                          </m:r>
                        </m:den>
                      </m:f>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−1+</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𝑣</m:t>
                              </m:r>
                            </m:e>
                            <m:sub>
                              <m:r>
                                <a:rPr lang="en-US" altLang="ko-KR" b="0" i="1" smtClean="0">
                                  <a:latin typeface="Cambria Math" panose="02040503050406030204" pitchFamily="18" charset="0"/>
                                </a:rPr>
                                <m:t>1</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15</m:t>
                              </m:r>
                            </m:e>
                          </m:d>
                        </m:e>
                      </m:d>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1</m:t>
                          </m:r>
                        </m:num>
                        <m:den>
                          <m:r>
                            <a:rPr lang="en-US" altLang="ko-KR" b="0" i="1" smtClean="0">
                              <a:latin typeface="Cambria Math" panose="02040503050406030204" pitchFamily="18" charset="0"/>
                            </a:rPr>
                            <m:t>4</m:t>
                          </m:r>
                        </m:den>
                      </m:f>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−1+</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𝑣</m:t>
                              </m:r>
                            </m:e>
                            <m:sub>
                              <m:r>
                                <a:rPr lang="en-US" altLang="ko-KR" b="0" i="1" smtClean="0">
                                  <a:latin typeface="Cambria Math" panose="02040503050406030204" pitchFamily="18" charset="0"/>
                                </a:rPr>
                                <m:t>1</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14</m:t>
                              </m:r>
                            </m:e>
                          </m:d>
                        </m:e>
                      </m:d>
                    </m:oMath>
                    <m:oMath xmlns:m="http://schemas.openxmlformats.org/officeDocument/2006/math">
                      <m:r>
                        <a:rPr lang="en-US" altLang="ko-KR" b="0" i="1" smtClean="0">
                          <a:latin typeface="Cambria Math" panose="02040503050406030204" pitchFamily="18" charset="0"/>
                        </a:rPr>
                        <m:t>               =−</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7</m:t>
                          </m:r>
                        </m:num>
                        <m:den>
                          <m:r>
                            <a:rPr lang="en-US" altLang="ko-KR" b="0" i="1" smtClean="0">
                              <a:latin typeface="Cambria Math" panose="02040503050406030204" pitchFamily="18" charset="0"/>
                            </a:rPr>
                            <m:t>4</m:t>
                          </m:r>
                        </m:den>
                      </m:f>
                    </m:oMath>
                  </m:oMathPara>
                </a14:m>
                <a:endParaRPr lang="ko-KR" altLang="en-US" dirty="0"/>
              </a:p>
            </p:txBody>
          </p:sp>
        </mc:Choice>
        <mc:Fallback>
          <p:sp>
            <p:nvSpPr>
              <p:cNvPr id="24" name="TextBox 23">
                <a:extLst>
                  <a:ext uri="{FF2B5EF4-FFF2-40B4-BE49-F238E27FC236}">
                    <a16:creationId xmlns:a16="http://schemas.microsoft.com/office/drawing/2014/main" id="{E3A60D98-F3C1-40CC-9962-39E595B9FD15}"/>
                  </a:ext>
                </a:extLst>
              </p:cNvPr>
              <p:cNvSpPr txBox="1">
                <a:spLocks noRot="1" noChangeAspect="1" noMove="1" noResize="1" noEditPoints="1" noAdjustHandles="1" noChangeArrowheads="1" noChangeShapeType="1" noTextEdit="1"/>
              </p:cNvSpPr>
              <p:nvPr/>
            </p:nvSpPr>
            <p:spPr>
              <a:xfrm>
                <a:off x="1253836" y="5071455"/>
                <a:ext cx="8585235" cy="1127681"/>
              </a:xfrm>
              <a:prstGeom prst="rect">
                <a:avLst/>
              </a:prstGeom>
              <a:blipFill>
                <a:blip r:embed="rId16"/>
                <a:stretch>
                  <a:fillRect/>
                </a:stretch>
              </a:blipFill>
              <a:ln>
                <a:solidFill>
                  <a:schemeClr val="tx1"/>
                </a:solidFill>
              </a:ln>
            </p:spPr>
            <p:txBody>
              <a:bodyPr/>
              <a:lstStyle/>
              <a:p>
                <a:r>
                  <a:rPr lang="ko-KR" altLang="en-US">
                    <a:noFill/>
                  </a:rPr>
                  <a:t> </a:t>
                </a:r>
              </a:p>
            </p:txBody>
          </p:sp>
        </mc:Fallback>
      </mc:AlternateContent>
      <p:cxnSp>
        <p:nvCxnSpPr>
          <p:cNvPr id="25" name="직선 화살표 연결선 24">
            <a:extLst>
              <a:ext uri="{FF2B5EF4-FFF2-40B4-BE49-F238E27FC236}">
                <a16:creationId xmlns:a16="http://schemas.microsoft.com/office/drawing/2014/main" id="{7E028003-6B2D-46E5-B3CF-17DCA74A39C1}"/>
              </a:ext>
            </a:extLst>
          </p:cNvPr>
          <p:cNvCxnSpPr>
            <a:cxnSpLocks/>
            <a:endCxn id="24" idx="0"/>
          </p:cNvCxnSpPr>
          <p:nvPr/>
        </p:nvCxnSpPr>
        <p:spPr>
          <a:xfrm>
            <a:off x="5474127" y="3680342"/>
            <a:ext cx="72327" cy="13911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451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13DC74-C3C8-4192-B543-EDA6CD6A8E57}"/>
              </a:ext>
            </a:extLst>
          </p:cNvPr>
          <p:cNvSpPr>
            <a:spLocks noGrp="1"/>
          </p:cNvSpPr>
          <p:nvPr>
            <p:ph type="title"/>
          </p:nvPr>
        </p:nvSpPr>
        <p:spPr/>
        <p:txBody>
          <a:bodyPr/>
          <a:lstStyle/>
          <a:p>
            <a:r>
              <a:rPr lang="en-US" altLang="ko-KR" dirty="0"/>
              <a:t>4.2 Policy Improvement</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A89621F3-F0B5-4B79-A2BD-B96785C68CB8}"/>
                  </a:ext>
                </a:extLst>
              </p:cNvPr>
              <p:cNvSpPr>
                <a:spLocks noGrp="1"/>
              </p:cNvSpPr>
              <p:nvPr>
                <p:ph idx="1"/>
              </p:nvPr>
            </p:nvSpPr>
            <p:spPr/>
            <p:txBody>
              <a:bodyPr/>
              <a:lstStyle/>
              <a:p>
                <a:r>
                  <a:rPr lang="en-US" altLang="ko-KR" dirty="0"/>
                  <a:t>Policy improvement</a:t>
                </a:r>
              </a:p>
              <a:p>
                <a:pPr lvl="1"/>
                <a:r>
                  <a:rPr lang="en-US" altLang="ko-KR" dirty="0"/>
                  <a:t>The process of making a new policy that improves on an original policy, by making it greedy with respect to the value function of the original policy</a:t>
                </a:r>
                <a:br>
                  <a:rPr lang="en-US" altLang="ko-KR" dirty="0"/>
                </a:br>
                <a:br>
                  <a:rPr lang="en-US" altLang="ko-KR" dirty="0"/>
                </a:br>
                <a14:m>
                  <m:oMath xmlns:m="http://schemas.openxmlformats.org/officeDocument/2006/math">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𝜋</m:t>
                        </m:r>
                      </m:e>
                      <m:sup>
                        <m:r>
                          <a:rPr lang="en-US" altLang="ko-KR" b="0" i="1" smtClean="0">
                            <a:latin typeface="Cambria Math" panose="02040503050406030204" pitchFamily="18" charset="0"/>
                          </a:rPr>
                          <m:t>′</m:t>
                        </m:r>
                      </m:sup>
                    </m:sSup>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𝑠</m:t>
                        </m:r>
                      </m:e>
                    </m:d>
                    <m:r>
                      <a:rPr lang="en-US" altLang="ko-KR" b="0" i="1" smtClean="0">
                        <a:latin typeface="Cambria Math" panose="02040503050406030204" pitchFamily="18" charset="0"/>
                      </a:rPr>
                      <m:t>=</m:t>
                    </m:r>
                    <m:func>
                      <m:funcPr>
                        <m:ctrlPr>
                          <a:rPr lang="en-US" altLang="ko-KR" b="0" i="1" smtClean="0">
                            <a:latin typeface="Cambria Math" panose="02040503050406030204" pitchFamily="18" charset="0"/>
                          </a:rPr>
                        </m:ctrlPr>
                      </m:funcPr>
                      <m:fName>
                        <m:limLow>
                          <m:limLowPr>
                            <m:ctrlPr>
                              <a:rPr lang="en-US" altLang="ko-KR" b="0" i="1" smtClean="0">
                                <a:latin typeface="Cambria Math" panose="02040503050406030204" pitchFamily="18" charset="0"/>
                              </a:rPr>
                            </m:ctrlPr>
                          </m:limLowPr>
                          <m:e>
                            <m:r>
                              <m:rPr>
                                <m:sty m:val="p"/>
                              </m:rPr>
                              <a:rPr lang="en-US" altLang="ko-KR" b="0" i="0" smtClean="0">
                                <a:latin typeface="Cambria Math" panose="02040503050406030204" pitchFamily="18" charset="0"/>
                              </a:rPr>
                              <m:t>argmax</m:t>
                            </m:r>
                          </m:e>
                          <m:lim>
                            <m:r>
                              <a:rPr lang="en-US" altLang="ko-KR" b="0" i="1" smtClean="0">
                                <a:latin typeface="Cambria Math" panose="02040503050406030204" pitchFamily="18" charset="0"/>
                              </a:rPr>
                              <m:t>𝑎</m:t>
                            </m:r>
                          </m:lim>
                        </m:limLow>
                      </m:fName>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𝑞</m:t>
                            </m:r>
                          </m:e>
                          <m:sub>
                            <m:r>
                              <a:rPr lang="en-US" altLang="ko-KR" b="0" i="1" smtClean="0">
                                <a:latin typeface="Cambria Math" panose="02040503050406030204" pitchFamily="18" charset="0"/>
                              </a:rPr>
                              <m:t>𝜋</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𝑠</m:t>
                            </m:r>
                            <m:r>
                              <a:rPr lang="en-US" altLang="ko-KR" b="0" i="1" smtClean="0">
                                <a:latin typeface="Cambria Math" panose="02040503050406030204" pitchFamily="18" charset="0"/>
                              </a:rPr>
                              <m:t>,</m:t>
                            </m:r>
                            <m:r>
                              <a:rPr lang="en-US" altLang="ko-KR" b="0" i="1" smtClean="0">
                                <a:latin typeface="Cambria Math" panose="02040503050406030204" pitchFamily="18" charset="0"/>
                              </a:rPr>
                              <m:t>𝑎</m:t>
                            </m:r>
                          </m:e>
                        </m:d>
                      </m:e>
                    </m:func>
                  </m:oMath>
                </a14:m>
                <a:br>
                  <a:rPr lang="en-US" altLang="ko-KR" b="0" dirty="0"/>
                </a:br>
                <a14:m>
                  <m:oMath xmlns:m="http://schemas.openxmlformats.org/officeDocument/2006/math">
                    <m:r>
                      <a:rPr lang="en-US" altLang="ko-KR" b="0" i="0" smtClean="0">
                        <a:latin typeface="Cambria Math" panose="02040503050406030204" pitchFamily="18" charset="0"/>
                      </a:rPr>
                      <m:t>            </m:t>
                    </m:r>
                    <m:r>
                      <a:rPr lang="en-US" altLang="ko-KR" i="1">
                        <a:latin typeface="Cambria Math" panose="02040503050406030204" pitchFamily="18" charset="0"/>
                      </a:rPr>
                      <m:t>=</m:t>
                    </m:r>
                    <m:func>
                      <m:funcPr>
                        <m:ctrlPr>
                          <a:rPr lang="en-US" altLang="ko-KR" i="1">
                            <a:latin typeface="Cambria Math" panose="02040503050406030204" pitchFamily="18" charset="0"/>
                          </a:rPr>
                        </m:ctrlPr>
                      </m:funcPr>
                      <m:fName>
                        <m:limLow>
                          <m:limLowPr>
                            <m:ctrlPr>
                              <a:rPr lang="en-US" altLang="ko-KR" i="1">
                                <a:latin typeface="Cambria Math" panose="02040503050406030204" pitchFamily="18" charset="0"/>
                              </a:rPr>
                            </m:ctrlPr>
                          </m:limLowPr>
                          <m:e>
                            <m:r>
                              <m:rPr>
                                <m:sty m:val="p"/>
                              </m:rPr>
                              <a:rPr lang="en-US" altLang="ko-KR">
                                <a:latin typeface="Cambria Math" panose="02040503050406030204" pitchFamily="18" charset="0"/>
                              </a:rPr>
                              <m:t>argmax</m:t>
                            </m:r>
                          </m:e>
                          <m:lim>
                            <m:r>
                              <a:rPr lang="en-US" altLang="ko-KR" i="1">
                                <a:latin typeface="Cambria Math" panose="02040503050406030204" pitchFamily="18" charset="0"/>
                              </a:rPr>
                              <m:t>𝑎</m:t>
                            </m:r>
                          </m:lim>
                        </m:limLow>
                      </m:fName>
                      <m:e>
                        <m:nary>
                          <m:naryPr>
                            <m:chr m:val="∑"/>
                            <m:supHide m:val="on"/>
                            <m:ctrlPr>
                              <a:rPr lang="en-US" altLang="ko-KR" b="0" i="1" smtClean="0">
                                <a:latin typeface="Cambria Math" panose="02040503050406030204" pitchFamily="18" charset="0"/>
                              </a:rPr>
                            </m:ctrlPr>
                          </m:naryPr>
                          <m:sub>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𝑠</m:t>
                                </m:r>
                              </m:e>
                              <m:sup>
                                <m:r>
                                  <a:rPr lang="en-US" altLang="ko-KR" b="0" i="1" smtClean="0">
                                    <a:latin typeface="Cambria Math" panose="02040503050406030204" pitchFamily="18" charset="0"/>
                                  </a:rPr>
                                  <m:t>′</m:t>
                                </m:r>
                              </m:sup>
                            </m:sSup>
                            <m:r>
                              <a:rPr lang="en-US" altLang="ko-KR" b="0" i="1" smtClean="0">
                                <a:latin typeface="Cambria Math" panose="02040503050406030204" pitchFamily="18" charset="0"/>
                              </a:rPr>
                              <m:t>,</m:t>
                            </m:r>
                            <m:r>
                              <a:rPr lang="en-US" altLang="ko-KR" b="0" i="1" smtClean="0">
                                <a:latin typeface="Cambria Math" panose="02040503050406030204" pitchFamily="18" charset="0"/>
                              </a:rPr>
                              <m:t>𝑟</m:t>
                            </m:r>
                          </m:sub>
                          <m:sup/>
                          <m:e>
                            <m:r>
                              <a:rPr lang="en-US" altLang="ko-KR" b="0" i="1" smtClean="0">
                                <a:latin typeface="Cambria Math" panose="02040503050406030204" pitchFamily="18" charset="0"/>
                              </a:rPr>
                              <m:t>𝑝</m:t>
                            </m:r>
                            <m:d>
                              <m:dPr>
                                <m:ctrlPr>
                                  <a:rPr lang="en-US" altLang="ko-KR" b="0" i="1" smtClean="0">
                                    <a:latin typeface="Cambria Math" panose="02040503050406030204" pitchFamily="18" charset="0"/>
                                  </a:rPr>
                                </m:ctrlPr>
                              </m:dPr>
                              <m:e>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𝑠</m:t>
                                    </m:r>
                                  </m:e>
                                  <m:sup>
                                    <m:r>
                                      <a:rPr lang="en-US" altLang="ko-KR" b="0" i="1" smtClean="0">
                                        <a:latin typeface="Cambria Math" panose="02040503050406030204" pitchFamily="18" charset="0"/>
                                      </a:rPr>
                                      <m:t>′</m:t>
                                    </m:r>
                                  </m:sup>
                                </m:sSup>
                                <m:r>
                                  <a:rPr lang="en-US" altLang="ko-KR" b="0" i="1" smtClean="0">
                                    <a:latin typeface="Cambria Math" panose="02040503050406030204" pitchFamily="18" charset="0"/>
                                  </a:rPr>
                                  <m:t>,</m:t>
                                </m:r>
                                <m:r>
                                  <a:rPr lang="en-US" altLang="ko-KR" b="0" i="1" smtClean="0">
                                    <a:latin typeface="Cambria Math" panose="02040503050406030204" pitchFamily="18" charset="0"/>
                                  </a:rPr>
                                  <m:t>𝑟</m:t>
                                </m:r>
                              </m:e>
                              <m:e>
                                <m:r>
                                  <a:rPr lang="en-US" altLang="ko-KR" b="0" i="1" smtClean="0">
                                    <a:latin typeface="Cambria Math" panose="02040503050406030204" pitchFamily="18" charset="0"/>
                                  </a:rPr>
                                  <m:t>𝑠</m:t>
                                </m:r>
                                <m:r>
                                  <a:rPr lang="en-US" altLang="ko-KR" b="0" i="1" smtClean="0">
                                    <a:latin typeface="Cambria Math" panose="02040503050406030204" pitchFamily="18" charset="0"/>
                                  </a:rPr>
                                  <m:t>,</m:t>
                                </m:r>
                                <m:r>
                                  <a:rPr lang="en-US" altLang="ko-KR" b="0" i="1" smtClean="0">
                                    <a:latin typeface="Cambria Math" panose="02040503050406030204" pitchFamily="18" charset="0"/>
                                  </a:rPr>
                                  <m:t>𝑎</m:t>
                                </m:r>
                              </m:e>
                            </m:d>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𝑟</m:t>
                                </m:r>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𝑣</m:t>
                                    </m:r>
                                  </m:e>
                                  <m:sub>
                                    <m:r>
                                      <a:rPr lang="en-US" altLang="ko-KR" b="0" i="1" smtClean="0">
                                        <a:latin typeface="Cambria Math" panose="02040503050406030204" pitchFamily="18" charset="0"/>
                                      </a:rPr>
                                      <m:t>𝜋</m:t>
                                    </m:r>
                                  </m:sub>
                                </m:sSub>
                                <m:d>
                                  <m:dPr>
                                    <m:ctrlPr>
                                      <a:rPr lang="en-US" altLang="ko-KR" b="0" i="1" smtClean="0">
                                        <a:latin typeface="Cambria Math" panose="02040503050406030204" pitchFamily="18" charset="0"/>
                                      </a:rPr>
                                    </m:ctrlPr>
                                  </m:dPr>
                                  <m:e>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𝑠</m:t>
                                        </m:r>
                                      </m:e>
                                      <m:sup>
                                        <m:r>
                                          <a:rPr lang="en-US" altLang="ko-KR" b="0" i="1" smtClean="0">
                                            <a:latin typeface="Cambria Math" panose="02040503050406030204" pitchFamily="18" charset="0"/>
                                          </a:rPr>
                                          <m:t>′</m:t>
                                        </m:r>
                                      </m:sup>
                                    </m:sSup>
                                  </m:e>
                                </m:d>
                              </m:e>
                            </m:d>
                          </m:e>
                        </m:nary>
                      </m:e>
                    </m:func>
                  </m:oMath>
                </a14:m>
                <a:endParaRPr lang="ko-KR" altLang="en-US" dirty="0"/>
              </a:p>
            </p:txBody>
          </p:sp>
        </mc:Choice>
        <mc:Fallback xmlns="">
          <p:sp>
            <p:nvSpPr>
              <p:cNvPr id="3" name="내용 개체 틀 2">
                <a:extLst>
                  <a:ext uri="{FF2B5EF4-FFF2-40B4-BE49-F238E27FC236}">
                    <a16:creationId xmlns:a16="http://schemas.microsoft.com/office/drawing/2014/main" id="{A89621F3-F0B5-4B79-A2BD-B96785C68CB8}"/>
                  </a:ext>
                </a:extLst>
              </p:cNvPr>
              <p:cNvSpPr>
                <a:spLocks noGrp="1" noRot="1" noChangeAspect="1" noMove="1" noResize="1" noEditPoints="1" noAdjustHandles="1" noChangeArrowheads="1" noChangeShapeType="1" noTextEdit="1"/>
              </p:cNvSpPr>
              <p:nvPr>
                <p:ph idx="1"/>
              </p:nvPr>
            </p:nvSpPr>
            <p:spPr>
              <a:blipFill>
                <a:blip r:embed="rId2"/>
                <a:stretch>
                  <a:fillRect l="-1043" t="-2381" r="-580"/>
                </a:stretch>
              </a:blipFill>
            </p:spPr>
            <p:txBody>
              <a:bodyPr/>
              <a:lstStyle/>
              <a:p>
                <a:r>
                  <a:rPr lang="ko-KR" altLang="en-US">
                    <a:noFill/>
                  </a:rPr>
                  <a:t> </a:t>
                </a:r>
              </a:p>
            </p:txBody>
          </p:sp>
        </mc:Fallback>
      </mc:AlternateContent>
      <p:sp>
        <p:nvSpPr>
          <p:cNvPr id="4" name="슬라이드 번호 개체 틀 3">
            <a:extLst>
              <a:ext uri="{FF2B5EF4-FFF2-40B4-BE49-F238E27FC236}">
                <a16:creationId xmlns:a16="http://schemas.microsoft.com/office/drawing/2014/main" id="{F0CDD416-05D8-4BF2-A571-449A9E37301C}"/>
              </a:ext>
            </a:extLst>
          </p:cNvPr>
          <p:cNvSpPr>
            <a:spLocks noGrp="1"/>
          </p:cNvSpPr>
          <p:nvPr>
            <p:ph type="sldNum" sz="quarter" idx="12"/>
          </p:nvPr>
        </p:nvSpPr>
        <p:spPr/>
        <p:txBody>
          <a:bodyPr/>
          <a:lstStyle/>
          <a:p>
            <a:fld id="{D9B91BA1-CD9E-4E83-8CF9-E4545718B126}" type="slidenum">
              <a:rPr lang="ko-KR" altLang="en-US" smtClean="0"/>
              <a:t>9</a:t>
            </a:fld>
            <a:endParaRPr lang="ko-KR" altLang="en-US"/>
          </a:p>
        </p:txBody>
      </p:sp>
    </p:spTree>
    <p:extLst>
      <p:ext uri="{BB962C8B-B14F-4D97-AF65-F5344CB8AC3E}">
        <p14:creationId xmlns:p14="http://schemas.microsoft.com/office/powerpoint/2010/main" val="370453540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1816</TotalTime>
  <Words>888</Words>
  <Application>Microsoft Office PowerPoint</Application>
  <PresentationFormat>와이드스크린</PresentationFormat>
  <Paragraphs>103</Paragraphs>
  <Slides>20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20</vt:i4>
      </vt:variant>
    </vt:vector>
  </HeadingPairs>
  <TitlesOfParts>
    <vt:vector size="24" baseType="lpstr">
      <vt:lpstr>맑은 고딕</vt:lpstr>
      <vt:lpstr>Arial</vt:lpstr>
      <vt:lpstr>Cambria Math</vt:lpstr>
      <vt:lpstr>Office 테마</vt:lpstr>
      <vt:lpstr>Chapter 4 Dynamic Programming</vt:lpstr>
      <vt:lpstr>PowerPoint 프레젠테이션</vt:lpstr>
      <vt:lpstr>PowerPoint 프레젠테이션</vt:lpstr>
      <vt:lpstr>4.1 Policy Evaluation (Prediction)</vt:lpstr>
      <vt:lpstr>PowerPoint 프레젠테이션</vt:lpstr>
      <vt:lpstr>PowerPoint 프레젠테이션</vt:lpstr>
      <vt:lpstr>Example 4.1 Gridworld</vt:lpstr>
      <vt:lpstr>PowerPoint 프레젠테이션</vt:lpstr>
      <vt:lpstr>4.2 Policy Improvement</vt:lpstr>
      <vt:lpstr>Example 4.1 Gridworld</vt:lpstr>
      <vt:lpstr>4.3 Policy Iteration</vt:lpstr>
      <vt:lpstr>PowerPoint 프레젠테이션</vt:lpstr>
      <vt:lpstr>Example 4.2: Jack’s Car Rental</vt:lpstr>
      <vt:lpstr>PowerPoint 프레젠테이션</vt:lpstr>
      <vt:lpstr>4.4 Value Iteration</vt:lpstr>
      <vt:lpstr>PowerPoint 프레젠테이션</vt:lpstr>
      <vt:lpstr>Example 4.1 Gridworld</vt:lpstr>
      <vt:lpstr>Example 4.3: Gambler’s Problem</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Multi-armed Bandits</dc:title>
  <dc:creator>kpark</dc:creator>
  <cp:lastModifiedBy>kpark</cp:lastModifiedBy>
  <cp:revision>61</cp:revision>
  <dcterms:created xsi:type="dcterms:W3CDTF">2021-09-28T01:19:47Z</dcterms:created>
  <dcterms:modified xsi:type="dcterms:W3CDTF">2021-10-12T08:03:22Z</dcterms:modified>
</cp:coreProperties>
</file>