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3" r:id="rId3"/>
    <p:sldId id="325" r:id="rId4"/>
    <p:sldId id="328" r:id="rId5"/>
    <p:sldId id="326" r:id="rId6"/>
    <p:sldId id="327" r:id="rId7"/>
    <p:sldId id="324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29" r:id="rId25"/>
    <p:sldId id="346" r:id="rId26"/>
    <p:sldId id="34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Temporal-Difference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F1F0-9AAA-4FB4-AFFA-8722110A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6.2 Random Walk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C544B-BDA2-4F9E-B1D5-FB0E909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F2BA3-A360-486C-A80F-CF300F8F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0" y="1638841"/>
            <a:ext cx="5514975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ACB190-3ECF-4958-B5A9-08EFE07EE69C}"/>
                  </a:ext>
                </a:extLst>
              </p:cNvPr>
              <p:cNvSpPr txBox="1"/>
              <p:nvPr/>
            </p:nvSpPr>
            <p:spPr>
              <a:xfrm>
                <a:off x="9365395" y="854929"/>
                <a:ext cx="211769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Discounting: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Policy: random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ACB190-3ECF-4958-B5A9-08EFE07E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95" y="854929"/>
                <a:ext cx="2117696" cy="646331"/>
              </a:xfrm>
              <a:prstGeom prst="rect">
                <a:avLst/>
              </a:prstGeom>
              <a:blipFill>
                <a:blip r:embed="rId3"/>
                <a:stretch>
                  <a:fillRect l="-2000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84C9E-822C-4A61-8A9D-AE26DE208088}"/>
                  </a:ext>
                </a:extLst>
              </p:cNvPr>
              <p:cNvSpPr txBox="1"/>
              <p:nvPr/>
            </p:nvSpPr>
            <p:spPr>
              <a:xfrm>
                <a:off x="9365395" y="1642592"/>
                <a:ext cx="2364509" cy="15535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True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84C9E-822C-4A61-8A9D-AE26DE208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95" y="1642592"/>
                <a:ext cx="2364509" cy="1553567"/>
              </a:xfrm>
              <a:prstGeom prst="rect">
                <a:avLst/>
              </a:prstGeom>
              <a:blipFill>
                <a:blip r:embed="rId4"/>
                <a:stretch>
                  <a:fillRect l="-1795" t="-1556" r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17FF14-794F-4748-83D5-1CF3E6A1E637}"/>
              </a:ext>
            </a:extLst>
          </p:cNvPr>
          <p:cNvGrpSpPr/>
          <p:nvPr/>
        </p:nvGrpSpPr>
        <p:grpSpPr>
          <a:xfrm>
            <a:off x="936842" y="3051436"/>
            <a:ext cx="3714750" cy="3487476"/>
            <a:chOff x="936842" y="3051436"/>
            <a:chExt cx="3714750" cy="348747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15D7079-5F03-426B-9166-65D111E7CCFA}"/>
                </a:ext>
              </a:extLst>
            </p:cNvPr>
            <p:cNvGrpSpPr/>
            <p:nvPr/>
          </p:nvGrpSpPr>
          <p:grpSpPr>
            <a:xfrm>
              <a:off x="936842" y="3247072"/>
              <a:ext cx="3714750" cy="3291840"/>
              <a:chOff x="4389047" y="2923831"/>
              <a:chExt cx="3714750" cy="329184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CA764D8-1D3F-474E-845D-3C0970548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047" y="2923831"/>
                <a:ext cx="3714750" cy="329184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612CF88-FAB1-4C42-9903-E8F4C71FE85B}"/>
                  </a:ext>
                </a:extLst>
              </p:cNvPr>
              <p:cNvSpPr/>
              <p:nvPr/>
            </p:nvSpPr>
            <p:spPr>
              <a:xfrm>
                <a:off x="5440218" y="3117334"/>
                <a:ext cx="1089891" cy="5772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45BED-3E35-427B-9932-9D120A40DB8E}"/>
                </a:ext>
              </a:extLst>
            </p:cNvPr>
            <p:cNvSpPr txBox="1"/>
            <p:nvPr/>
          </p:nvSpPr>
          <p:spPr>
            <a:xfrm flipH="1">
              <a:off x="2564542" y="3051436"/>
              <a:ext cx="1347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number of episodes</a:t>
              </a:r>
              <a:endParaRPr lang="ko-KR" altLang="en-US" sz="16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04CE7AF-9866-4BF9-A189-3131B8A4C859}"/>
                </a:ext>
              </a:extLst>
            </p:cNvPr>
            <p:cNvCxnSpPr>
              <a:cxnSpLocks/>
            </p:cNvCxnSpPr>
            <p:nvPr/>
          </p:nvCxnSpPr>
          <p:spPr>
            <a:xfrm>
              <a:off x="3544007" y="3382573"/>
              <a:ext cx="1" cy="3822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A71483F-B75E-4042-885A-69492AEAFEFC}"/>
                </a:ext>
              </a:extLst>
            </p:cNvPr>
            <p:cNvCxnSpPr>
              <a:cxnSpLocks/>
            </p:cNvCxnSpPr>
            <p:nvPr/>
          </p:nvCxnSpPr>
          <p:spPr>
            <a:xfrm>
              <a:off x="3546764" y="3382573"/>
              <a:ext cx="582311" cy="699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6CB7359-5744-46E1-AEC9-567321428DD0}"/>
              </a:ext>
            </a:extLst>
          </p:cNvPr>
          <p:cNvSpPr txBox="1"/>
          <p:nvPr/>
        </p:nvSpPr>
        <p:spPr>
          <a:xfrm>
            <a:off x="102750" y="4431327"/>
            <a:ext cx="1205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TD(0) estimated values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DA0FEAF-1EF1-4ECA-AF77-42BD15FC5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221" y="3247072"/>
            <a:ext cx="4000500" cy="3337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B33723-7B5D-4F94-BECA-D8C905A8C7C8}"/>
              </a:ext>
            </a:extLst>
          </p:cNvPr>
          <p:cNvSpPr txBox="1"/>
          <p:nvPr/>
        </p:nvSpPr>
        <p:spPr>
          <a:xfrm>
            <a:off x="8923909" y="4425872"/>
            <a:ext cx="300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RMS = root mean squared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4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F4A3-D486-4136-BFD0-E7F398F6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Optimality of TD(0)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7A050-6089-4D2A-812B-28603949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updating</a:t>
            </a:r>
          </a:p>
          <a:p>
            <a:pPr lvl="1"/>
            <a:r>
              <a:rPr lang="en-US" altLang="ko-KR" dirty="0"/>
              <a:t>To use a batch of training data repeatedly</a:t>
            </a:r>
          </a:p>
          <a:p>
            <a:pPr lvl="1"/>
            <a:r>
              <a:rPr lang="en-US" altLang="ko-KR" dirty="0"/>
              <a:t>To use the same set of experience repeatedly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F65FE-CCA9-488C-B37F-F2BD45A9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2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FBC0-7146-4F13-8589-90F2CBD7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6.3: Random walk</a:t>
            </a:r>
            <a:br>
              <a:rPr lang="en-US" altLang="ko-KR" dirty="0"/>
            </a:br>
            <a:r>
              <a:rPr lang="en-US" altLang="ko-KR" dirty="0"/>
              <a:t>                 under batch updating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19DB95-35BF-4F6C-8684-B421227E4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use a set of episodes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be the estimated value function under batch updating</a:t>
                </a:r>
              </a:p>
              <a:p>
                <a:r>
                  <a:rPr lang="en-US" altLang="ko-KR" dirty="0"/>
                  <a:t>By TD(0),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for sufficiently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is computed from local information</a:t>
                </a:r>
              </a:p>
              <a:p>
                <a:r>
                  <a:rPr lang="en-US" altLang="ko-KR" dirty="0"/>
                  <a:t>By constant-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MC,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converges to a value function(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is computed from global information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19DB95-35BF-4F6C-8684-B421227E4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82F8E-7F0C-43D6-AD1F-9935522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6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0F088-80D4-4B37-8898-B5ADC82D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0D2E-CD8F-41C4-8CB8-CFEF6AA6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81713-049D-4EA0-A79E-F11DA118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6B43E-EC45-4F52-842B-AD5BC56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646238"/>
            <a:ext cx="507492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1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3CA5-83E4-4E11-8474-E4260610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6.4: You are the Predictor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7CC3E-690B-4EF7-9ECF-3B0A8B47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9E0EF-D300-4D24-848A-688AA85E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27" y="1508515"/>
            <a:ext cx="2868930" cy="2160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DE65A-4A85-4A45-B162-9A3A9B5B9B93}"/>
              </a:ext>
            </a:extLst>
          </p:cNvPr>
          <p:cNvSpPr txBox="1"/>
          <p:nvPr/>
        </p:nvSpPr>
        <p:spPr>
          <a:xfrm>
            <a:off x="5603564" y="1803820"/>
            <a:ext cx="242566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Batch of data</a:t>
            </a:r>
          </a:p>
          <a:p>
            <a:pPr algn="ctr"/>
            <a:endParaRPr lang="en-US" altLang="ko-KR" sz="500" dirty="0"/>
          </a:p>
          <a:p>
            <a:r>
              <a:rPr lang="en-US" altLang="ko-KR" dirty="0"/>
              <a:t>A, 0, B, 0 	B, 1</a:t>
            </a:r>
          </a:p>
          <a:p>
            <a:r>
              <a:rPr lang="en-US" altLang="ko-KR" dirty="0"/>
              <a:t>B, 1		B, 1</a:t>
            </a:r>
          </a:p>
          <a:p>
            <a:r>
              <a:rPr lang="en-US" altLang="ko-KR" dirty="0"/>
              <a:t>B, 1		B, 1</a:t>
            </a:r>
          </a:p>
          <a:p>
            <a:r>
              <a:rPr lang="en-US" altLang="ko-KR" dirty="0"/>
              <a:t>B, 1		B,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F9430-6008-4719-933C-AEE02D9EFC22}"/>
                  </a:ext>
                </a:extLst>
              </p:cNvPr>
              <p:cNvSpPr txBox="1"/>
              <p:nvPr/>
            </p:nvSpPr>
            <p:spPr>
              <a:xfrm>
                <a:off x="2087418" y="4200469"/>
                <a:ext cx="2247603" cy="91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true values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F9430-6008-4719-933C-AEE02D9EF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18" y="4200469"/>
                <a:ext cx="2247603" cy="919482"/>
              </a:xfrm>
              <a:prstGeom prst="rect">
                <a:avLst/>
              </a:prstGeom>
              <a:blipFill>
                <a:blip r:embed="rId3"/>
                <a:stretch>
                  <a:fillRect l="-2710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23B434-8FD0-43C1-896E-3127C4F67749}"/>
                  </a:ext>
                </a:extLst>
              </p:cNvPr>
              <p:cNvSpPr txBox="1"/>
              <p:nvPr/>
            </p:nvSpPr>
            <p:spPr>
              <a:xfrm>
                <a:off x="5350610" y="4200469"/>
                <a:ext cx="26786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TD(0) method</a:t>
                </a:r>
              </a:p>
              <a:p>
                <a:r>
                  <a:rPr lang="en-US" altLang="ko-KR" dirty="0"/>
                  <a:t>Constant-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MC method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23B434-8FD0-43C1-896E-3127C4F67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610" y="4200469"/>
                <a:ext cx="2678618" cy="646331"/>
              </a:xfrm>
              <a:prstGeom prst="rect">
                <a:avLst/>
              </a:prstGeom>
              <a:blipFill>
                <a:blip r:embed="rId4"/>
                <a:stretch>
                  <a:fillRect l="-2050" t="-4717" r="-136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01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1ACEA-DB2C-4B58-BBC7-F903F4C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en-US" altLang="ko-KR" dirty="0" err="1"/>
              <a:t>Sarsa</a:t>
            </a:r>
            <a:r>
              <a:rPr lang="en-US" altLang="ko-KR" dirty="0"/>
              <a:t>: On-policy TD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DC6DB-8A83-4619-9152-00CB0D0D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7634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Episode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Sarsa</a:t>
                </a:r>
                <a:r>
                  <a:rPr lang="en-US" altLang="ko-KR" dirty="0"/>
                  <a:t> algorithm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name ‘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’ is originated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DC6DB-8A83-4619-9152-00CB0D0D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763450"/>
              </a:xfrm>
              <a:blipFill>
                <a:blip r:embed="rId2"/>
                <a:stretch>
                  <a:fillRect l="-1043" t="-3744" b="-1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8DB07-9B6A-47ED-83DC-411DF93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F89CCF-87B2-41FB-84AF-AC3C0CBE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28" y="2260671"/>
            <a:ext cx="6732270" cy="69723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B72BC1-376C-42E8-BA4E-802B17EDF6EC}"/>
              </a:ext>
            </a:extLst>
          </p:cNvPr>
          <p:cNvGrpSpPr/>
          <p:nvPr/>
        </p:nvGrpSpPr>
        <p:grpSpPr>
          <a:xfrm>
            <a:off x="4230473" y="4755832"/>
            <a:ext cx="3385379" cy="1783080"/>
            <a:chOff x="5017221" y="4439603"/>
            <a:chExt cx="3385379" cy="17830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FF7EC4-D3B6-4715-A011-7976C49E3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221" y="4439603"/>
              <a:ext cx="948690" cy="17830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41060-1D33-464B-AF0D-1B3B37E62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911" y="4439603"/>
              <a:ext cx="880110" cy="173736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10461F0-A330-44B6-8DFD-F08E46EC9C1C}"/>
                </a:ext>
              </a:extLst>
            </p:cNvPr>
            <p:cNvGrpSpPr/>
            <p:nvPr/>
          </p:nvGrpSpPr>
          <p:grpSpPr>
            <a:xfrm>
              <a:off x="7186821" y="4824739"/>
              <a:ext cx="1215779" cy="946362"/>
              <a:chOff x="7217641" y="4618639"/>
              <a:chExt cx="1215779" cy="94636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04CE0D6-7C43-4CA6-82AA-51D8C83416F9}"/>
                  </a:ext>
                </a:extLst>
              </p:cNvPr>
              <p:cNvGrpSpPr/>
              <p:nvPr/>
            </p:nvGrpSpPr>
            <p:grpSpPr>
              <a:xfrm>
                <a:off x="7217641" y="4618639"/>
                <a:ext cx="1066379" cy="369332"/>
                <a:chOff x="7217641" y="4618639"/>
                <a:chExt cx="1066379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D50FC0-87BB-4CD8-B316-1CCDCFBCDB62}"/>
                    </a:ext>
                  </a:extLst>
                </p:cNvPr>
                <p:cNvSpPr txBox="1"/>
                <p:nvPr/>
              </p:nvSpPr>
              <p:spPr>
                <a:xfrm>
                  <a:off x="7580301" y="4618639"/>
                  <a:ext cx="703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State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B8CB06B-9E9A-4BCE-AB7C-BC394F1FD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7641" y="4631855"/>
                  <a:ext cx="342900" cy="3429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3A17987-C6E3-48DA-B25F-C21A2D2E3AF4}"/>
                  </a:ext>
                </a:extLst>
              </p:cNvPr>
              <p:cNvGrpSpPr/>
              <p:nvPr/>
            </p:nvGrpSpPr>
            <p:grpSpPr>
              <a:xfrm>
                <a:off x="7217641" y="5195669"/>
                <a:ext cx="1215779" cy="369332"/>
                <a:chOff x="7217641" y="5195669"/>
                <a:chExt cx="1215779" cy="369332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EA97FD-8AA0-49EF-AC22-328714900B41}"/>
                    </a:ext>
                  </a:extLst>
                </p:cNvPr>
                <p:cNvSpPr txBox="1"/>
                <p:nvPr/>
              </p:nvSpPr>
              <p:spPr>
                <a:xfrm>
                  <a:off x="7580301" y="5195669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Action</a:t>
                  </a: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C9BA452B-3250-459A-B8E8-71B1B670F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7641" y="5208885"/>
                  <a:ext cx="342900" cy="3429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39233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4E999-F02B-4840-AA39-4C068CB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EAEA7E-A286-41E9-B2FE-BF93CD9F2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Selection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On-policy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-greedy, i.e.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,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maximal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𝒜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the number of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EAEA7E-A286-41E9-B2FE-BF93CD9F2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C7B07-A04B-438E-B27E-027CFA5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5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1D184-120D-4D95-8690-07315DA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07704-432C-4BD5-8F4F-884CDE21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BDDD8-1209-4F81-89F5-3CC9909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41B65-E5DA-465F-B087-7181590B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0" y="1690688"/>
            <a:ext cx="8881110" cy="39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4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C6E3-9B36-469B-A646-ED3E0BB0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6.5: Windy </a:t>
            </a:r>
            <a:r>
              <a:rPr lang="en-US" altLang="ko-KR" dirty="0" err="1"/>
              <a:t>Gridworld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3DC47-E31F-4E3A-9CAF-930C033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60426-AE98-4EA3-8948-E88D3D87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1" y="2345898"/>
            <a:ext cx="3900488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2BDC5-5340-4680-B436-E1DC8CBB8AAA}"/>
              </a:ext>
            </a:extLst>
          </p:cNvPr>
          <p:cNvSpPr txBox="1"/>
          <p:nvPr/>
        </p:nvSpPr>
        <p:spPr>
          <a:xfrm>
            <a:off x="931269" y="1945952"/>
            <a:ext cx="406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There is a crosswind running upward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3EAE8-2DC0-448A-B045-6B161C112C27}"/>
              </a:ext>
            </a:extLst>
          </p:cNvPr>
          <p:cNvSpPr txBox="1"/>
          <p:nvPr/>
        </p:nvSpPr>
        <p:spPr>
          <a:xfrm>
            <a:off x="1838036" y="4886036"/>
            <a:ext cx="254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The strength of wind</a:t>
            </a:r>
          </a:p>
          <a:p>
            <a:r>
              <a:rPr lang="en-US" altLang="ko-KR" dirty="0"/>
              <a:t>(shift upward by wind)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8EA83D-12F0-40BA-819E-D886FAB120A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061636" y="4318248"/>
            <a:ext cx="49954" cy="5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9AA5D-BE9A-4985-B1C2-D576910C26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17092" y="4307932"/>
            <a:ext cx="294498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599EE8-FF42-480C-B64F-9C8D7C3D0DB8}"/>
              </a:ext>
            </a:extLst>
          </p:cNvPr>
          <p:cNvCxnSpPr>
            <a:stCxn id="7" idx="0"/>
          </p:cNvCxnSpPr>
          <p:nvPr/>
        </p:nvCxnSpPr>
        <p:spPr>
          <a:xfrm flipV="1">
            <a:off x="3111590" y="4307932"/>
            <a:ext cx="24121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84BEE7-52AD-49BC-9F08-650F8CB0B87D}"/>
                  </a:ext>
                </a:extLst>
              </p:cNvPr>
              <p:cNvSpPr txBox="1"/>
              <p:nvPr/>
            </p:nvSpPr>
            <p:spPr>
              <a:xfrm>
                <a:off x="6868520" y="1751987"/>
                <a:ext cx="25957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84BEE7-52AD-49BC-9F08-650F8CB0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20" y="1751987"/>
                <a:ext cx="2595775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B5C8B2-14AE-4DA9-8EB7-2742E9D042D1}"/>
              </a:ext>
            </a:extLst>
          </p:cNvPr>
          <p:cNvGrpSpPr/>
          <p:nvPr/>
        </p:nvGrpSpPr>
        <p:grpSpPr>
          <a:xfrm>
            <a:off x="5625107" y="2508529"/>
            <a:ext cx="5589270" cy="3737610"/>
            <a:chOff x="5615870" y="2345898"/>
            <a:chExt cx="5589270" cy="373761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5325E9-4937-4842-8D65-B4685B8A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870" y="2345898"/>
              <a:ext cx="5589270" cy="373761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D5E4000-8644-4986-84AD-F8645012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4" y="3731491"/>
              <a:ext cx="3749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E8F684C-4DDF-4B9C-B2C8-3D5F4B067B0B}"/>
                </a:ext>
              </a:extLst>
            </p:cNvPr>
            <p:cNvCxnSpPr/>
            <p:nvPr/>
          </p:nvCxnSpPr>
          <p:spPr>
            <a:xfrm>
              <a:off x="6391564" y="3805382"/>
              <a:ext cx="3666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41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DA8F-A477-498D-A7BC-C8F04674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Q-learning: Off-policy TD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72C66A-890F-4887-A489-193482CF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Q-learning algorithm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, the optimal action-value function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chosen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No policy is needed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72C66A-890F-4887-A489-193482CF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FCDB3-DFC6-4C68-A2A6-E680283D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7EAC07-3068-44E5-B5A9-8404B654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01" y="4376378"/>
            <a:ext cx="117729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7C0F-0DBC-43B5-BE6D-08F43144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DEC36-1FB6-4084-ADBE-1EEFE07E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Temporal-difference (TD) learning</a:t>
            </a:r>
          </a:p>
          <a:p>
            <a:pPr lvl="1"/>
            <a:r>
              <a:rPr lang="en-US" altLang="ko-KR" dirty="0"/>
              <a:t>A combination of Monte Carlo ideas and dynamic programming ideas.</a:t>
            </a:r>
          </a:p>
          <a:p>
            <a:pPr lvl="1"/>
            <a:r>
              <a:rPr lang="en-US" altLang="ko-KR" dirty="0"/>
              <a:t>Like MC, TD methods can learn directly from raw experience without a model of the environment</a:t>
            </a:r>
          </a:p>
          <a:p>
            <a:pPr lvl="1"/>
            <a:r>
              <a:rPr lang="en-US" altLang="ko-KR" dirty="0"/>
              <a:t>Like DP, TD methods update values based on other learned values, without waiting for a final outcome</a:t>
            </a:r>
          </a:p>
          <a:p>
            <a:pPr lvl="2"/>
            <a:r>
              <a:rPr lang="en-US" altLang="ko-KR" dirty="0"/>
              <a:t>TD is bootstrapping(</a:t>
            </a: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상황에서 </a:t>
            </a:r>
            <a:r>
              <a:rPr lang="ko-KR" altLang="en-US" dirty="0" err="1"/>
              <a:t>어떻게든</a:t>
            </a:r>
            <a:r>
              <a:rPr lang="ko-KR" altLang="en-US" dirty="0"/>
              <a:t> 해결한다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5FD0E-0851-4405-8122-2575D12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1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A47B-7DB8-4FA2-BE81-16375464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A2EFD-A5B3-4C09-AD47-C55059FD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F82DE-E810-4411-9469-B0BFAC64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31B5D-B395-49BF-A1AE-45727777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91" y="1870075"/>
            <a:ext cx="888111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F752-7879-4DCA-AD13-20A844F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6.6: Cliff Walking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33F33-6B1C-4FDF-A346-6ABB9FB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B91BA1-CD9E-4E83-8CF9-E4545718B12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F61F6-77F2-4C60-B75A-44177514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704"/>
            <a:ext cx="5246370" cy="2331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E7EBC6-6C1C-4A1E-A905-02DE24D1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881389"/>
            <a:ext cx="5326380" cy="33604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53B3E9-DE97-48E8-9B52-8520180E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29" y="4567439"/>
            <a:ext cx="960120" cy="1348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DAE8A8-0D02-4108-9C2C-7B2D886DE789}"/>
                  </a:ext>
                </a:extLst>
              </p:cNvPr>
              <p:cNvSpPr txBox="1"/>
              <p:nvPr/>
            </p:nvSpPr>
            <p:spPr>
              <a:xfrm>
                <a:off x="4073236" y="5006109"/>
                <a:ext cx="987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DAE8A8-0D02-4108-9C2C-7B2D886DE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36" y="5006109"/>
                <a:ext cx="9870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2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D31A-DB3E-4871-830F-3A9F02E2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Expected </a:t>
            </a:r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59C55-6464-44A7-903B-AE4B5B3A9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59C55-6464-44A7-903B-AE4B5B3A9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A989D-FF12-46C3-99A3-6DB25C10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C54B5-7589-4B1F-9B6B-978CA8D7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279755"/>
            <a:ext cx="3914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AB1C-1590-4F90-B091-D2A98C56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B857D-7183-4118-B3D7-2FD1414C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B0C3C-F3C7-499B-B6D9-52FE14E7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CAA29-DC8E-4F0C-B017-257DA268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249555"/>
            <a:ext cx="900684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8C23-BBBA-4FE7-83A8-8B2FDD31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6.7 Maximization Bias and </a:t>
            </a:r>
            <a:br>
              <a:rPr lang="en-US" altLang="ko-KR" dirty="0"/>
            </a:br>
            <a:r>
              <a:rPr lang="en-US" altLang="ko-KR" dirty="0"/>
              <a:t>	Double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E825-A525-4070-84F3-C2A3D7D8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909B7-5F5F-49FF-80A6-73E4749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8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116E-3515-48E2-B701-A124F6DD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6.8 Games, </a:t>
            </a:r>
            <a:r>
              <a:rPr lang="en-US" altLang="ko-KR" dirty="0" err="1"/>
              <a:t>Afterstates</a:t>
            </a:r>
            <a:r>
              <a:rPr lang="en-US" altLang="ko-KR" dirty="0"/>
              <a:t>, and </a:t>
            </a:r>
            <a:br>
              <a:rPr lang="en-US" altLang="ko-KR" dirty="0"/>
            </a:br>
            <a:r>
              <a:rPr lang="en-US" altLang="ko-KR" dirty="0"/>
              <a:t>	Other Special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21F99-AFD8-4C89-B025-19869078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Afterstate</a:t>
            </a:r>
            <a:endParaRPr lang="en-US" altLang="ko-KR" dirty="0"/>
          </a:p>
          <a:p>
            <a:pPr lvl="1"/>
            <a:r>
              <a:rPr lang="en-US" altLang="ko-KR" dirty="0"/>
              <a:t>Board position after the agent has made its move</a:t>
            </a:r>
          </a:p>
          <a:p>
            <a:pPr lvl="1"/>
            <a:r>
              <a:rPr lang="en-US" altLang="ko-KR" dirty="0" err="1"/>
              <a:t>afterstate</a:t>
            </a:r>
            <a:r>
              <a:rPr lang="en-US" altLang="ko-KR" dirty="0"/>
              <a:t> value functions are useful in games like tic-tac-toe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6BFF-B83D-4163-A7AE-CDA5402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E6194-B369-4ECD-9002-845B179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575050"/>
            <a:ext cx="4686300" cy="278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EFA-65ED-488C-B73C-7E6822121D66}"/>
              </a:ext>
            </a:extLst>
          </p:cNvPr>
          <p:cNvSpPr txBox="1"/>
          <p:nvPr/>
        </p:nvSpPr>
        <p:spPr>
          <a:xfrm>
            <a:off x="6437745" y="5615709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afterstate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9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45BBB-6B1B-466D-B3AB-E6E14FC6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7A863-46E6-4032-97FB-957926CD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TD</a:t>
            </a:r>
          </a:p>
          <a:p>
            <a:pPr lvl="1"/>
            <a:r>
              <a:rPr lang="en-US" altLang="ko-KR" dirty="0"/>
              <a:t>Policy evaluation - prediction</a:t>
            </a:r>
          </a:p>
          <a:p>
            <a:pPr lvl="1"/>
            <a:r>
              <a:rPr lang="en-US" altLang="ko-KR" dirty="0"/>
              <a:t>Estimating state values</a:t>
            </a:r>
          </a:p>
          <a:p>
            <a:r>
              <a:rPr lang="en-US" altLang="ko-KR" dirty="0" err="1"/>
              <a:t>Sarsa</a:t>
            </a:r>
            <a:endParaRPr lang="en-US" altLang="ko-KR" dirty="0"/>
          </a:p>
          <a:p>
            <a:pPr lvl="1"/>
            <a:r>
              <a:rPr lang="en-US" altLang="ko-KR" dirty="0"/>
              <a:t>Update policy - on-policy control</a:t>
            </a:r>
          </a:p>
          <a:p>
            <a:pPr lvl="1"/>
            <a:r>
              <a:rPr lang="en-US" altLang="ko-KR" dirty="0"/>
              <a:t>Estimating action values </a:t>
            </a:r>
            <a:r>
              <a:rPr lang="en-US" altLang="ko-KR"/>
              <a:t>by policy</a:t>
            </a:r>
            <a:endParaRPr lang="en-US" altLang="ko-KR" dirty="0"/>
          </a:p>
          <a:p>
            <a:r>
              <a:rPr lang="en-US" altLang="ko-KR" dirty="0"/>
              <a:t>Q-learning</a:t>
            </a:r>
          </a:p>
          <a:p>
            <a:pPr lvl="1"/>
            <a:r>
              <a:rPr lang="en-US" altLang="ko-KR" dirty="0"/>
              <a:t>Update policy - off-policy control</a:t>
            </a:r>
          </a:p>
          <a:p>
            <a:pPr lvl="1"/>
            <a:r>
              <a:rPr lang="en-US" altLang="ko-KR" dirty="0"/>
              <a:t>Estimating action values by maximum</a:t>
            </a:r>
          </a:p>
          <a:p>
            <a:r>
              <a:rPr lang="en-US" altLang="ko-KR" dirty="0"/>
              <a:t>Expected </a:t>
            </a:r>
            <a:r>
              <a:rPr lang="en-US" altLang="ko-KR" dirty="0" err="1"/>
              <a:t>sarsa</a:t>
            </a:r>
            <a:endParaRPr lang="en-US" altLang="ko-KR" dirty="0"/>
          </a:p>
          <a:p>
            <a:pPr lvl="1"/>
            <a:r>
              <a:rPr lang="en-US" altLang="ko-KR" dirty="0"/>
              <a:t>Update policy - on-policy control</a:t>
            </a:r>
          </a:p>
          <a:p>
            <a:pPr lvl="1"/>
            <a:r>
              <a:rPr lang="en-US" altLang="ko-KR" dirty="0"/>
              <a:t>Estimating action values by average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7240-7D30-4D0B-9D2F-6B5392F5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B625-FBC1-477F-B41D-1686B9A5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TD Prediction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8BF23-0696-46EE-9A8F-6D6CB8D83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Recall</a:t>
                </a:r>
              </a:p>
              <a:p>
                <a:pPr lvl="1"/>
                <a:r>
                  <a:rPr lang="en-US" altLang="ko-KR" dirty="0"/>
                  <a:t>Constant-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MC method (Nonstationary MC method)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8BF23-0696-46EE-9A8F-6D6CB8D83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64CA0-BBC7-4FEA-A463-4AC169B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8DFCF-CCDC-4F0C-A663-34B11C439212}"/>
                  </a:ext>
                </a:extLst>
              </p:cNvPr>
              <p:cNvSpPr txBox="1"/>
              <p:nvPr/>
            </p:nvSpPr>
            <p:spPr>
              <a:xfrm>
                <a:off x="6262254" y="3659549"/>
                <a:ext cx="3083986" cy="1930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8DFCF-CCDC-4F0C-A663-34B11C43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54" y="3659549"/>
                <a:ext cx="3083986" cy="1930528"/>
              </a:xfrm>
              <a:prstGeom prst="rect">
                <a:avLst/>
              </a:prstGeom>
              <a:blipFill>
                <a:blip r:embed="rId3"/>
                <a:stretch>
                  <a:fillRect b="-1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8586579-26C8-4798-BF87-DEF51E3C3563}"/>
              </a:ext>
            </a:extLst>
          </p:cNvPr>
          <p:cNvSpPr txBox="1"/>
          <p:nvPr/>
        </p:nvSpPr>
        <p:spPr>
          <a:xfrm>
            <a:off x="838200" y="4255481"/>
            <a:ext cx="44107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Prediction: evaluating the value function</a:t>
            </a:r>
          </a:p>
          <a:p>
            <a:r>
              <a:rPr lang="en-US" altLang="ko-KR" dirty="0"/>
              <a:t>	   of a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0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B625-FBC1-477F-B41D-1686B9A5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8BF23-0696-46EE-9A8F-6D6CB8D83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TD(0), one-step TD</a:t>
                </a:r>
              </a:p>
              <a:p>
                <a:pPr lvl="1"/>
                <a:r>
                  <a:rPr lang="en-US" altLang="ko-KR" dirty="0"/>
                  <a:t>The simplest TD method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For a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, we estimate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as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step size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8BF23-0696-46EE-9A8F-6D6CB8D83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64CA0-BBC7-4FEA-A463-4AC169B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67F8-9F27-4F96-A26C-8232928E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C894A-0230-4010-8F15-40826393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E8EDB-6176-423B-939D-6BDB4D86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FF854-69AE-4912-9F99-5091DCA8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1825625"/>
            <a:ext cx="88239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5D7B0-854D-49F0-B7C9-8EB495D0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6.1: Driving Home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D6AEC-8642-4490-9E5F-841F6BB5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F25BAB-0598-4AA0-BD97-D14BFCD7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55" y="1529197"/>
            <a:ext cx="7400925" cy="468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0C99CB-D7F2-4291-9352-03B3E067E99B}"/>
                  </a:ext>
                </a:extLst>
              </p:cNvPr>
              <p:cNvSpPr txBox="1"/>
              <p:nvPr/>
            </p:nvSpPr>
            <p:spPr>
              <a:xfrm>
                <a:off x="8533398" y="4442692"/>
                <a:ext cx="312297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Reward: elapsed time</a:t>
                </a:r>
              </a:p>
              <a:p>
                <a:r>
                  <a:rPr lang="en-US" altLang="ko-KR" dirty="0"/>
                  <a:t>Value: expected time to go</a:t>
                </a:r>
              </a:p>
              <a:p>
                <a:r>
                  <a:rPr lang="en-US" altLang="ko-KR" dirty="0"/>
                  <a:t>Discounting: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Estimated value: 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column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0C99CB-D7F2-4291-9352-03B3E067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98" y="4442692"/>
                <a:ext cx="3122971" cy="1477328"/>
              </a:xfrm>
              <a:prstGeom prst="rect">
                <a:avLst/>
              </a:prstGeom>
              <a:blipFill>
                <a:blip r:embed="rId3"/>
                <a:stretch>
                  <a:fillRect l="-1758" t="-2479" r="-977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9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8289-15B9-4F6F-AAFC-224C706C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DF847-73D2-4B27-B8CC-E92965FB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BE2893-EB13-4DDC-9CD9-BA631DB0892D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515600" cy="3142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leaving office, </a:t>
                </a:r>
                <a:r>
                  <a:rPr lang="en-US" altLang="ko-KR" sz="2400" dirty="0" err="1"/>
                  <a:t>friday</a:t>
                </a:r>
                <a:r>
                  <a:rPr lang="en-US" altLang="ko-KR" sz="2400" dirty="0"/>
                  <a:t> at 6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reach car, raining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←30+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⋅35−30</m:t>
                          </m:r>
                        </m:e>
                      </m:d>
                    </m:oMath>
                  </m:oMathPara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altLang="ko-KR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exiting highway</a:t>
                </a:r>
                <a:br>
                  <a:rPr lang="en-US" altLang="ko-KR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←3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BE2893-EB13-4DDC-9CD9-BA631DB0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3142014"/>
              </a:xfrm>
              <a:prstGeom prst="rect">
                <a:avLst/>
              </a:prstGeom>
              <a:blipFill>
                <a:blip r:embed="rId2"/>
                <a:stretch>
                  <a:fillRect l="-174" t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50417-C9CC-4591-9E99-77F00DFE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4F261-DFC5-45DA-9B5D-0C964947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0" y="1444734"/>
            <a:ext cx="9704070" cy="468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B6BC4D-A941-464B-A6D6-70865D33C01D}"/>
                  </a:ext>
                </a:extLst>
              </p:cNvPr>
              <p:cNvSpPr txBox="1"/>
              <p:nvPr/>
            </p:nvSpPr>
            <p:spPr>
              <a:xfrm>
                <a:off x="1351111" y="434375"/>
                <a:ext cx="4333815" cy="10552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MC method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Red arrow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B6BC4D-A941-464B-A6D6-70865D33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1" y="434375"/>
                <a:ext cx="4333815" cy="1055289"/>
              </a:xfrm>
              <a:prstGeom prst="rect">
                <a:avLst/>
              </a:prstGeom>
              <a:blipFill>
                <a:blip r:embed="rId3"/>
                <a:stretch>
                  <a:fillRect l="-1403" t="-2286" b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7F5EF3-73D0-4D2D-8FF7-B9D0653004E3}"/>
                  </a:ext>
                </a:extLst>
              </p:cNvPr>
              <p:cNvSpPr txBox="1"/>
              <p:nvPr/>
            </p:nvSpPr>
            <p:spPr>
              <a:xfrm>
                <a:off x="6174767" y="429071"/>
                <a:ext cx="5512409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TD method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Red arrow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7F5EF3-73D0-4D2D-8FF7-B9D06530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67" y="429071"/>
                <a:ext cx="5512409" cy="1015663"/>
              </a:xfrm>
              <a:prstGeom prst="rect">
                <a:avLst/>
              </a:prstGeom>
              <a:blipFill>
                <a:blip r:embed="rId4"/>
                <a:stretch>
                  <a:fillRect l="-1104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3F1D9-4CF0-4BFA-9AF1-859FCE1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Advantages of TD Prediction </a:t>
            </a:r>
            <a:br>
              <a:rPr lang="en-US" altLang="ko-KR" dirty="0"/>
            </a:br>
            <a:r>
              <a:rPr lang="en-US" altLang="ko-KR" dirty="0"/>
              <a:t>    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C4259-18A2-431F-960C-9B9ACBAF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TD methods learn a guess from a guess</a:t>
            </a:r>
          </a:p>
          <a:p>
            <a:pPr lvl="1"/>
            <a:r>
              <a:rPr lang="en-US" altLang="ko-KR" dirty="0"/>
              <a:t>they bootstrap</a:t>
            </a:r>
          </a:p>
          <a:p>
            <a:r>
              <a:rPr lang="en-US" altLang="ko-KR" dirty="0"/>
              <a:t>Advantages</a:t>
            </a:r>
          </a:p>
          <a:p>
            <a:pPr lvl="1"/>
            <a:r>
              <a:rPr lang="en-US" altLang="ko-KR" dirty="0"/>
              <a:t>do not require a model of the environment</a:t>
            </a:r>
          </a:p>
          <a:p>
            <a:pPr lvl="1"/>
            <a:r>
              <a:rPr lang="en-US" altLang="ko-KR" dirty="0"/>
              <a:t>are naturally implemented in an online</a:t>
            </a:r>
          </a:p>
          <a:p>
            <a:pPr lvl="2"/>
            <a:r>
              <a:rPr lang="en-US" altLang="ko-KR" dirty="0"/>
              <a:t>We wait only one time step</a:t>
            </a:r>
          </a:p>
          <a:p>
            <a:r>
              <a:rPr lang="en-US" altLang="ko-KR"/>
              <a:t>We can still guarantee convergence to </a:t>
            </a:r>
            <a:r>
              <a:rPr lang="en-US" altLang="ko-KR" dirty="0"/>
              <a:t>the correct answer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FB0B4-9BE0-46F8-BDFF-4C477D79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827</Words>
  <Application>Microsoft Office PowerPoint</Application>
  <PresentationFormat>와이드스크린</PresentationFormat>
  <Paragraphs>142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Chapter 6 Temporal-Difference Learning</vt:lpstr>
      <vt:lpstr>PowerPoint 프레젠테이션</vt:lpstr>
      <vt:lpstr>6.1 TD Prediction</vt:lpstr>
      <vt:lpstr>PowerPoint 프레젠테이션</vt:lpstr>
      <vt:lpstr>PowerPoint 프레젠테이션</vt:lpstr>
      <vt:lpstr>Example 6.1: Driving Home</vt:lpstr>
      <vt:lpstr>PowerPoint 프레젠테이션</vt:lpstr>
      <vt:lpstr>PowerPoint 프레젠테이션</vt:lpstr>
      <vt:lpstr>6.2 Advantages of TD Prediction       Methods</vt:lpstr>
      <vt:lpstr>Example 6.2 Random Walk</vt:lpstr>
      <vt:lpstr>6.3 Optimality of TD(0)</vt:lpstr>
      <vt:lpstr>Example 6.3: Random walk                  under batch updating</vt:lpstr>
      <vt:lpstr>PowerPoint 프레젠테이션</vt:lpstr>
      <vt:lpstr>Example 6.4: You are the Predictor</vt:lpstr>
      <vt:lpstr>6.4 Sarsa: On-policy TD Control</vt:lpstr>
      <vt:lpstr>PowerPoint 프레젠테이션</vt:lpstr>
      <vt:lpstr>PowerPoint 프레젠테이션</vt:lpstr>
      <vt:lpstr>Example 6.5: Windy Gridworld</vt:lpstr>
      <vt:lpstr>6.5 Q-learning: Off-policy TD Control</vt:lpstr>
      <vt:lpstr>PowerPoint 프레젠테이션</vt:lpstr>
      <vt:lpstr>Example 6.6: Cliff Walking</vt:lpstr>
      <vt:lpstr>6.6 Expected Sarsa</vt:lpstr>
      <vt:lpstr>PowerPoint 프레젠테이션</vt:lpstr>
      <vt:lpstr>6.7 Maximization Bias and   Double Learning</vt:lpstr>
      <vt:lpstr>6.8 Games, Afterstates, and   Other Special 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140</cp:revision>
  <dcterms:created xsi:type="dcterms:W3CDTF">2021-09-28T01:19:47Z</dcterms:created>
  <dcterms:modified xsi:type="dcterms:W3CDTF">2021-10-29T05:37:59Z</dcterms:modified>
</cp:coreProperties>
</file>