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14" r:id="rId3"/>
    <p:sldId id="31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1DA91-96C8-47F3-AFDA-F6E6412E034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45B7A-8170-4303-9DC0-FDC5D1ECC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9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D3B43-B8E1-4E7E-8F7A-AC3B7D5C9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E0D3EA-3881-481F-869C-72E2307D4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52E11-D520-49D3-B829-9B8D1DDD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A8A0-40EB-437E-9751-CD132980187D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1442F-E86F-48C9-8AC5-1E8D6F7B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FC7EF-C812-4FAD-A979-C0A432BC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71DDE-D3CD-4411-96E4-67379258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687DA-EB3C-45B7-9DF7-54E7FB3A4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D149C-7249-41D1-92C4-62950126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60FF-83E2-4B54-A5CA-BB03565905EF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6A72D-35EC-4469-A63B-F9C9D4D3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236E8-A666-4DEA-ACAE-8AE135FE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2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9B4AA1-5A29-45DD-AD1B-9DF9F96DF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3035E-B4C2-490B-8F71-60BBDB53F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9D90F-9412-4306-9766-8F79CB39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8820-0D47-4FE3-9ED5-9A790EEC8B2E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B1251-E5DB-41AB-8259-BD2BF94D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B2E14-65F9-48FA-94C0-9469633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0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FFE7-AAE4-4250-AB59-46CC866F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136A6-C11E-49A2-8128-15952F8B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79153-F8A0-41D2-8F42-00DA4ADC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9F1-DDC6-4A6F-B6DD-14D13C53A5CA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D11A8-BD1F-4728-9843-4AE002B0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F24C8-4B14-41F0-B68E-039C09D4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6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EC935-74A2-453D-8E66-C95514B4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29148-DFEE-442F-AC0B-ADFAAD55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4A397-8B99-4C23-98DB-07412BE7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56-4383-47B0-9642-51A1C609753C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7C939-B75C-4655-8D02-3A12C794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05CD-FD83-4AD6-A6B9-5BB0C640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7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4D651-E3A2-4BE5-A382-695809A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C86E7-98E8-43F8-83B9-B621D0AA7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2A9E2-D133-4107-8185-3899C18F6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3DABD4-0159-41D6-B06F-673569E6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76A2-546D-4BB6-8E8C-9275F7923BD7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C7B50-CCB8-4B58-BD0C-2281F033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0B4EB-6A1A-4D79-8089-580BCEE4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E50B0-0D35-482A-B050-F3AC5C4E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E48CD-8469-48B0-9347-09C4329C2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309002-0475-49AA-9BF5-A9FB880F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A4C9BD-4EC2-4D11-8E04-93AF3F03F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2BD016-22FD-4445-ABCE-F3C47CDD9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B3AA9-23F3-4F27-A28A-AF14B9E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2D3-A225-4EA9-B49B-91D20D207A69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67C746-04AB-41EA-B36C-877BE66A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F0946-AEAD-436E-8162-21284E87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D3D9B-2FD5-44DA-AE2F-953E38CF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15230-17E4-47EE-B705-35065F63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AB5-9E9E-4854-96A5-9BFA49805D6C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1370CC-D041-4727-8271-6D22EEFE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95084E-3465-4731-B7E1-B96791EA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9E7B4-527C-4963-AABB-08DF66C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C662-44F9-4B39-A862-67404CD1ACB8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F5D5A3-3695-4F8D-84C6-62C1DB75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524F2-0FF7-499A-9686-8E176BA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7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A8075-C4B2-440C-A496-344049EC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ECE51-A91D-44E0-9DB1-0214E6CAE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CCE48-F155-4C87-9DBB-28BCF794C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DC4B6-490A-486E-8F2A-2150DEA1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37BB-0C5B-418A-A1E7-1A1A30D33858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69A7A-D730-431B-9626-C98C9260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1C7F5-7AA3-46A8-BDC7-587A17FE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4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3D6F3-E9FA-4A5D-BD53-27BE4E68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0F666B-FD39-4FF6-B630-E01E6D2BF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7B1C3-4C8B-4279-92F8-A51F90625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E36FE-6BC0-4DFC-A869-635CA883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7154-C4B8-4C01-9FAB-2B4ADB1084CD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180FD-8099-4F3B-A9AB-C645D4B7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C194F-9515-4B4E-8715-D32C2E48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23DD0-87AA-4F78-B305-32BC1B89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386A4-FC56-4454-B04F-2B44499E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BFAC9-76F8-464F-AA25-C8CF99EC7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075B1-FE73-4222-8F61-286957DD6B93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E8318-44EC-4FD6-8F05-F7D05722D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C8EF4-F734-4BD7-8266-6E8A6EF5B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0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836B9-2587-498F-979E-6D78BBA7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1</a:t>
            </a:r>
            <a:br>
              <a:rPr lang="en-US" altLang="ko-KR" dirty="0"/>
            </a:br>
            <a:r>
              <a:rPr lang="en-US" altLang="ko-KR" dirty="0"/>
              <a:t>Probabilistic Reasoning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520DDE-21E2-4F1B-8A5F-BC4D1FD8C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EDE02-7080-448B-B9C4-99B192CB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A70618-E3B5-4EBD-BE46-85212E4469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Conditional Independence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/>
                  <a:t>Sets of variables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ko-KR" dirty="0"/>
                  <a:t> are independent under the condition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that is,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𝒵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/>
                  <a:t>Dependent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/>
                  <a:t>Note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|∅</m:t>
                    </m:r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|∅</m:t>
                    </m:r>
                  </m:oMath>
                </a14:m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A70618-E3B5-4EBD-BE46-85212E4469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83EB8B-A5E0-4510-A744-2A49A229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5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B9BF8-3F8F-4C59-B4CE-9A6CE736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6C8765-50D4-4733-A208-0AB308322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Independence implications</a:t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r>
                  <a:rPr lang="en-US" altLang="ko-KR" i="1" dirty="0">
                    <a:latin typeface="Cambria Math" panose="02040503050406030204" pitchFamily="18" charset="0"/>
                  </a:rPr>
                  <a:t> 			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Prove that</a:t>
                </a:r>
                <a:br>
                  <a:rPr lang="en-US" altLang="ko-KR" dirty="0"/>
                </a:b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6C8765-50D4-4733-A208-0AB308322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5363DF-FF3B-4766-A292-A993D9BF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4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CEB9C-37E2-4ED4-807B-A3E3469A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1.1.2 Probability Tables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586C5-9C5D-4B91-82C3-A25C4C03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2162" cy="4351338"/>
          </a:xfrm>
        </p:spPr>
        <p:txBody>
          <a:bodyPr/>
          <a:lstStyle/>
          <a:p>
            <a:r>
              <a:rPr lang="en-US" altLang="ko-KR" dirty="0"/>
              <a:t>Populations of UK</a:t>
            </a:r>
          </a:p>
          <a:p>
            <a:pPr lvl="1"/>
            <a:r>
              <a:rPr lang="en-US" altLang="ko-KR" dirty="0"/>
              <a:t>England(E) – 60776238</a:t>
            </a:r>
          </a:p>
          <a:p>
            <a:pPr lvl="1"/>
            <a:r>
              <a:rPr lang="en-US" altLang="ko-KR" dirty="0"/>
              <a:t>Scotland(S) – 5116900</a:t>
            </a:r>
          </a:p>
          <a:p>
            <a:pPr lvl="1"/>
            <a:r>
              <a:rPr lang="en-US" altLang="ko-KR" dirty="0"/>
              <a:t>Wales(W) – 2980700</a:t>
            </a:r>
          </a:p>
          <a:p>
            <a:r>
              <a:rPr lang="en-US" altLang="ko-KR" dirty="0"/>
              <a:t>Mother Tongue(MT)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DC655F-6E76-45F6-852F-D0F62FC06EC3}"/>
                  </a:ext>
                </a:extLst>
              </p:cNvPr>
              <p:cNvSpPr txBox="1"/>
              <p:nvPr/>
            </p:nvSpPr>
            <p:spPr>
              <a:xfrm>
                <a:off x="6163407" y="2101362"/>
                <a:ext cx="2673552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𝐶𝑛𝑡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𝐶𝑛𝑡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88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.08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.04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DC655F-6E76-45F6-852F-D0F62FC06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407" y="2101362"/>
                <a:ext cx="2673552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EB0A849-F9B4-4A3D-A8DC-31B2F74D5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15" y="4115166"/>
            <a:ext cx="9989344" cy="988219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3B1EA-CCE6-4F93-9008-FDC27A45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9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77BF5-8956-4A5A-A963-3007D07D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DFBE71-49AC-4381-97A7-AD11CD78AD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𝐶𝑛𝑡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𝐶𝑛𝑡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𝐶𝑛𝑡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 err="1"/>
                  <a:t>Eg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𝐶𝑛𝑡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Eng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Eng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𝐶𝑛𝑡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𝐶𝑛𝑡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d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=0.95×0.88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DFBE71-49AC-4381-97A7-AD11CD78A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F75D5D5-B3E4-4CE8-B8EE-46605C06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56" y="2606897"/>
            <a:ext cx="7453313" cy="1023938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6BDEA2-A89C-4BD3-A6A9-850C1EAA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48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8B493-64D7-466E-AAAA-C6C6B407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Probabilistic Reasoning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2F4A77-49CE-4691-8F6B-A9D3D35594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central paradigm of probabilistic reasoning is </a:t>
                </a:r>
              </a:p>
              <a:p>
                <a:pPr lvl="1"/>
                <a:r>
                  <a:rPr lang="en-US" altLang="ko-KR" dirty="0"/>
                  <a:t>to identify all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/>
                  <a:t> in the environment</a:t>
                </a:r>
              </a:p>
              <a:p>
                <a:pPr lvl="1"/>
                <a:r>
                  <a:rPr lang="en-US" altLang="ko-KR" dirty="0"/>
                  <a:t>make a probabilistic model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2F4A77-49CE-4691-8F6B-A9D3D35594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4BD81-E8A2-4273-8776-75BD4697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0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0E40C-6005-4D77-BEE6-3B2371AD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3300F0-B810-4976-8DCF-47E9DBBD8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Hamburgers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/>
                  <a:t>Kreuzfeld</a:t>
                </a:r>
                <a:r>
                  <a:rPr lang="en-US" altLang="ko-KR" dirty="0"/>
                  <a:t>-Jacob disease (KJ)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𝐻𝑎𝑚𝑏𝑢𝑟𝑔𝑒𝑟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𝐸𝑎𝑡𝑒𝑟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=1/100,000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Problem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𝐾𝐽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𝐻𝑎𝑚𝑏𝑢𝑟𝑔𝑒𝑟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𝐸𝑎𝑡𝑒𝑟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3300F0-B810-4976-8DCF-47E9DBBD8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0104D-1E0F-4B26-9ADD-AE0A9B74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5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76DFB-849F-43C6-8CD7-E9EEA7B4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CBD23C-832B-49C3-8913-F8AD88D247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Inspector </a:t>
                </a:r>
                <a:r>
                  <a:rPr lang="en-US" altLang="ko-KR" dirty="0" err="1"/>
                  <a:t>Clouseau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Scene of crime</a:t>
                </a:r>
                <a:br>
                  <a:rPr lang="en-US" altLang="ko-KR" dirty="0"/>
                </a:br>
                <a:r>
                  <a:rPr lang="en-US" altLang="ko-KR" dirty="0"/>
                  <a:t>	victim lies dead, a knife</a:t>
                </a:r>
                <a:br>
                  <a:rPr lang="en-US" altLang="ko-KR" dirty="0"/>
                </a:br>
                <a:r>
                  <a:rPr lang="en-US" altLang="ko-KR" dirty="0"/>
                  <a:t>  suspects: Butler(B), Maid(M)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Prior belief of inspector</a:t>
                </a:r>
                <a:br>
                  <a:rPr lang="en-US" altLang="ko-KR" dirty="0"/>
                </a:br>
                <a:r>
                  <a:rPr lang="en-US" altLang="ko-KR" dirty="0"/>
                  <a:t>	Butler is the murderer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60%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Maid is the murderer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20%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CBD23C-832B-49C3-8913-F8AD88D24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5B878C-9DB3-4D5A-A477-FB9CB83B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7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966C3-A29B-4C5F-B981-0137777F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8F69065-9910-4E4A-B482-FED279131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Mathematical formulation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murderer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knife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used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8F69065-9910-4E4A-B482-FED279131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2AE0B88-BEB0-45A6-9F7E-7C18187AE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076" y="2289462"/>
            <a:ext cx="9167813" cy="4881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DE7D61-FF18-4899-832F-913CD1475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284" y="2811533"/>
            <a:ext cx="5786438" cy="4643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2A1DE4-C9BE-4A00-99E9-A9E6BA9E3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3628" y="3309792"/>
            <a:ext cx="6381750" cy="123825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42F39-443B-4889-938F-7B437C0B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92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259E7-4F67-4BB4-AD57-22DF6955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3B92B-9E25-4E0F-BFEE-CB601AF5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XOR Gate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Soft XOR Gate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3DA16B-6F2C-482C-9A7D-1588C574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067" y="1922570"/>
            <a:ext cx="2226469" cy="16549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D767CE-BBD8-44A4-8690-794B71879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524" y="4468163"/>
            <a:ext cx="2845594" cy="1690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E3A7F7-0F53-493E-82B8-292B04652837}"/>
                  </a:ext>
                </a:extLst>
              </p:cNvPr>
              <p:cNvSpPr txBox="1"/>
              <p:nvPr/>
            </p:nvSpPr>
            <p:spPr>
              <a:xfrm>
                <a:off x="8201891" y="4790287"/>
                <a:ext cx="32412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E3A7F7-0F53-493E-82B8-292B04652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891" y="4790287"/>
                <a:ext cx="324120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946E3A-D7A5-42C6-B28B-703CDEF7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20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CA1A0-FF25-473A-AEAC-46AD6E07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Prior, Likelihood and Posterior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B0B654-8930-4DC3-85A2-C7548E1317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Our interest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nary>
                          <m:naryPr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Prior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Posterior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Likelihood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B0B654-8930-4DC3-85A2-C7548E1317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34C95-DD05-4B92-B4B2-8F89FB85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8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14762-382D-4C33-82EF-708CE450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0C0AE-6208-4717-B241-8707CDDE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Intelligence</a:t>
            </a:r>
          </a:p>
          <a:p>
            <a:pPr lvl="1"/>
            <a:r>
              <a:rPr lang="en-US" altLang="ko-KR" dirty="0"/>
              <a:t>Understanding, reasoning, planning, problem-solving, …</a:t>
            </a:r>
          </a:p>
          <a:p>
            <a:pPr lvl="1"/>
            <a:r>
              <a:rPr lang="en-US" altLang="ko-KR" dirty="0"/>
              <a:t>Natural intelligence / Artificial intelligence</a:t>
            </a:r>
          </a:p>
          <a:p>
            <a:r>
              <a:rPr lang="en-US" altLang="ko-KR" dirty="0"/>
              <a:t>Artificial intelligence(AI)</a:t>
            </a:r>
          </a:p>
          <a:p>
            <a:pPr lvl="1"/>
            <a:r>
              <a:rPr lang="en-US" altLang="ko-KR" dirty="0"/>
              <a:t>Intelligence demonstrated by machines</a:t>
            </a:r>
          </a:p>
          <a:p>
            <a:r>
              <a:rPr lang="en-US" altLang="ko-KR" dirty="0"/>
              <a:t>Machine learning (ML)</a:t>
            </a:r>
          </a:p>
          <a:p>
            <a:pPr lvl="1"/>
            <a:r>
              <a:rPr lang="en-US" altLang="ko-KR" dirty="0"/>
              <a:t>A part of artificial intelligence</a:t>
            </a:r>
          </a:p>
          <a:p>
            <a:pPr lvl="1"/>
            <a:r>
              <a:rPr lang="en-US" altLang="ko-KR" dirty="0"/>
              <a:t>Study of computer algorithms that improve automatically through experience and by the use of data </a:t>
            </a:r>
          </a:p>
          <a:p>
            <a:pPr lvl="1"/>
            <a:r>
              <a:rPr lang="en-US" altLang="ko-KR" dirty="0"/>
              <a:t>Goal - understanding and prediction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86967-D1D9-42E8-B3A1-E40E588D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87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B285F-7F2E-453B-9A02-DABFD7DD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09564-B016-4725-9513-689F3C844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Machine learning</a:t>
            </a:r>
          </a:p>
          <a:p>
            <a:pPr lvl="1"/>
            <a:r>
              <a:rPr lang="en-US" altLang="ko-KR" sz="2300" dirty="0"/>
              <a:t>Supervised learning / Unsupervised learning / Reinforcement learning</a:t>
            </a:r>
          </a:p>
          <a:p>
            <a:pPr lvl="1"/>
            <a:r>
              <a:rPr lang="en-US" altLang="ko-KR" sz="2300" dirty="0"/>
              <a:t>Statistical learning / Artificial neural networks</a:t>
            </a:r>
          </a:p>
          <a:p>
            <a:r>
              <a:rPr lang="en-US" altLang="ko-KR" dirty="0"/>
              <a:t>Statistical learning</a:t>
            </a:r>
          </a:p>
          <a:p>
            <a:pPr lvl="1"/>
            <a:r>
              <a:rPr lang="en-US" altLang="ko-KR" dirty="0"/>
              <a:t>A framework for machine learning</a:t>
            </a:r>
          </a:p>
          <a:p>
            <a:pPr lvl="1"/>
            <a:r>
              <a:rPr lang="en-US" altLang="ko-KR" dirty="0"/>
              <a:t>Drawing from the fields of statistics and functional 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F99C6D-4AC1-400F-A85E-87C443B8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2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61282-9712-4DEB-90C0-3C3A416B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Probability Refresher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EDFD592-0EB7-40FA-99D0-BB0FD0E44E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Joint distribution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 err="1"/>
                  <a:t>Marginalisation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EDFD592-0EB7-40FA-99D0-BB0FD0E44E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93110-C722-42DE-81ED-4A124A75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16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FE963-352F-4F6C-9D80-26E2FE2B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2FC3DB-8AF2-429C-BCA2-D80292160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Conditional Probability / Bayes’ Rule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, we have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or equivalently,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2FC3DB-8AF2-429C-BCA2-D80292160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D735CB-B8DE-4E9C-A2E4-6682E7EB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7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DE014-C90D-4C99-A7CA-51667ABE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A316788-3C3E-4091-B863-652A7D7A4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Probability Density Function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Probability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A316788-3C3E-4091-B863-652A7D7A4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FF693A-4956-4EBE-8773-ACF6C1BB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24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904E3-763F-4F00-8478-203742D0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1.1.1 Interpreting Conditional Probability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803246-1375-4458-895D-2CC410CB3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763000" cy="4351338"/>
              </a:xfrm>
            </p:spPr>
            <p:txBody>
              <a:bodyPr/>
              <a:lstStyle/>
              <a:p>
                <a:r>
                  <a:rPr lang="en-US" altLang="ko-KR" dirty="0"/>
                  <a:t>Dart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𝑟𝑒𝑔𝑖𝑜𝑛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Example</a:t>
                </a:r>
              </a:p>
              <a:p>
                <a:pPr lvl="1"/>
                <a:r>
                  <a:rPr lang="en-US" altLang="ko-KR" dirty="0"/>
                  <a:t>the probability that Randy has hit the region 5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conditioned on the information that he hasn’t hit the region 20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𝑟𝑒𝑔𝑖𝑜𝑛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5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𝑟𝑒𝑔𝑖𝑜𝑛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20)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803246-1375-4458-895D-2CC410CB3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763000" cy="4351338"/>
              </a:xfrm>
              <a:blipFill>
                <a:blip r:embed="rId2"/>
                <a:stretch>
                  <a:fillRect l="-125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ORMULA Dart Board Game 15 inch 6 x Darts Value Pack Target Game on Back  Gift">
            <a:extLst>
              <a:ext uri="{FF2B5EF4-FFF2-40B4-BE49-F238E27FC236}">
                <a16:creationId xmlns:a16="http://schemas.microsoft.com/office/drawing/2014/main" id="{03BADF50-7D30-4528-8073-196FC186F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145182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A628F3-C8C6-491A-B97E-4BD84AB6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39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726D0-48B8-433F-999B-E4D86C86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C1CEE8-F405-4440-91D6-A6C7287EB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Independence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Variables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are independent if knowing the state of one variable gives no extra information about the other variable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In equation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or equivalently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C1CEE8-F405-4440-91D6-A6C7287EB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389CE4-06F2-4C7D-8B21-1A89BE8D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57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F2EA5-3087-4B33-8927-7439A67E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793ED9-2D5B-4033-B360-FDFDE8B07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Example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altLang="ko-KR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altLang="ko-KR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s-ES" altLang="ko-KR" dirty="0"/>
                  <a:t>, </a:t>
                </a:r>
                <a14:m>
                  <m:oMath xmlns:m="http://schemas.openxmlformats.org/officeDocument/2006/math"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altLang="ko-KR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=2)=0</m:t>
                    </m:r>
                  </m:oMath>
                </a14:m>
                <a:r>
                  <a:rPr lang="es-ES" altLang="ko-KR" dirty="0"/>
                  <a:t>,</a:t>
                </a:r>
                <a:br>
                  <a:rPr lang="es-ES" altLang="ko-KR" dirty="0"/>
                </a:br>
                <a:r>
                  <a:rPr lang="es-ES" altLang="ko-KR" dirty="0"/>
                  <a:t>	</a:t>
                </a:r>
                <a14:m>
                  <m:oMath xmlns:m="http://schemas.openxmlformats.org/officeDocument/2006/math"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altLang="ko-KR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altLang="ko-KR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s-ES" altLang="ko-KR" dirty="0"/>
                  <a:t>, </a:t>
                </a:r>
                <a14:m>
                  <m:oMath xmlns:m="http://schemas.openxmlformats.org/officeDocument/2006/math"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altLang="ko-KR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s-ES" altLang="ko-KR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s-ES" altLang="ko-K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altLang="ko-K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altLang="ko-KR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  </a:t>
                </a:r>
                <a:r>
                  <a:rPr lang="es-ES" altLang="ko-KR" dirty="0"/>
                  <a:t>Are </a:t>
                </a:r>
                <a14:m>
                  <m:oMath xmlns:m="http://schemas.openxmlformats.org/officeDocument/2006/math"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altLang="ko-KR" dirty="0"/>
                  <a:t> and </a:t>
                </a:r>
                <a14:m>
                  <m:oMath xmlns:m="http://schemas.openxmlformats.org/officeDocument/2006/math"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altLang="ko-KR" dirty="0"/>
                  <a:t> dependent?</a:t>
                </a:r>
              </a:p>
              <a:p>
                <a:pPr>
                  <a:lnSpc>
                    <a:spcPct val="100000"/>
                  </a:lnSpc>
                </a:pPr>
                <a:r>
                  <a:rPr lang="es-ES" altLang="ko-KR" dirty="0"/>
                  <a:t>Note</a:t>
                </a:r>
                <a:br>
                  <a:rPr lang="es-ES" altLang="ko-KR" dirty="0"/>
                </a:br>
                <a:r>
                  <a:rPr lang="es-ES" altLang="ko-KR" dirty="0"/>
                  <a:t>	variable </a:t>
                </a:r>
                <a14:m>
                  <m:oMath xmlns:m="http://schemas.openxmlformats.org/officeDocument/2006/math"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altLang="ko-KR" dirty="0"/>
                  <a:t>, 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altLang="ko-KR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793ED9-2D5B-4033-B360-FDFDE8B07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F1D8B0-AB14-4C51-8EA3-530436B7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663</Words>
  <Application>Microsoft Office PowerPoint</Application>
  <PresentationFormat>와이드스크린</PresentationFormat>
  <Paragraphs>99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Chapter 1 Probabilistic Reasoning</vt:lpstr>
      <vt:lpstr>PowerPoint 프레젠테이션</vt:lpstr>
      <vt:lpstr>PowerPoint 프레젠테이션</vt:lpstr>
      <vt:lpstr>1.1 Probability Refresher</vt:lpstr>
      <vt:lpstr>PowerPoint 프레젠테이션</vt:lpstr>
      <vt:lpstr>PowerPoint 프레젠테이션</vt:lpstr>
      <vt:lpstr>1.1.1 Interpreting Conditional Probability</vt:lpstr>
      <vt:lpstr>PowerPoint 프레젠테이션</vt:lpstr>
      <vt:lpstr>PowerPoint 프레젠테이션</vt:lpstr>
      <vt:lpstr>PowerPoint 프레젠테이션</vt:lpstr>
      <vt:lpstr>PowerPoint 프레젠테이션</vt:lpstr>
      <vt:lpstr>1.1.2 Probability Tables</vt:lpstr>
      <vt:lpstr>PowerPoint 프레젠테이션</vt:lpstr>
      <vt:lpstr>1.2 Probabilistic Reasoning</vt:lpstr>
      <vt:lpstr>PowerPoint 프레젠테이션</vt:lpstr>
      <vt:lpstr>PowerPoint 프레젠테이션</vt:lpstr>
      <vt:lpstr>PowerPoint 프레젠테이션</vt:lpstr>
      <vt:lpstr>PowerPoint 프레젠테이션</vt:lpstr>
      <vt:lpstr>1.3 Prior, Likelihood and Posterior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Probabilistic Reasoning</dc:title>
  <dc:creator>kpark</dc:creator>
  <cp:lastModifiedBy>kpark</cp:lastModifiedBy>
  <cp:revision>15</cp:revision>
  <dcterms:created xsi:type="dcterms:W3CDTF">2021-03-10T10:42:40Z</dcterms:created>
  <dcterms:modified xsi:type="dcterms:W3CDTF">2021-03-11T01:04:11Z</dcterms:modified>
</cp:coreProperties>
</file>