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CC4D8-648D-4943-9DD2-D17B07534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8157DE-0E79-4DD7-8033-58202652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842A3-605A-404A-8D21-0B302672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08CDC-54D6-492F-97CB-BD0BEDEF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38593-B6FF-4A42-BAEA-720DBDFF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9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D40F9-8B24-4578-80D8-EEDA0228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085A4-0B0F-4BE0-87CF-AE214257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0DB91-5381-41E8-9830-4B11D2B9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14AED-F609-4DD9-93C0-2FA0254F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0DEEB-B61B-4577-A198-85EAECA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1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54643C-A1CF-45DE-85F1-E52AEA03A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F01EC-973B-46EE-AA1E-B758180E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8760C-4D08-4F6E-B882-0B9CBCC9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08B0D-68E4-415E-95D5-6CC79E25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8A38C-D01F-48C4-9992-B2314EB3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1D98B-18C8-4621-9763-9642CEED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D53EB-3EEA-4947-8F48-5C531A4C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8E745-0EBE-4918-801B-9D19E6B9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7F0F2-7F8F-4434-8174-7B0FE0ED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90AA6-3627-4447-A96F-987A3C70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9A40-C3DC-4BAF-97D2-C59C4965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D2FB5-AA05-4610-A9A0-A73EB38E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68296-2609-4E74-A855-89870F25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D1906-DCCE-4153-8A80-8749959E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8B65B-B68A-4D23-B173-30261042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B7688-F226-46E6-82B2-4A4B9783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CF5A1-4D4D-47E2-8C1F-D7A8A184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89913-A265-40A6-A2E5-F41108835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8CA5E-3A33-4A4A-AB0E-83CCE500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E98CF-4C7A-4DDF-B28E-378DE19E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108F7-2AF6-4B56-A953-4AD97D72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4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0AE68-6B87-458D-8AAF-E2A9AEEE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A8F18-43E4-4820-8470-7858E293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1D006-9C07-44B3-B79B-CAC296E17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F9812-EE69-477B-8ED7-0546DEA88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F8816-22FB-49B3-B317-DCDC4D041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877FF-8741-4186-BDEF-6D86916B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2CE790-EE57-4A1C-B98D-A597C25F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1CCAFC-BE67-436C-B826-379D555C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9E157-A21E-47E5-9567-522641BB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AAABC6-E470-4919-A953-709AA604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AB7954-8958-43EE-9F62-F742D6C4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A0484F-9F74-4386-A054-53A4CB56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4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9CB819-158C-4884-A02A-7B14E5CA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9830B5-CF89-4711-8F01-20A0E20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D6A52-5165-45F7-A4FB-7CB51AEB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5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7D947-4600-4C6A-B2F7-B4310E4A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14FCB-EBB3-4568-AB6C-90EB03EB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A1CB1-4525-43E1-BB14-F61428BC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7F3A6-864A-41E1-928D-67C28793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C47D1-8277-4FCF-BC06-E4E9A60C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D00B06-A192-4842-BDF6-189E9D93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500E-2269-47A6-A249-6C7B3CD4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53291-5E43-4787-AE98-173FA6FC4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0CE88-E257-446E-91C9-61B932B6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7714F-0128-4526-BD6C-739BEA1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28AFC-C73E-49EF-973A-A7394596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084CA-33A3-46AA-B5AD-C3BEB74F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7BC310-CD1E-4294-8B90-354C042D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5235A-6FD7-4FB5-A418-5A3C9349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78266-D291-4C63-A13F-1F6E1F20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AB27A-6D2F-4574-B9CC-A360C69E786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39992-2229-471B-9467-CC7BA490A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C416-1C6A-4B71-A225-3CE0EFD0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1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F7953-2F1B-447A-AA1A-15D062B5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</a:t>
            </a:r>
            <a:br>
              <a:rPr lang="en-US" altLang="ko-KR" dirty="0"/>
            </a:br>
            <a:r>
              <a:rPr lang="en-US" altLang="ko-KR" dirty="0"/>
              <a:t>Feed-Forward Neural Nets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A06EA-14DE-44F6-BB8B-F5920985C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6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F03BF-CFE6-472C-8FEC-A74563C2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Derivatives and</a:t>
            </a:r>
            <a:br>
              <a:rPr lang="en-US" altLang="ko-KR" dirty="0"/>
            </a:br>
            <a:r>
              <a:rPr lang="en-US" altLang="ko-KR" dirty="0"/>
              <a:t>	Stochastic Gradient Descent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BC0DD6-D86E-4C83-AD3E-0E31533C8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Equations: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</m:oMath>
                </a14:m>
                <a:br>
                  <a:rPr lang="en-US" altLang="ko-KR" b="1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BC0DD6-D86E-4C83-AD3E-0E31533C8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52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FE7EF-7069-4292-A0DD-841C2994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16B210-A678-435D-BA8F-2E142200C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Gradients: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16B210-A678-435D-BA8F-2E142200C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5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4AECD-E740-44BE-A984-8604EB2E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3E8A9F-EAF5-4F81-9098-B12D73DB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Update: For learning rate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3E8A9F-EAF5-4F81-9098-B12D73DB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88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847E5-69F1-4DDD-94B5-4F5F00B0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Writing Our Program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65A3A8-60E2-4890-B127-C2ECCB1A1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Data Normalization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Learning Rate</a:t>
                </a:r>
              </a:p>
              <a:p>
                <a:pPr lvl="1"/>
                <a:r>
                  <a:rPr lang="en-US" altLang="ko-KR" dirty="0"/>
                  <a:t>0.0001 in MNIST</a:t>
                </a:r>
              </a:p>
              <a:p>
                <a:r>
                  <a:rPr lang="en-US" altLang="ko-KR" dirty="0"/>
                  <a:t>Weights and Bias</a:t>
                </a:r>
              </a:p>
              <a:p>
                <a:pPr lvl="1"/>
                <a:r>
                  <a:rPr lang="en-US" altLang="ko-KR" dirty="0"/>
                  <a:t>[-0.1, 0.1]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65A3A8-60E2-4890-B127-C2ECCB1A1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10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A1C96-4F6A-49FE-9E65-9BF63155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1.5 Matrix Representation</a:t>
            </a:r>
            <a:br>
              <a:rPr lang="en-US" altLang="ko-KR" dirty="0"/>
            </a:br>
            <a:r>
              <a:rPr lang="en-US" altLang="ko-KR" dirty="0"/>
              <a:t>	of Neural Nets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378FC8-FAEA-4503-ACB4-07D2FA898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Forward Propagation: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𝐗𝐖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br>
                  <a:rPr lang="en-US" altLang="ko-KR" b="1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the input matrix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Loss: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𝐱𝐖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Update: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378FC8-FAEA-4503-ACB4-07D2FA898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13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6BC-057D-41AD-BCBC-AAD1AED4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 Data Independence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4D0E9-F7D9-4CD1-AE71-95D2B703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iid</a:t>
            </a:r>
            <a:r>
              <a:rPr lang="en-US" altLang="ko-KR" dirty="0"/>
              <a:t> assumption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8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835EB-ADBB-4770-817A-A3665D14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en-US" altLang="ko-KR" dirty="0" err="1"/>
              <a:t>Perceptrons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A7E22-384C-4290-BE30-29000B23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 a line that separates red and blue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075F1-1A27-467B-ADED-9D0EB7EF5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027" y="1454194"/>
            <a:ext cx="3353753" cy="2513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886937-929C-4E22-867F-C9697B60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028" y="4146982"/>
            <a:ext cx="3353753" cy="25136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5C5CA9DE-CA28-4B28-8FA3-CF7C58EB0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84651"/>
                  </p:ext>
                </p:extLst>
              </p:nvPr>
            </p:nvGraphicFramePr>
            <p:xfrm>
              <a:off x="1828800" y="3629120"/>
              <a:ext cx="5384802" cy="1844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4934">
                      <a:extLst>
                        <a:ext uri="{9D8B030D-6E8A-4147-A177-3AD203B41FA5}">
                          <a16:colId xmlns:a16="http://schemas.microsoft.com/office/drawing/2014/main" val="1926515392"/>
                        </a:ext>
                      </a:extLst>
                    </a:gridCol>
                    <a:gridCol w="1794934">
                      <a:extLst>
                        <a:ext uri="{9D8B030D-6E8A-4147-A177-3AD203B41FA5}">
                          <a16:colId xmlns:a16="http://schemas.microsoft.com/office/drawing/2014/main" val="2134157523"/>
                        </a:ext>
                      </a:extLst>
                    </a:gridCol>
                    <a:gridCol w="1794934">
                      <a:extLst>
                        <a:ext uri="{9D8B030D-6E8A-4147-A177-3AD203B41FA5}">
                          <a16:colId xmlns:a16="http://schemas.microsoft.com/office/drawing/2014/main" val="1938147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8597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0.36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0.24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121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0.82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0.09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64519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-0.48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1.00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5315060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52404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5C5CA9DE-CA28-4B28-8FA3-CF7C58EB0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84651"/>
                  </p:ext>
                </p:extLst>
              </p:nvPr>
            </p:nvGraphicFramePr>
            <p:xfrm>
              <a:off x="1828800" y="3629120"/>
              <a:ext cx="5384802" cy="1844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4934">
                      <a:extLst>
                        <a:ext uri="{9D8B030D-6E8A-4147-A177-3AD203B41FA5}">
                          <a16:colId xmlns:a16="http://schemas.microsoft.com/office/drawing/2014/main" val="1926515392"/>
                        </a:ext>
                      </a:extLst>
                    </a:gridCol>
                    <a:gridCol w="1794934">
                      <a:extLst>
                        <a:ext uri="{9D8B030D-6E8A-4147-A177-3AD203B41FA5}">
                          <a16:colId xmlns:a16="http://schemas.microsoft.com/office/drawing/2014/main" val="2134157523"/>
                        </a:ext>
                      </a:extLst>
                    </a:gridCol>
                    <a:gridCol w="1794934">
                      <a:extLst>
                        <a:ext uri="{9D8B030D-6E8A-4147-A177-3AD203B41FA5}">
                          <a16:colId xmlns:a16="http://schemas.microsoft.com/office/drawing/2014/main" val="1938147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78" t="-1639" r="-20101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020" t="-1639" r="-10170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339" t="-1639" r="-1356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597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78" t="-101639" r="-20101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020" t="-101639" r="-10170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339" t="-101639" r="-135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121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78" t="-201639" r="-20101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020" t="-201639" r="-10170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339" t="-201639" r="-135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6451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78" t="-306667" r="-20101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020" t="-306667" r="-10170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339" t="-306667" r="-1356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53150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78" t="-406667" r="-20101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020" t="-406667" r="-10170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339" t="-406667" r="-135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52404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608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20E1-1461-47E6-8A21-7EE73D34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5EA51B-D7B2-4656-BB6E-843D16895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19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br>
                  <a:rPr lang="en-US" altLang="ko-KR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=#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otherwise</m:t>
                                  </m:r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d>
                      </m:e>
                    </m:eqAr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5EA51B-D7B2-4656-BB6E-843D16895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19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84177FAF-DF28-4774-B4DB-CF68B452E579}"/>
              </a:ext>
            </a:extLst>
          </p:cNvPr>
          <p:cNvGrpSpPr/>
          <p:nvPr/>
        </p:nvGrpSpPr>
        <p:grpSpPr>
          <a:xfrm>
            <a:off x="7103789" y="1854567"/>
            <a:ext cx="3666208" cy="2795982"/>
            <a:chOff x="8123696" y="1763177"/>
            <a:chExt cx="3666208" cy="27959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EBFFBC1-DDBC-4443-80A4-52D9FDB8F1A9}"/>
                </a:ext>
              </a:extLst>
            </p:cNvPr>
            <p:cNvSpPr txBox="1"/>
            <p:nvPr/>
          </p:nvSpPr>
          <p:spPr>
            <a:xfrm>
              <a:off x="8170985" y="2250831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DA44E-54A9-4D2F-BB4A-6312766929BE}"/>
                </a:ext>
              </a:extLst>
            </p:cNvPr>
            <p:cNvSpPr txBox="1"/>
            <p:nvPr/>
          </p:nvSpPr>
          <p:spPr>
            <a:xfrm>
              <a:off x="8170985" y="2735580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080061-EAB0-445A-82F5-AA07B468D9C5}"/>
                </a:ext>
              </a:extLst>
            </p:cNvPr>
            <p:cNvSpPr txBox="1"/>
            <p:nvPr/>
          </p:nvSpPr>
          <p:spPr>
            <a:xfrm>
              <a:off x="8170985" y="3220329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0492E5-72EF-4204-947F-0327FB3EA2AF}"/>
                </a:ext>
              </a:extLst>
            </p:cNvPr>
            <p:cNvSpPr txBox="1"/>
            <p:nvPr/>
          </p:nvSpPr>
          <p:spPr>
            <a:xfrm>
              <a:off x="8170985" y="3705078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2E3F22-A33A-4638-B510-E4126339C60D}"/>
                </a:ext>
              </a:extLst>
            </p:cNvPr>
            <p:cNvSpPr txBox="1"/>
            <p:nvPr/>
          </p:nvSpPr>
          <p:spPr>
            <a:xfrm>
              <a:off x="8170985" y="4189827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E5B6CB3-FBDA-474C-BC3C-1799077D42D3}"/>
                    </a:ext>
                  </a:extLst>
                </p:cNvPr>
                <p:cNvSpPr txBox="1"/>
                <p:nvPr/>
              </p:nvSpPr>
              <p:spPr>
                <a:xfrm>
                  <a:off x="9666849" y="3167634"/>
                  <a:ext cx="461985" cy="46166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E5B6CB3-FBDA-474C-BC3C-1799077D4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6849" y="3167634"/>
                  <a:ext cx="46198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9CE0233-AEB3-42F5-B2D4-E0797CDF63AC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>
              <a:off x="8519157" y="2435497"/>
              <a:ext cx="1147692" cy="9629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D5F6152-5E32-4CAD-8A19-47B47AA4171B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>
              <a:off x="8519157" y="2920246"/>
              <a:ext cx="1147692" cy="47822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0FC5335-A771-40D0-AE7E-FAE607FEF0A0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 flipV="1">
              <a:off x="8519157" y="3398467"/>
              <a:ext cx="1147692" cy="65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EDC9A35-F6C6-472C-A064-7475962E121B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 flipV="1">
              <a:off x="8519157" y="3398467"/>
              <a:ext cx="1147692" cy="4912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1C9AB86-DE8A-4A7D-8918-592017248122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8519157" y="3398467"/>
              <a:ext cx="1147692" cy="9760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AD8E343-940E-44B5-9ECA-74DB643D40F7}"/>
                </a:ext>
              </a:extLst>
            </p:cNvPr>
            <p:cNvCxnSpPr>
              <a:cxnSpLocks/>
              <a:stCxn id="10" idx="3"/>
              <a:endCxn id="25" idx="1"/>
            </p:cNvCxnSpPr>
            <p:nvPr/>
          </p:nvCxnSpPr>
          <p:spPr>
            <a:xfrm flipV="1">
              <a:off x="10128834" y="3395689"/>
              <a:ext cx="634314" cy="277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4254ED1-EC46-4981-81E9-89301906AE8C}"/>
                    </a:ext>
                  </a:extLst>
                </p:cNvPr>
                <p:cNvSpPr txBox="1"/>
                <p:nvPr/>
              </p:nvSpPr>
              <p:spPr>
                <a:xfrm>
                  <a:off x="10763148" y="3164856"/>
                  <a:ext cx="10267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4254ED1-EC46-4981-81E9-89301906A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3148" y="3164856"/>
                  <a:ext cx="102675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9CD6D45-DC6A-4000-9188-57494B799E7C}"/>
                    </a:ext>
                  </a:extLst>
                </p:cNvPr>
                <p:cNvSpPr txBox="1"/>
                <p:nvPr/>
              </p:nvSpPr>
              <p:spPr>
                <a:xfrm>
                  <a:off x="8123696" y="1763177"/>
                  <a:ext cx="4427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9CD6D45-DC6A-4000-9188-57494B799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696" y="1763177"/>
                  <a:ext cx="44274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315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4A9B1-BE3D-4DD0-91D6-2A2975AD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CC58BD-102B-430D-A303-48D2B4E74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Algorithm</a:t>
                </a:r>
                <a:br>
                  <a:rPr lang="en-US" altLang="ko-KR" dirty="0"/>
                </a:br>
                <a:r>
                  <a:rPr lang="en-US" altLang="ko-KR" dirty="0"/>
                  <a:t>	1.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2. until the weights do not change</a:t>
                </a:r>
                <a:br>
                  <a:rPr lang="en-US" altLang="ko-KR" dirty="0"/>
                </a:br>
                <a:r>
                  <a:rPr lang="en-US" altLang="ko-KR" dirty="0"/>
                  <a:t>	    (a) for each training 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/>
                  <a:t> with answer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   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, then continue</a:t>
                </a:r>
                <a:br>
                  <a:rPr lang="en-US" altLang="ko-KR" dirty="0"/>
                </a:br>
                <a:r>
                  <a:rPr lang="en-US" altLang="ko-KR" dirty="0"/>
                  <a:t>		    ii.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CC58BD-102B-430D-A303-48D2B4E74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50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FD7BF-3F5D-46A8-84DF-1DD52E9F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Multiclass Decision Problem</a:t>
            </a:r>
            <a:endParaRPr lang="ko-KR" alt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BA5AAB9-932A-4133-85F9-CAD1EFF70558}"/>
              </a:ext>
            </a:extLst>
          </p:cNvPr>
          <p:cNvGrpSpPr/>
          <p:nvPr/>
        </p:nvGrpSpPr>
        <p:grpSpPr>
          <a:xfrm>
            <a:off x="6803518" y="2462407"/>
            <a:ext cx="2726277" cy="1846523"/>
            <a:chOff x="6803518" y="2462407"/>
            <a:chExt cx="2726277" cy="184652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23A3CE8-9932-418A-B909-13A1C08EA1A1}"/>
                </a:ext>
              </a:extLst>
            </p:cNvPr>
            <p:cNvSpPr txBox="1"/>
            <p:nvPr/>
          </p:nvSpPr>
          <p:spPr>
            <a:xfrm>
              <a:off x="6803518" y="2462407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2BEBF6D-3C17-42CA-93F2-7967E6E47C22}"/>
                </a:ext>
              </a:extLst>
            </p:cNvPr>
            <p:cNvSpPr txBox="1"/>
            <p:nvPr/>
          </p:nvSpPr>
          <p:spPr>
            <a:xfrm>
              <a:off x="6803518" y="2836321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DE3E81-2DF9-4E87-9E12-F36B4A3A66AC}"/>
                </a:ext>
              </a:extLst>
            </p:cNvPr>
            <p:cNvSpPr txBox="1"/>
            <p:nvPr/>
          </p:nvSpPr>
          <p:spPr>
            <a:xfrm>
              <a:off x="6803518" y="3201000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18B1A8-1924-44DB-B0D1-515E325B0219}"/>
                </a:ext>
              </a:extLst>
            </p:cNvPr>
            <p:cNvSpPr txBox="1"/>
            <p:nvPr/>
          </p:nvSpPr>
          <p:spPr>
            <a:xfrm>
              <a:off x="6803518" y="3574917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6DB1D4-A0FE-4B70-B969-7D14EB908E1A}"/>
                </a:ext>
              </a:extLst>
            </p:cNvPr>
            <p:cNvSpPr txBox="1"/>
            <p:nvPr/>
          </p:nvSpPr>
          <p:spPr>
            <a:xfrm>
              <a:off x="6803518" y="3939598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AEADB-24C6-46E7-907D-2A7C760971E2}"/>
                    </a:ext>
                  </a:extLst>
                </p:cNvPr>
                <p:cNvSpPr txBox="1"/>
                <p:nvPr/>
              </p:nvSpPr>
              <p:spPr>
                <a:xfrm>
                  <a:off x="8299382" y="2781817"/>
                  <a:ext cx="546945" cy="120032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endParaRPr lang="en-US" altLang="ko-KR" sz="2400" b="0" i="0" dirty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altLang="ko-KR" sz="2400" dirty="0"/>
                </a:p>
                <a:p>
                  <a:endParaRPr lang="ko-KR" altLang="en-US" sz="24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AEADB-24C6-46E7-907D-2A7C76097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382" y="2781817"/>
                  <a:ext cx="546945" cy="1200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DDC50B7-26EB-413D-B65C-02C6830EEE62}"/>
                </a:ext>
              </a:extLst>
            </p:cNvPr>
            <p:cNvCxnSpPr>
              <a:cxnSpLocks/>
              <a:stCxn id="54" idx="3"/>
              <a:endCxn id="57" idx="1"/>
            </p:cNvCxnSpPr>
            <p:nvPr/>
          </p:nvCxnSpPr>
          <p:spPr>
            <a:xfrm flipV="1">
              <a:off x="7151690" y="3381982"/>
              <a:ext cx="1147692" cy="368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F271A31-7B83-4057-9288-11419570F64B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>
              <a:off x="8846327" y="3381982"/>
              <a:ext cx="6834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5C9DAAA-EA8C-4D8A-861C-CD5CD5F2EB9B}"/>
              </a:ext>
            </a:extLst>
          </p:cNvPr>
          <p:cNvGrpSpPr/>
          <p:nvPr/>
        </p:nvGrpSpPr>
        <p:grpSpPr>
          <a:xfrm>
            <a:off x="2614916" y="2031009"/>
            <a:ext cx="2732938" cy="2795982"/>
            <a:chOff x="2614916" y="2031009"/>
            <a:chExt cx="2732938" cy="27959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989353-1ABD-4AEB-884C-3B654782BAFB}"/>
                </a:ext>
              </a:extLst>
            </p:cNvPr>
            <p:cNvSpPr txBox="1"/>
            <p:nvPr/>
          </p:nvSpPr>
          <p:spPr>
            <a:xfrm>
              <a:off x="2662205" y="2518663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DB1D7-E236-401A-8B1E-15E86C1EEE63}"/>
                </a:ext>
              </a:extLst>
            </p:cNvPr>
            <p:cNvSpPr txBox="1"/>
            <p:nvPr/>
          </p:nvSpPr>
          <p:spPr>
            <a:xfrm>
              <a:off x="2662205" y="3003412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5612E9-829D-440E-BA97-A50473309AD8}"/>
                </a:ext>
              </a:extLst>
            </p:cNvPr>
            <p:cNvSpPr txBox="1"/>
            <p:nvPr/>
          </p:nvSpPr>
          <p:spPr>
            <a:xfrm>
              <a:off x="2662205" y="3488161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52CC13-3DDC-4A2A-A6F6-811E7615F3E6}"/>
                </a:ext>
              </a:extLst>
            </p:cNvPr>
            <p:cNvSpPr txBox="1"/>
            <p:nvPr/>
          </p:nvSpPr>
          <p:spPr>
            <a:xfrm>
              <a:off x="2662205" y="3972910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B40DA-D5D4-4507-8D47-7F4E10DF29C4}"/>
                </a:ext>
              </a:extLst>
            </p:cNvPr>
            <p:cNvSpPr txBox="1"/>
            <p:nvPr/>
          </p:nvSpPr>
          <p:spPr>
            <a:xfrm>
              <a:off x="2662205" y="4457659"/>
              <a:ext cx="3481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9911279-99F0-4A9F-B75A-09FEF9EF5E59}"/>
                    </a:ext>
                  </a:extLst>
                </p:cNvPr>
                <p:cNvSpPr txBox="1"/>
                <p:nvPr/>
              </p:nvSpPr>
              <p:spPr>
                <a:xfrm>
                  <a:off x="4158069" y="2781066"/>
                  <a:ext cx="461985" cy="46166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9911279-99F0-4A9F-B75A-09FEF9EF5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069" y="2781066"/>
                  <a:ext cx="46198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681477C-8CED-417F-9296-DA898C2541CE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>
              <a:off x="3010377" y="2703329"/>
              <a:ext cx="1147692" cy="3085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2642060-F82E-4344-B3DF-D54BA27F510B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 flipV="1">
              <a:off x="3010377" y="3011899"/>
              <a:ext cx="1147692" cy="1761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30523C8-FCC2-4275-AEE8-DDFFB8DD45D2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 flipV="1">
              <a:off x="3010377" y="3011899"/>
              <a:ext cx="1147692" cy="6609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40B02EC-4F36-4B30-A90C-B067BECE9BBA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3010377" y="3011899"/>
              <a:ext cx="1147692" cy="11456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CE4B14B-CCCF-4695-9152-11514FC70A13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flipV="1">
              <a:off x="3010377" y="3011899"/>
              <a:ext cx="1147692" cy="163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8EF8C73-8096-4851-9886-416A4B8C42C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620054" y="3011899"/>
              <a:ext cx="685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583D47-4E29-47D6-95C1-E264015074C0}"/>
                    </a:ext>
                  </a:extLst>
                </p:cNvPr>
                <p:cNvSpPr txBox="1"/>
                <p:nvPr/>
              </p:nvSpPr>
              <p:spPr>
                <a:xfrm>
                  <a:off x="2614916" y="2031009"/>
                  <a:ext cx="4427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583D47-4E29-47D6-95C1-E264015074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916" y="2031009"/>
                  <a:ext cx="44274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59F1026-C61C-445B-B61E-05B955D52D63}"/>
                    </a:ext>
                  </a:extLst>
                </p:cNvPr>
                <p:cNvSpPr txBox="1"/>
                <p:nvPr/>
              </p:nvSpPr>
              <p:spPr>
                <a:xfrm>
                  <a:off x="4158069" y="3437216"/>
                  <a:ext cx="461985" cy="46166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59F1026-C61C-445B-B61E-05B955D52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069" y="3437216"/>
                  <a:ext cx="46198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5A4B490-8868-4195-A366-BEB5A4504DC9}"/>
                </a:ext>
              </a:extLst>
            </p:cNvPr>
            <p:cNvCxnSpPr>
              <a:stCxn id="5" idx="3"/>
              <a:endCxn id="19" idx="1"/>
            </p:cNvCxnSpPr>
            <p:nvPr/>
          </p:nvCxnSpPr>
          <p:spPr>
            <a:xfrm>
              <a:off x="3010377" y="2703329"/>
              <a:ext cx="1147692" cy="9647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867C0F6-E7B0-4F7A-8DC3-51FD1249AB96}"/>
                </a:ext>
              </a:extLst>
            </p:cNvPr>
            <p:cNvCxnSpPr>
              <a:stCxn id="6" idx="3"/>
              <a:endCxn id="19" idx="1"/>
            </p:cNvCxnSpPr>
            <p:nvPr/>
          </p:nvCxnSpPr>
          <p:spPr>
            <a:xfrm>
              <a:off x="3010377" y="3188078"/>
              <a:ext cx="1147692" cy="4799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E46B3B8-C780-41AC-B774-8419647DC0F4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 flipV="1">
              <a:off x="3010377" y="3668049"/>
              <a:ext cx="1147692" cy="477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53A5AAA-496B-4498-821D-257B022D0A44}"/>
                </a:ext>
              </a:extLst>
            </p:cNvPr>
            <p:cNvCxnSpPr>
              <a:stCxn id="8" idx="3"/>
              <a:endCxn id="19" idx="1"/>
            </p:cNvCxnSpPr>
            <p:nvPr/>
          </p:nvCxnSpPr>
          <p:spPr>
            <a:xfrm flipV="1">
              <a:off x="3010377" y="3668049"/>
              <a:ext cx="1147692" cy="4895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8A181F7B-E3FA-45F5-B450-0532EA9529D8}"/>
                </a:ext>
              </a:extLst>
            </p:cNvPr>
            <p:cNvCxnSpPr>
              <a:stCxn id="9" idx="3"/>
              <a:endCxn id="19" idx="1"/>
            </p:cNvCxnSpPr>
            <p:nvPr/>
          </p:nvCxnSpPr>
          <p:spPr>
            <a:xfrm flipV="1">
              <a:off x="3010377" y="3668049"/>
              <a:ext cx="1147692" cy="9742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C5E9454-3C1A-4466-89CE-08D89D98EC7C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4620054" y="3667357"/>
              <a:ext cx="727800" cy="6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679FFE4-48ED-4194-AD10-B7BB36EAEA7A}"/>
                    </a:ext>
                  </a:extLst>
                </p:cNvPr>
                <p:cNvSpPr txBox="1"/>
                <p:nvPr/>
              </p:nvSpPr>
              <p:spPr>
                <a:xfrm>
                  <a:off x="4158069" y="4129022"/>
                  <a:ext cx="461985" cy="46166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679FFE4-48ED-4194-AD10-B7BB36EAE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069" y="4129022"/>
                  <a:ext cx="46198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6C1C873-9406-46C6-B5D2-3445CF505129}"/>
                </a:ext>
              </a:extLst>
            </p:cNvPr>
            <p:cNvCxnSpPr>
              <a:stCxn id="78" idx="3"/>
            </p:cNvCxnSpPr>
            <p:nvPr/>
          </p:nvCxnSpPr>
          <p:spPr>
            <a:xfrm flipV="1">
              <a:off x="4620054" y="4359163"/>
              <a:ext cx="727800" cy="6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7CB03BF-8116-46E8-A71F-0AFE55F5DE5B}"/>
                </a:ext>
              </a:extLst>
            </p:cNvPr>
            <p:cNvCxnSpPr>
              <a:stCxn id="5" idx="3"/>
              <a:endCxn id="78" idx="1"/>
            </p:cNvCxnSpPr>
            <p:nvPr/>
          </p:nvCxnSpPr>
          <p:spPr>
            <a:xfrm>
              <a:off x="3010377" y="2703329"/>
              <a:ext cx="1147692" cy="16565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CBD2EFDD-BB73-4939-A1E0-91EEEBF966C0}"/>
                </a:ext>
              </a:extLst>
            </p:cNvPr>
            <p:cNvCxnSpPr>
              <a:stCxn id="6" idx="3"/>
              <a:endCxn id="78" idx="1"/>
            </p:cNvCxnSpPr>
            <p:nvPr/>
          </p:nvCxnSpPr>
          <p:spPr>
            <a:xfrm>
              <a:off x="3010377" y="3188078"/>
              <a:ext cx="1147692" cy="11717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3800F363-9CB6-4EF1-B206-6139321A380F}"/>
                </a:ext>
              </a:extLst>
            </p:cNvPr>
            <p:cNvCxnSpPr>
              <a:stCxn id="7" idx="3"/>
              <a:endCxn id="78" idx="1"/>
            </p:cNvCxnSpPr>
            <p:nvPr/>
          </p:nvCxnSpPr>
          <p:spPr>
            <a:xfrm>
              <a:off x="3010377" y="3672827"/>
              <a:ext cx="1147692" cy="6870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ED0A10E-5C43-4460-A73A-5A5BBE497A6D}"/>
                </a:ext>
              </a:extLst>
            </p:cNvPr>
            <p:cNvCxnSpPr>
              <a:stCxn id="8" idx="3"/>
              <a:endCxn id="78" idx="1"/>
            </p:cNvCxnSpPr>
            <p:nvPr/>
          </p:nvCxnSpPr>
          <p:spPr>
            <a:xfrm>
              <a:off x="3010377" y="4157576"/>
              <a:ext cx="1147692" cy="2022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E872523-3915-498C-8E6C-D1AC24C72EA7}"/>
                </a:ext>
              </a:extLst>
            </p:cNvPr>
            <p:cNvCxnSpPr>
              <a:stCxn id="9" idx="3"/>
              <a:endCxn id="78" idx="1"/>
            </p:cNvCxnSpPr>
            <p:nvPr/>
          </p:nvCxnSpPr>
          <p:spPr>
            <a:xfrm flipV="1">
              <a:off x="3010377" y="4359855"/>
              <a:ext cx="1147692" cy="2824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34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D03B1-3C98-4F65-AB3A-D34E440B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Cross-entropy Loss Functions</a:t>
            </a:r>
            <a:br>
              <a:rPr lang="en-US" altLang="ko-KR" dirty="0"/>
            </a:br>
            <a:r>
              <a:rPr lang="en-US" altLang="ko-KR" dirty="0"/>
              <a:t>		for </a:t>
            </a:r>
            <a:r>
              <a:rPr lang="en-US" altLang="ko-KR" dirty="0" err="1"/>
              <a:t>Nerual</a:t>
            </a:r>
            <a:r>
              <a:rPr lang="en-US" altLang="ko-KR" dirty="0"/>
              <a:t> Nets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2ED14-DA08-4868-BB40-4A62B4CE1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4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B8A92-5D9D-408C-91FA-4F6F7FBA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1685FD-5388-4A29-A04A-AAFC4FCECF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Definition: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1685FD-5388-4A29-A04A-AAFC4FCEC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59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E072D-BEC7-42EF-824C-4E91FFC5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Cross-entropy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6856E1-4E66-496D-A67D-DAB7C1C7B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Definition: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6856E1-4E66-496D-A67D-DAB7C1C7B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98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614A8-70A1-43DB-A1B7-BAE4A476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Cross-entropy loss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5110FA-5A72-4F63-BB31-2ACCA5C45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Definition: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the probability assigned to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dirty="0"/>
                  <a:t>’s label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5110FA-5A72-4F63-BB31-2ACCA5C45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42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363</Words>
  <Application>Microsoft Office PowerPoint</Application>
  <PresentationFormat>와이드스크린</PresentationFormat>
  <Paragraphs>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Chapter 1 Feed-Forward Neural Nets</vt:lpstr>
      <vt:lpstr>1.1 Perceptrons</vt:lpstr>
      <vt:lpstr>PowerPoint 프레젠테이션</vt:lpstr>
      <vt:lpstr>PowerPoint 프레젠테이션</vt:lpstr>
      <vt:lpstr>Multiclass Decision Problem</vt:lpstr>
      <vt:lpstr>1.2 Cross-entropy Loss Functions   for Nerual Nets</vt:lpstr>
      <vt:lpstr>Softmax</vt:lpstr>
      <vt:lpstr>Cross-entropy</vt:lpstr>
      <vt:lpstr>Cross-entropy loss</vt:lpstr>
      <vt:lpstr>1.3 Derivatives and  Stochastic Gradient Descent</vt:lpstr>
      <vt:lpstr>PowerPoint 프레젠테이션</vt:lpstr>
      <vt:lpstr>PowerPoint 프레젠테이션</vt:lpstr>
      <vt:lpstr>1.4 Writing Our Program</vt:lpstr>
      <vt:lpstr>1.5 Matrix Representation  of Neural Nets</vt:lpstr>
      <vt:lpstr>1.6 Data Independence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Feed-Forward Neural Nets</dc:title>
  <dc:creator>kpark</dc:creator>
  <cp:lastModifiedBy>kpark</cp:lastModifiedBy>
  <cp:revision>17</cp:revision>
  <dcterms:created xsi:type="dcterms:W3CDTF">2021-03-09T05:48:02Z</dcterms:created>
  <dcterms:modified xsi:type="dcterms:W3CDTF">2021-03-09T11:14:54Z</dcterms:modified>
</cp:coreProperties>
</file>