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sldIdLst>
    <p:sldId id="486" r:id="rId5"/>
    <p:sldId id="304" r:id="rId6"/>
    <p:sldId id="490" r:id="rId7"/>
    <p:sldId id="487" r:id="rId8"/>
    <p:sldId id="491" r:id="rId9"/>
    <p:sldId id="489" r:id="rId10"/>
    <p:sldId id="4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F95ABB-93AF-4DA4-BF89-797DC321E9D7}">
          <p14:sldIdLst>
            <p14:sldId id="486"/>
            <p14:sldId id="304"/>
            <p14:sldId id="490"/>
            <p14:sldId id="487"/>
            <p14:sldId id="491"/>
            <p14:sldId id="489"/>
            <p14:sldId id="4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04" userDrawn="1">
          <p15:clr>
            <a:srgbClr val="A4A3A4"/>
          </p15:clr>
        </p15:guide>
        <p15:guide id="4" pos="7176" userDrawn="1">
          <p15:clr>
            <a:srgbClr val="A4A3A4"/>
          </p15:clr>
        </p15:guide>
        <p15:guide id="5" orient="horz" pos="1152" userDrawn="1">
          <p15:clr>
            <a:srgbClr val="A4A3A4"/>
          </p15:clr>
        </p15:guide>
        <p15:guide id="6" orient="horz" pos="3912" userDrawn="1">
          <p15:clr>
            <a:srgbClr val="A4A3A4"/>
          </p15:clr>
        </p15:guide>
        <p15:guide id="7" orient="horz" pos="768" userDrawn="1">
          <p15:clr>
            <a:srgbClr val="A4A3A4"/>
          </p15:clr>
        </p15:guide>
        <p15:guide id="8" orient="horz" pos="4320" userDrawn="1">
          <p15:clr>
            <a:srgbClr val="A4A3A4"/>
          </p15:clr>
        </p15:guide>
        <p15:guide id="9" pos="7632" userDrawn="1">
          <p15:clr>
            <a:srgbClr val="A4A3A4"/>
          </p15:clr>
        </p15:guide>
        <p15:guide id="10" pos="7680" userDrawn="1">
          <p15:clr>
            <a:srgbClr val="A4A3A4"/>
          </p15:clr>
        </p15:guide>
        <p15:guide id="11" orient="horz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8EF2C03-D291-EA9F-24F8-BCE72C339EFA}" name="Nicholas Simon" initials="NS" userId="S::nsimon@ficonsulting.com::c337b52b-aeca-45a6-908e-59dba6982082" providerId="AD"/>
  <p188:author id="{9A0FED18-D3D4-B625-693D-3BF09741AFA3}" name="Prachi Sinha" initials="PS" userId="S::psinha@ficonsulting.com::1f7dcc8a-e758-43c1-a4f0-381704a2dd5c" providerId="AD"/>
  <p188:author id="{C67149B6-D8F6-2C88-3320-F2054E046F8E}" name="Jack Tuohy" initials="JT" userId="S::jtuohy@ficonsulting.com::b2ed9e8d-cc60-4a6d-b691-cad44d7c42b0" providerId="AD"/>
  <p188:author id="{180414D1-4BCD-6B69-79D2-8146F44A701A}" name="David Martineau" initials="DM" userId="S::dmartineau@ficonsulting.com::2c476533-5012-4da4-8090-901baa9dade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00C"/>
    <a:srgbClr val="11629C"/>
    <a:srgbClr val="ED7D31"/>
    <a:srgbClr val="41EC34"/>
    <a:srgbClr val="A4B443"/>
    <a:srgbClr val="84B046"/>
    <a:srgbClr val="BDB73E"/>
    <a:srgbClr val="E5BD2C"/>
    <a:srgbClr val="A5A5A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CAA6BA-CC9F-9691-6D42-5F7777874B52}" v="4" dt="2024-02-22T19:52:05.586"/>
    <p1510:client id="{CC8AAFA2-9E1C-48AF-9653-D438AFBD7BC0}" v="240" dt="2024-02-22T22:20:28.3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  <p:guide pos="504"/>
        <p:guide pos="7176"/>
        <p:guide orient="horz" pos="1152"/>
        <p:guide orient="horz" pos="3912"/>
        <p:guide orient="horz" pos="768"/>
        <p:guide orient="horz" pos="4320"/>
        <p:guide pos="7632"/>
        <p:guide pos="7680"/>
        <p:guide orient="horz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D55E6-482A-A44F-BE05-C51B1DB4CAF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39317-0CE9-4A43-BC20-4AF779BAA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90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B85E-5D3B-A842-995D-20CA170CB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B7CAC-08C5-0F4A-A4AA-0DC103FDE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0925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23962A-8F93-0A4C-84C3-B6AB0CBBBC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4EB5F4-62F6-E84E-B008-945ADF155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rgbClr val="11629C"/>
                </a:solidFill>
                <a:latin typeface="Teko SemiBold" panose="02000000000000000000" pitchFamily="2" charset="77"/>
                <a:cs typeface="Teko SemiBold" panose="02000000000000000000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B551A-DC57-C34B-999C-2EDA4E324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8F5F31"/>
              </a:buClr>
              <a:buFont typeface="Wingdings" pitchFamily="2" charset="2"/>
              <a:buChar char="§"/>
              <a:defRPr>
                <a:latin typeface="Oxygen" panose="02000503000000000000" pitchFamily="2" charset="77"/>
              </a:defRPr>
            </a:lvl1pPr>
            <a:lvl2pPr marL="685800" indent="-228600">
              <a:buClr>
                <a:srgbClr val="8F5F31"/>
              </a:buClr>
              <a:buFont typeface="Wingdings" pitchFamily="2" charset="2"/>
              <a:buChar char="§"/>
              <a:defRPr>
                <a:latin typeface="Oxygen" panose="02000503000000000000" pitchFamily="2" charset="77"/>
              </a:defRPr>
            </a:lvl2pPr>
            <a:lvl3pPr marL="1143000" indent="-228600">
              <a:buClr>
                <a:srgbClr val="8F5F31"/>
              </a:buClr>
              <a:buFont typeface="Wingdings" pitchFamily="2" charset="2"/>
              <a:buChar char="§"/>
              <a:defRPr>
                <a:latin typeface="Oxygen" panose="02000503000000000000" pitchFamily="2" charset="77"/>
              </a:defRPr>
            </a:lvl3pPr>
            <a:lvl4pPr marL="1600200" indent="-228600">
              <a:buClr>
                <a:srgbClr val="8F5F31"/>
              </a:buClr>
              <a:buFont typeface="Wingdings" pitchFamily="2" charset="2"/>
              <a:buChar char="§"/>
              <a:defRPr>
                <a:latin typeface="Oxygen" panose="02000503000000000000" pitchFamily="2" charset="77"/>
              </a:defRPr>
            </a:lvl4pPr>
            <a:lvl5pPr marL="2057400" indent="-228600">
              <a:buClr>
                <a:srgbClr val="8F5F31"/>
              </a:buClr>
              <a:buFont typeface="Wingdings" pitchFamily="2" charset="2"/>
              <a:buChar char="§"/>
              <a:defRPr>
                <a:latin typeface="Oxygen" panose="02000503000000000000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2FC0343-D8EA-4B44-9056-2E26BA7100B0}"/>
              </a:ext>
            </a:extLst>
          </p:cNvPr>
          <p:cNvSpPr txBox="1">
            <a:spLocks/>
          </p:cNvSpPr>
          <p:nvPr userDrawn="1"/>
        </p:nvSpPr>
        <p:spPr>
          <a:xfrm>
            <a:off x="8842549" y="6492876"/>
            <a:ext cx="2865200" cy="21942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77"/>
              </a:rPr>
              <a:t>©2022 FI Consulting. All rights reserved</a:t>
            </a:r>
            <a:r>
              <a:rPr lang="en-US" sz="800" b="1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77"/>
              </a:rPr>
              <a:t>. ficonsulting.com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CCB0571-3537-3341-9BA8-118E25031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76963"/>
            <a:ext cx="2743200" cy="452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 i="0">
                <a:solidFill>
                  <a:srgbClr val="11629C"/>
                </a:solidFill>
                <a:latin typeface="Oxygen" panose="02000503000000000000" pitchFamily="2" charset="77"/>
                <a:cs typeface="Teko" panose="02000000000000000000" pitchFamily="2" charset="77"/>
              </a:defRPr>
            </a:lvl1pPr>
          </a:lstStyle>
          <a:p>
            <a:fld id="{8A375503-8522-2444-8EAE-8A1D59988A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8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68CA4-E0DA-1744-8B6A-52A12ACF4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43644-3CC0-A04E-8589-773F1871F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D8520C2-8D03-934F-A75A-D313C5913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76963"/>
            <a:ext cx="2743200" cy="452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 i="0">
                <a:solidFill>
                  <a:srgbClr val="11629C"/>
                </a:solidFill>
                <a:latin typeface="Oxygen" panose="02000503000000000000" pitchFamily="2" charset="77"/>
                <a:cs typeface="Teko" panose="02000000000000000000" pitchFamily="2" charset="77"/>
              </a:defRPr>
            </a:lvl1pPr>
          </a:lstStyle>
          <a:p>
            <a:fld id="{8A375503-8522-2444-8EAE-8A1D59988A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5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6E508-2F33-464A-8BFA-7DCD94FE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967DD-EBE7-3D41-9350-85D28D189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63A2B-98FD-A544-87E4-3F83CC0F3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F04B285-C81C-1740-92BF-A99589F19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76963"/>
            <a:ext cx="2743200" cy="452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 i="0">
                <a:solidFill>
                  <a:srgbClr val="11629C"/>
                </a:solidFill>
                <a:latin typeface="Oxygen" panose="02000503000000000000" pitchFamily="2" charset="77"/>
                <a:cs typeface="Teko" panose="02000000000000000000" pitchFamily="2" charset="77"/>
              </a:defRPr>
            </a:lvl1pPr>
          </a:lstStyle>
          <a:p>
            <a:fld id="{8A375503-8522-2444-8EAE-8A1D59988A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46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B1464-43F1-EA4E-8BAB-B71DF9665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1ECB1-3E06-0741-B8CD-4447370DE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4C196-96EF-1944-82EE-198BFCFE9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9260B2-88FB-3C4F-9CA9-E33AC87DE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67926-0570-884A-BAA3-21EFDE7D8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512E28-8044-2C40-BF2A-51A2F209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ADDC-50FA-7741-8EAA-EC398FA23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5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3BE7E-A227-594C-8891-B714C8742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401B5-328E-9E4A-BCF4-4E46631DB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ADDC-50FA-7741-8EAA-EC398FA23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6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DA9CD-CFA8-3843-826A-4EA8F445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ADDC-50FA-7741-8EAA-EC398FA23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6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CF43-FE3F-2E40-A4AF-161BBB97D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4775A-E3A0-D147-945E-125AA8972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7AD85-822C-F94C-A006-86F3196FA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3156E-6C10-BB4C-AD0A-11D6885354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7AC4E-BC8E-5A4F-B924-423D43A4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A1C05-233F-B246-8DDC-B7FBDCE9F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ADDC-50FA-7741-8EAA-EC398FA23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6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AD4FF-A99A-CE46-8DF2-D6B82F22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22C9C0-C095-5F4B-9DAE-6D9C87B64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A173B-8C18-3545-8774-1F6E81217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A2DF1-5903-D147-899B-80138BA73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17FF4-AAE8-6A4A-ABB6-BA1D89560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F0D7A-9E17-714B-9144-1B9618CC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ADDC-50FA-7741-8EAA-EC398FA23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9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F0C3BF6-FDC7-F142-859A-ED2341FF521D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463035-F34D-0D4D-835A-67CF553C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0CDC8-307F-E948-A847-CAB04E5A9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8F5F31"/>
              </a:buClr>
              <a:buFont typeface="Wingdings" pitchFamily="2" charset="2"/>
              <a:buChar char="§"/>
            </a:pPr>
            <a:r>
              <a:rPr lang="en-US"/>
              <a:t>Click to 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F5F31"/>
              </a:buClr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F5F31"/>
              </a:buClr>
              <a:buFont typeface="Wingdings" pitchFamily="2" charset="2"/>
              <a:buChar char="§"/>
            </a:pPr>
            <a:r>
              <a:rPr lang="en-US"/>
              <a:t>Third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F5F31"/>
              </a:buClr>
              <a:buFont typeface="Wingdings" pitchFamily="2" charset="2"/>
              <a:buChar char="§"/>
            </a:pPr>
            <a:r>
              <a:rPr lang="en-US"/>
              <a:t>Fourth level</a:t>
            </a:r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F5F31"/>
              </a:buClr>
              <a:buFont typeface="Wingdings" pitchFamily="2" charset="2"/>
              <a:buChar char="§"/>
            </a:pPr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03D3C-3776-E249-99C8-2C5E4EEDE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76963"/>
            <a:ext cx="2743200" cy="452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>
                <a:solidFill>
                  <a:srgbClr val="11629C"/>
                </a:solidFill>
                <a:latin typeface="Teko" panose="02000000000000000000" pitchFamily="2" charset="77"/>
                <a:cs typeface="Teko" panose="02000000000000000000" pitchFamily="2" charset="77"/>
              </a:defRPr>
            </a:lvl1pPr>
          </a:lstStyle>
          <a:p>
            <a:fld id="{13CDADDC-50FA-7741-8EAA-EC398FA236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7C63698-13DA-764C-93AF-8FC5A7A3A0FB}"/>
              </a:ext>
            </a:extLst>
          </p:cNvPr>
          <p:cNvSpPr txBox="1">
            <a:spLocks/>
          </p:cNvSpPr>
          <p:nvPr userDrawn="1"/>
        </p:nvSpPr>
        <p:spPr>
          <a:xfrm>
            <a:off x="8842549" y="6492876"/>
            <a:ext cx="2865200" cy="21942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77"/>
              </a:rPr>
              <a:t>©2022 FI Consulting. All rights reserved</a:t>
            </a:r>
            <a:r>
              <a:rPr lang="en-US" sz="800" b="1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77"/>
              </a:rPr>
              <a:t>. ficonsulting.com</a:t>
            </a:r>
          </a:p>
        </p:txBody>
      </p:sp>
    </p:spTree>
    <p:extLst>
      <p:ext uri="{BB962C8B-B14F-4D97-AF65-F5344CB8AC3E}">
        <p14:creationId xmlns:p14="http://schemas.microsoft.com/office/powerpoint/2010/main" val="230343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en-US" sz="4400" b="1" i="0" kern="1200" dirty="0">
          <a:solidFill>
            <a:srgbClr val="11629C"/>
          </a:solidFill>
          <a:latin typeface="Teko SemiBold" panose="02000000000000000000" pitchFamily="2" charset="77"/>
          <a:ea typeface="+mj-ea"/>
          <a:cs typeface="Teko SemiBold" panose="02000000000000000000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kern="1200" dirty="0">
          <a:solidFill>
            <a:schemeClr val="tx1"/>
          </a:solidFill>
          <a:latin typeface="Oxygen" panose="02000503000000000000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Oxygen" panose="02000503000000000000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Oxygen" panose="02000503000000000000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Oxygen" panose="02000503000000000000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Oxygen" panose="02000503000000000000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07/s43681-023-00291-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1F4E1-723C-62A0-497E-01DA62760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30AD2-46B7-A416-C642-967C7F1E3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Understanding Fairness in Loan Origination Decisions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30C21-ED6C-481C-AB9F-3AE9BD38B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375503-8522-2444-8EAE-8A1D59988AE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85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BBBA-F65E-5B8F-F526-48D6A57F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C0B42-4685-BE63-4AE8-788D99AAD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7897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0" i="0" u="none" strike="noStrike" baseline="0" dirty="0"/>
              <a:t>GWU Project</a:t>
            </a:r>
          </a:p>
          <a:p>
            <a:r>
              <a:rPr lang="en-US" sz="2400" dirty="0"/>
              <a:t>Project on loan fairness</a:t>
            </a:r>
          </a:p>
          <a:p>
            <a:r>
              <a:rPr lang="en-US" sz="2400" dirty="0"/>
              <a:t>Used home mortgage loan application data</a:t>
            </a:r>
          </a:p>
          <a:p>
            <a:r>
              <a:rPr lang="en-US" sz="2400" dirty="0"/>
              <a:t>Developed a machine learning model</a:t>
            </a:r>
          </a:p>
          <a:p>
            <a:pPr marL="0" indent="0" algn="ctr">
              <a:buNone/>
            </a:pPr>
            <a:endParaRPr lang="en-US" sz="2400" b="0" i="0" u="none" strike="noStrike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7BF26-B893-4E29-CE63-0081D50BB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375503-8522-2444-8EAE-8A1D59988A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7ED185-73EF-98B7-AFC9-BCF996BA6AE4}"/>
              </a:ext>
            </a:extLst>
          </p:cNvPr>
          <p:cNvSpPr txBox="1">
            <a:spLocks/>
          </p:cNvSpPr>
          <p:nvPr/>
        </p:nvSpPr>
        <p:spPr>
          <a:xfrm>
            <a:off x="6465905" y="1825625"/>
            <a:ext cx="48878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8F5F31"/>
              </a:buClr>
              <a:buFont typeface="Wingdings" pitchFamily="2" charset="2"/>
              <a:buChar char="§"/>
              <a:defRPr lang="en-US" sz="2800" kern="1200">
                <a:solidFill>
                  <a:schemeClr val="tx1"/>
                </a:solidFill>
                <a:latin typeface="Oxygen" panose="02000503000000000000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F5F31"/>
              </a:buClr>
              <a:buFont typeface="Wingdings" pitchFamily="2" charset="2"/>
              <a:buChar char="§"/>
              <a:defRPr lang="en-US" sz="2400" kern="1200">
                <a:solidFill>
                  <a:schemeClr val="tx1"/>
                </a:solidFill>
                <a:latin typeface="Oxygen" panose="02000503000000000000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F5F31"/>
              </a:buClr>
              <a:buFont typeface="Wingdings" pitchFamily="2" charset="2"/>
              <a:buChar char="§"/>
              <a:defRPr lang="en-US" sz="2000" kern="1200">
                <a:solidFill>
                  <a:schemeClr val="tx1"/>
                </a:solidFill>
                <a:latin typeface="Oxygen" panose="02000503000000000000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F5F31"/>
              </a:buClr>
              <a:buFont typeface="Wingdings" pitchFamily="2" charset="2"/>
              <a:buChar char="§"/>
              <a:defRPr lang="en-US" sz="1800" kern="1200">
                <a:solidFill>
                  <a:schemeClr val="tx1"/>
                </a:solidFill>
                <a:latin typeface="Oxygen" panose="02000503000000000000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F5F31"/>
              </a:buClr>
              <a:buFont typeface="Wingdings" pitchFamily="2" charset="2"/>
              <a:buChar char="§"/>
              <a:defRPr lang="en-US" sz="1800" kern="1200">
                <a:solidFill>
                  <a:schemeClr val="tx1"/>
                </a:solidFill>
                <a:latin typeface="Oxygen" panose="02000503000000000000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Laws</a:t>
            </a:r>
            <a:endParaRPr lang="en-US" sz="2400" dirty="0"/>
          </a:p>
          <a:p>
            <a:r>
              <a:rPr lang="en-US" sz="2400" dirty="0"/>
              <a:t>Home Mortgage Disclosure Act (HMDA) of 1975</a:t>
            </a:r>
          </a:p>
          <a:p>
            <a:r>
              <a:rPr lang="en-US" sz="2400" dirty="0"/>
              <a:t>Equal Credit Opportunity Act (ECOA) of 1974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5342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F56E-9DF5-84B6-3496-F4F40146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724C0-E81A-9A9D-00BE-4B93EE938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6674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b="0" u="none" strike="noStrike" baseline="0" dirty="0"/>
              <a:t>Problem</a:t>
            </a:r>
            <a:endParaRPr lang="en-US" sz="2400" b="0" u="none" strike="noStrike" baseline="0" dirty="0"/>
          </a:p>
          <a:p>
            <a:r>
              <a:rPr lang="en-US" sz="2400" dirty="0"/>
              <a:t>Some institutions have discriminatory lending practices</a:t>
            </a:r>
          </a:p>
          <a:p>
            <a:r>
              <a:rPr lang="en-US" sz="2400" dirty="0"/>
              <a:t>No commonly agreed upon way to analyze unfairness in loan application results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BE99E-0364-4641-3060-39EB9926C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375503-8522-2444-8EAE-8A1D59988AE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C96107-C70A-0224-9504-114AC7DF5394}"/>
              </a:ext>
            </a:extLst>
          </p:cNvPr>
          <p:cNvSpPr txBox="1">
            <a:spLocks/>
          </p:cNvSpPr>
          <p:nvPr/>
        </p:nvSpPr>
        <p:spPr>
          <a:xfrm>
            <a:off x="6377128" y="1825625"/>
            <a:ext cx="49766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8F5F31"/>
              </a:buClr>
              <a:buFont typeface="Wingdings" pitchFamily="2" charset="2"/>
              <a:buChar char="§"/>
              <a:defRPr lang="en-US" sz="2800" kern="1200">
                <a:solidFill>
                  <a:schemeClr val="tx1"/>
                </a:solidFill>
                <a:latin typeface="Oxygen" panose="02000503000000000000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F5F31"/>
              </a:buClr>
              <a:buFont typeface="Wingdings" pitchFamily="2" charset="2"/>
              <a:buChar char="§"/>
              <a:defRPr lang="en-US" sz="2400" kern="1200">
                <a:solidFill>
                  <a:schemeClr val="tx1"/>
                </a:solidFill>
                <a:latin typeface="Oxygen" panose="02000503000000000000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F5F31"/>
              </a:buClr>
              <a:buFont typeface="Wingdings" pitchFamily="2" charset="2"/>
              <a:buChar char="§"/>
              <a:defRPr lang="en-US" sz="2000" kern="1200">
                <a:solidFill>
                  <a:schemeClr val="tx1"/>
                </a:solidFill>
                <a:latin typeface="Oxygen" panose="02000503000000000000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F5F31"/>
              </a:buClr>
              <a:buFont typeface="Wingdings" pitchFamily="2" charset="2"/>
              <a:buChar char="§"/>
              <a:defRPr lang="en-US" sz="1800" kern="1200">
                <a:solidFill>
                  <a:schemeClr val="tx1"/>
                </a:solidFill>
                <a:latin typeface="Oxygen" panose="02000503000000000000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F5F31"/>
              </a:buClr>
              <a:buFont typeface="Wingdings" pitchFamily="2" charset="2"/>
              <a:buChar char="§"/>
              <a:defRPr lang="en-US" sz="1800" kern="1200">
                <a:solidFill>
                  <a:schemeClr val="tx1"/>
                </a:solidFill>
                <a:latin typeface="Oxygen" panose="02000503000000000000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Our Goal</a:t>
            </a:r>
          </a:p>
          <a:p>
            <a:r>
              <a:rPr lang="en-US" sz="2400" dirty="0"/>
              <a:t>Measure the fairness of loan origination decisions</a:t>
            </a:r>
          </a:p>
          <a:p>
            <a:pPr lvl="1"/>
            <a:r>
              <a:rPr lang="en-US" sz="2000" dirty="0"/>
              <a:t>With 2022 HMDA data</a:t>
            </a:r>
          </a:p>
          <a:p>
            <a:pPr lvl="1"/>
            <a:endParaRPr lang="en-US" sz="20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8338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BBBA-F65E-5B8F-F526-48D6A57F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C0B42-4685-BE63-4AE8-788D99AAD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9019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Loan Fairness Tool</a:t>
            </a:r>
          </a:p>
          <a:p>
            <a:r>
              <a:rPr lang="en-US" sz="2400" dirty="0"/>
              <a:t>Uses data from 2,900+ financial institutions</a:t>
            </a:r>
          </a:p>
          <a:p>
            <a:r>
              <a:rPr lang="en-US" sz="2400" dirty="0"/>
              <a:t>Individual firm performance</a:t>
            </a:r>
          </a:p>
          <a:p>
            <a:r>
              <a:rPr lang="en-US" sz="2400" dirty="0"/>
              <a:t>Overall market performance</a:t>
            </a:r>
          </a:p>
          <a:p>
            <a:pPr marL="0" indent="0">
              <a:buNone/>
            </a:pPr>
            <a:endParaRPr lang="en-US" sz="2400" b="0" i="0" u="none" strike="noStrike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7BF26-B893-4E29-CE63-0081D50BB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375503-8522-2444-8EAE-8A1D59988A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24AE2B-3ACA-33F5-19CE-E4F7B12E869A}"/>
              </a:ext>
            </a:extLst>
          </p:cNvPr>
          <p:cNvSpPr txBox="1">
            <a:spLocks/>
          </p:cNvSpPr>
          <p:nvPr/>
        </p:nvSpPr>
        <p:spPr>
          <a:xfrm>
            <a:off x="6474781" y="1823930"/>
            <a:ext cx="48790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8F5F31"/>
              </a:buClr>
              <a:buFont typeface="Wingdings" pitchFamily="2" charset="2"/>
              <a:buChar char="§"/>
              <a:defRPr lang="en-US" sz="2800" kern="1200">
                <a:solidFill>
                  <a:schemeClr val="tx1"/>
                </a:solidFill>
                <a:latin typeface="Oxygen" panose="02000503000000000000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F5F31"/>
              </a:buClr>
              <a:buFont typeface="Wingdings" pitchFamily="2" charset="2"/>
              <a:buChar char="§"/>
              <a:defRPr lang="en-US" sz="2400" kern="1200">
                <a:solidFill>
                  <a:schemeClr val="tx1"/>
                </a:solidFill>
                <a:latin typeface="Oxygen" panose="02000503000000000000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F5F31"/>
              </a:buClr>
              <a:buFont typeface="Wingdings" pitchFamily="2" charset="2"/>
              <a:buChar char="§"/>
              <a:defRPr lang="en-US" sz="2000" kern="1200">
                <a:solidFill>
                  <a:schemeClr val="tx1"/>
                </a:solidFill>
                <a:latin typeface="Oxygen" panose="02000503000000000000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F5F31"/>
              </a:buClr>
              <a:buFont typeface="Wingdings" pitchFamily="2" charset="2"/>
              <a:buChar char="§"/>
              <a:defRPr lang="en-US" sz="1800" kern="1200">
                <a:solidFill>
                  <a:schemeClr val="tx1"/>
                </a:solidFill>
                <a:latin typeface="Oxygen" panose="02000503000000000000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F5F31"/>
              </a:buClr>
              <a:buFont typeface="Wingdings" pitchFamily="2" charset="2"/>
              <a:buChar char="§"/>
              <a:defRPr lang="en-US" sz="1800" kern="1200">
                <a:solidFill>
                  <a:schemeClr val="tx1"/>
                </a:solidFill>
                <a:latin typeface="Oxygen" panose="02000503000000000000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Who can use it</a:t>
            </a:r>
          </a:p>
          <a:p>
            <a:r>
              <a:rPr lang="en-US" sz="2400" dirty="0"/>
              <a:t>Federal agencies</a:t>
            </a:r>
          </a:p>
          <a:p>
            <a:pPr lvl="1"/>
            <a:r>
              <a:rPr lang="en-US" sz="2000" dirty="0"/>
              <a:t>Consumer Financial Protection Bureau (CFPB)</a:t>
            </a:r>
          </a:p>
          <a:p>
            <a:pPr lvl="1"/>
            <a:r>
              <a:rPr lang="en-US" sz="2000" dirty="0"/>
              <a:t>Department of Justice (DOJ)</a:t>
            </a:r>
          </a:p>
          <a:p>
            <a:pPr lvl="1"/>
            <a:r>
              <a:rPr lang="en-US" sz="2000" dirty="0"/>
              <a:t>Office of the Comptroller of the Currency (OCC)</a:t>
            </a:r>
          </a:p>
          <a:p>
            <a:r>
              <a:rPr lang="en-US" sz="2400" dirty="0"/>
              <a:t>Financial Institutions</a:t>
            </a:r>
          </a:p>
          <a:p>
            <a:r>
              <a:rPr lang="en-US" sz="2400" dirty="0"/>
              <a:t>Individuals</a:t>
            </a:r>
          </a:p>
          <a:p>
            <a:pPr marL="0" indent="0">
              <a:buFont typeface="Wingdings" pitchFamily="2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413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5C057-1CAB-DE41-A0B1-A0CE8430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EC937-C331-D1A3-EF4F-915EDE0A8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20231" cy="4351338"/>
          </a:xfrm>
        </p:spPr>
        <p:txBody>
          <a:bodyPr/>
          <a:lstStyle/>
          <a:p>
            <a:r>
              <a:rPr lang="en-US" sz="2400" dirty="0"/>
              <a:t>Fairness Scores</a:t>
            </a:r>
          </a:p>
          <a:p>
            <a:pPr lvl="1"/>
            <a:r>
              <a:rPr lang="en-US" sz="1800" dirty="0"/>
              <a:t>0-100 rating</a:t>
            </a:r>
          </a:p>
          <a:p>
            <a:pPr lvl="1"/>
            <a:r>
              <a:rPr lang="en-US" sz="1800" dirty="0"/>
              <a:t>Based on disparities in loan origination rates</a:t>
            </a:r>
          </a:p>
          <a:p>
            <a:r>
              <a:rPr lang="en-US" sz="2200" dirty="0"/>
              <a:t>Pages</a:t>
            </a:r>
          </a:p>
          <a:p>
            <a:pPr lvl="1"/>
            <a:r>
              <a:rPr lang="en-US" sz="1800" dirty="0"/>
              <a:t>Firm Lookup</a:t>
            </a:r>
          </a:p>
          <a:p>
            <a:pPr lvl="1"/>
            <a:r>
              <a:rPr lang="en-US" sz="1800" dirty="0"/>
              <a:t>Market</a:t>
            </a:r>
          </a:p>
          <a:p>
            <a:pPr lvl="1"/>
            <a:r>
              <a:rPr lang="en-US" sz="1800" dirty="0"/>
              <a:t>Metrics &amp; Definitions</a:t>
            </a:r>
          </a:p>
          <a:p>
            <a:r>
              <a:rPr lang="en-US" sz="2200" dirty="0"/>
              <a:t>Relevant Terms</a:t>
            </a:r>
          </a:p>
          <a:p>
            <a:pPr lvl="1"/>
            <a:r>
              <a:rPr lang="en-US" sz="1800" dirty="0"/>
              <a:t>Demographic Parity</a:t>
            </a:r>
          </a:p>
          <a:p>
            <a:pPr lvl="1"/>
            <a:r>
              <a:rPr lang="en-US" sz="1800" dirty="0"/>
              <a:t>Equal Opportunity</a:t>
            </a:r>
          </a:p>
          <a:p>
            <a:pPr lvl="1"/>
            <a:endParaRPr lang="en-US" sz="1800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435A2-D7E9-3D3D-C7A9-43463FE16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375503-8522-2444-8EAE-8A1D59988AE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02DDAC-A4B6-EA16-42BD-0D62FA2CE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504" y="1825625"/>
            <a:ext cx="6614558" cy="373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0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BBBA-F65E-5B8F-F526-48D6A57F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C0B42-4685-BE63-4AE8-788D99AAD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u="none" strike="noStrike" baseline="0" dirty="0"/>
              <a:t>Rebuild the tool </a:t>
            </a:r>
            <a:r>
              <a:rPr lang="en-US" sz="2400" dirty="0"/>
              <a:t>with better software</a:t>
            </a:r>
            <a:endParaRPr lang="en-US" sz="1200" dirty="0"/>
          </a:p>
          <a:p>
            <a:pPr lvl="1"/>
            <a:r>
              <a:rPr lang="en-US" sz="2000" dirty="0"/>
              <a:t>i.e. R Shiny</a:t>
            </a:r>
          </a:p>
          <a:p>
            <a:r>
              <a:rPr lang="en-US" sz="2400" dirty="0"/>
              <a:t>Allow HMDA dataset selection by year</a:t>
            </a:r>
          </a:p>
          <a:p>
            <a:r>
              <a:rPr lang="en-US" sz="2400" dirty="0"/>
              <a:t>Research potential clients	</a:t>
            </a:r>
          </a:p>
          <a:p>
            <a:endParaRPr lang="en-US" sz="2400" b="0" i="0" u="none" strike="noStrike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7BF26-B893-4E29-CE63-0081D50BB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375503-8522-2444-8EAE-8A1D59988A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572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EF2C-418D-0795-7A24-83837A7E4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AC958-B53F-82B9-ABFA-A3E3C9401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Standardizing fairness-evaluation procedures: interdisciplinary insights on machine learning algorithms in creditworthiness assessments for small personal loans | AI and Ethics (springer.com)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0B730-06DC-8213-1D17-01C59E4F9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375503-8522-2444-8EAE-8A1D59988AE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56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48BCDEAFDAAF43B73E53FD91E7ED99" ma:contentTypeVersion="9" ma:contentTypeDescription="Create a new document." ma:contentTypeScope="" ma:versionID="a2f75a4d4c0410f061225fc19bf57f93">
  <xsd:schema xmlns:xsd="http://www.w3.org/2001/XMLSchema" xmlns:xs="http://www.w3.org/2001/XMLSchema" xmlns:p="http://schemas.microsoft.com/office/2006/metadata/properties" xmlns:ns2="9d87d0eb-a865-4a46-af20-30c80bf4f8b2" xmlns:ns3="0f8ea1db-e838-40c5-8e20-3fcc58d50a9d" targetNamespace="http://schemas.microsoft.com/office/2006/metadata/properties" ma:root="true" ma:fieldsID="03278bffaab1ebbaf80b599c7af17f51" ns2:_="" ns3:_="">
    <xsd:import namespace="9d87d0eb-a865-4a46-af20-30c80bf4f8b2"/>
    <xsd:import namespace="0f8ea1db-e838-40c5-8e20-3fcc58d50a9d"/>
    <xsd:element name="properties">
      <xsd:complexType>
        <xsd:sequence>
          <xsd:element name="documentManagement">
            <xsd:complexType>
              <xsd:all>
                <xsd:element ref="ns2:Year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Faciltator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87d0eb-a865-4a46-af20-30c80bf4f8b2" elementFormDefault="qualified">
    <xsd:import namespace="http://schemas.microsoft.com/office/2006/documentManagement/types"/>
    <xsd:import namespace="http://schemas.microsoft.com/office/infopath/2007/PartnerControls"/>
    <xsd:element name="Year" ma:index="8" nillable="true" ma:displayName="Year" ma:default="2021" ma:format="Dropdown" ma:internalName="Year">
      <xsd:simpleType>
        <xsd:restriction base="dms:Choice">
          <xsd:enumeration value="2016"/>
          <xsd:enumeration value="2017"/>
          <xsd:enumeration value="2018"/>
          <xsd:enumeration value="2019"/>
          <xsd:enumeration value="2020"/>
          <xsd:enumeration value="2021"/>
          <xsd:enumeration value="2022"/>
          <xsd:enumeration value="2023"/>
          <xsd:enumeration value="2024"/>
          <xsd:enumeration value="2025"/>
        </xsd:restriction>
      </xsd:simpleType>
    </xsd:element>
    <xsd:element name="MediaServiceMetadata" ma:index="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Faciltator" ma:index="13" ma:displayName="Faciltator" ma:description="This is the person that was the facilitator for the All Hands meeting." ma:format="Dropdown" ma:list="UserInfo" ma:SharePointGroup="0" ma:internalName="Faciltato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8ea1db-e838-40c5-8e20-3fcc58d50a9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f8ea1db-e838-40c5-8e20-3fcc58d50a9d">
      <UserInfo>
        <DisplayName>Andrew Slupek</DisplayName>
        <AccountId>363</AccountId>
        <AccountType/>
      </UserInfo>
      <UserInfo>
        <DisplayName>Michael Staab</DisplayName>
        <AccountId>1010</AccountId>
        <AccountType/>
      </UserInfo>
      <UserInfo>
        <DisplayName>Josh Meikrantz</DisplayName>
        <AccountId>135</AccountId>
        <AccountType/>
      </UserInfo>
      <UserInfo>
        <DisplayName>Randy Ridley</DisplayName>
        <AccountId>1009</AccountId>
        <AccountType/>
      </UserInfo>
      <UserInfo>
        <DisplayName>Mitchell Faber</DisplayName>
        <AccountId>40</AccountId>
        <AccountType/>
      </UserInfo>
      <UserInfo>
        <DisplayName>Kelly Jenkins</DisplayName>
        <AccountId>1138</AccountId>
        <AccountType/>
      </UserInfo>
    </SharedWithUsers>
    <Faciltator xmlns="9d87d0eb-a865-4a46-af20-30c80bf4f8b2">
      <UserInfo>
        <DisplayName>David Martineau</DisplayName>
        <AccountId>884</AccountId>
        <AccountType/>
      </UserInfo>
    </Faciltator>
    <Year xmlns="9d87d0eb-a865-4a46-af20-30c80bf4f8b2">2024</Year>
  </documentManagement>
</p:properties>
</file>

<file path=customXml/itemProps1.xml><?xml version="1.0" encoding="utf-8"?>
<ds:datastoreItem xmlns:ds="http://schemas.openxmlformats.org/officeDocument/2006/customXml" ds:itemID="{1D6360A6-CC9B-4AE6-9956-29A38593DD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9EB465-7F20-44B4-B4EB-3295D37032FE}">
  <ds:schemaRefs>
    <ds:schemaRef ds:uri="0f8ea1db-e838-40c5-8e20-3fcc58d50a9d"/>
    <ds:schemaRef ds:uri="9d87d0eb-a865-4a46-af20-30c80bf4f8b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4A4A4B7-1297-49B9-80B0-609860B176E2}">
  <ds:schemaRefs>
    <ds:schemaRef ds:uri="http://schemas.microsoft.com/office/2006/documentManagement/types"/>
    <ds:schemaRef ds:uri="http://www.w3.org/XML/1998/namespace"/>
    <ds:schemaRef ds:uri="http://purl.org/dc/dcmitype/"/>
    <ds:schemaRef ds:uri="http://purl.org/dc/elements/1.1/"/>
    <ds:schemaRef ds:uri="9d87d0eb-a865-4a46-af20-30c80bf4f8b2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0f8ea1db-e838-40c5-8e20-3fcc58d50a9d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4718</TotalTime>
  <Words>212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Oxygen</vt:lpstr>
      <vt:lpstr>Teko</vt:lpstr>
      <vt:lpstr>Teko SemiBold</vt:lpstr>
      <vt:lpstr>Wingdings</vt:lpstr>
      <vt:lpstr>Office Theme</vt:lpstr>
      <vt:lpstr>Understanding Fairness in Loan Origination Decisions</vt:lpstr>
      <vt:lpstr>Context</vt:lpstr>
      <vt:lpstr>The Need</vt:lpstr>
      <vt:lpstr>The Solution</vt:lpstr>
      <vt:lpstr>About the Tool</vt:lpstr>
      <vt:lpstr>Extensions</vt:lpstr>
      <vt:lpstr>Further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All-Hands Meeting for January 2024</dc:title>
  <dc:creator>Tom Hight</dc:creator>
  <cp:lastModifiedBy>Graydon Goss</cp:lastModifiedBy>
  <cp:revision>5</cp:revision>
  <dcterms:created xsi:type="dcterms:W3CDTF">2021-06-09T17:08:40Z</dcterms:created>
  <dcterms:modified xsi:type="dcterms:W3CDTF">2024-04-25T05:24:34Z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0x0101004448BCDEAFDAAF43B73E53FD91E7ED99</vt:lpwstr>
  </property>
</Properties>
</file>