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3" r:id="rId1"/>
  </p:sldMasterIdLst>
  <p:notesMasterIdLst>
    <p:notesMasterId r:id="rId22"/>
  </p:notes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2" r:id="rId14"/>
    <p:sldId id="271" r:id="rId15"/>
    <p:sldId id="270" r:id="rId16"/>
    <p:sldId id="273" r:id="rId17"/>
    <p:sldId id="274" r:id="rId18"/>
    <p:sldId id="275" r:id="rId19"/>
    <p:sldId id="277"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5BF07-607E-455E-9C1B-9754CBF420DC}" type="datetimeFigureOut">
              <a:rPr lang="en-IN" smtClean="0"/>
              <a:t>03-07-2020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0E2C9-27B7-4B21-BDA3-209FC31CCC9A}" type="slidenum">
              <a:rPr lang="en-IN" smtClean="0"/>
              <a:t>‹#›</a:t>
            </a:fld>
            <a:endParaRPr lang="en-IN"/>
          </a:p>
        </p:txBody>
      </p:sp>
    </p:spTree>
    <p:extLst>
      <p:ext uri="{BB962C8B-B14F-4D97-AF65-F5344CB8AC3E}">
        <p14:creationId xmlns:p14="http://schemas.microsoft.com/office/powerpoint/2010/main" val="201388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708D-E153-46BE-98D5-AF7A3C36A4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EF3011-DD66-4903-A53A-4656702B93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ABE086-D619-475A-AA94-7F40529E2586}"/>
              </a:ext>
            </a:extLst>
          </p:cNvPr>
          <p:cNvSpPr>
            <a:spLocks noGrp="1"/>
          </p:cNvSpPr>
          <p:nvPr>
            <p:ph type="dt" sz="half" idx="10"/>
          </p:nvPr>
        </p:nvSpPr>
        <p:spPr/>
        <p:txBody>
          <a:bodyPr/>
          <a:lstStyle/>
          <a:p>
            <a:fld id="{CFED6ED9-546C-41BA-A93B-23C5F0D63053}" type="datetime1">
              <a:rPr lang="en-IN" smtClean="0"/>
              <a:t>03-07-2020</a:t>
            </a:fld>
            <a:endParaRPr lang="en-IN"/>
          </a:p>
        </p:txBody>
      </p:sp>
      <p:sp>
        <p:nvSpPr>
          <p:cNvPr id="5" name="Footer Placeholder 4">
            <a:extLst>
              <a:ext uri="{FF2B5EF4-FFF2-40B4-BE49-F238E27FC236}">
                <a16:creationId xmlns:a16="http://schemas.microsoft.com/office/drawing/2014/main" id="{4996B040-3046-4FAC-A67A-68F072DE83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1533FC-7B56-4E0E-A7A8-13371868D5C3}"/>
              </a:ext>
            </a:extLst>
          </p:cNvPr>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1219509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AB5E-41A6-431E-850B-AD440D36CD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56CFF3-22D4-487D-8E3C-9618E18AF5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8D9834-3799-46A3-95BF-D077E1EC821E}"/>
              </a:ext>
            </a:extLst>
          </p:cNvPr>
          <p:cNvSpPr>
            <a:spLocks noGrp="1"/>
          </p:cNvSpPr>
          <p:nvPr>
            <p:ph type="dt" sz="half" idx="10"/>
          </p:nvPr>
        </p:nvSpPr>
        <p:spPr/>
        <p:txBody>
          <a:bodyPr/>
          <a:lstStyle/>
          <a:p>
            <a:fld id="{DFA96148-243C-4989-B758-EEE291D5B517}" type="datetime1">
              <a:rPr lang="en-IN" smtClean="0"/>
              <a:t>03-07-2020</a:t>
            </a:fld>
            <a:endParaRPr lang="en-IN"/>
          </a:p>
        </p:txBody>
      </p:sp>
      <p:sp>
        <p:nvSpPr>
          <p:cNvPr id="5" name="Footer Placeholder 4">
            <a:extLst>
              <a:ext uri="{FF2B5EF4-FFF2-40B4-BE49-F238E27FC236}">
                <a16:creationId xmlns:a16="http://schemas.microsoft.com/office/drawing/2014/main" id="{00867A8F-1775-4823-A72B-40A8B88F3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45AB7-642B-4B3C-92DD-9955E1822687}"/>
              </a:ext>
            </a:extLst>
          </p:cNvPr>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387719262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BE36F-6E7A-4741-A479-271CE4366F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EC2FC0-721F-4103-BADF-B0AF48B2C8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7546A-C4B5-4488-B29F-1DBEEF2AF158}"/>
              </a:ext>
            </a:extLst>
          </p:cNvPr>
          <p:cNvSpPr>
            <a:spLocks noGrp="1"/>
          </p:cNvSpPr>
          <p:nvPr>
            <p:ph type="dt" sz="half" idx="10"/>
          </p:nvPr>
        </p:nvSpPr>
        <p:spPr/>
        <p:txBody>
          <a:bodyPr/>
          <a:lstStyle/>
          <a:p>
            <a:fld id="{DFA96148-243C-4989-B758-EEE291D5B517}" type="datetime1">
              <a:rPr lang="en-IN" smtClean="0"/>
              <a:t>03-07-2020</a:t>
            </a:fld>
            <a:endParaRPr lang="en-IN"/>
          </a:p>
        </p:txBody>
      </p:sp>
      <p:sp>
        <p:nvSpPr>
          <p:cNvPr id="5" name="Footer Placeholder 4">
            <a:extLst>
              <a:ext uri="{FF2B5EF4-FFF2-40B4-BE49-F238E27FC236}">
                <a16:creationId xmlns:a16="http://schemas.microsoft.com/office/drawing/2014/main" id="{0AEB7713-DE06-4DB9-AD1C-3D4F99C70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8713C-F9D4-4033-A05D-6C71D0C91632}"/>
              </a:ext>
            </a:extLst>
          </p:cNvPr>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90221632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68E7-2F9B-4EC6-84ED-4FAE135A9B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4B4DCC-6205-486C-9481-0468292043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DD5581-7FC2-4BB8-8C0A-492BF5788505}"/>
              </a:ext>
            </a:extLst>
          </p:cNvPr>
          <p:cNvSpPr>
            <a:spLocks noGrp="1"/>
          </p:cNvSpPr>
          <p:nvPr>
            <p:ph type="dt" sz="half" idx="10"/>
          </p:nvPr>
        </p:nvSpPr>
        <p:spPr/>
        <p:txBody>
          <a:bodyPr/>
          <a:lstStyle/>
          <a:p>
            <a:fld id="{DFA96148-243C-4989-B758-EEE291D5B517}" type="datetime1">
              <a:rPr lang="en-IN" smtClean="0"/>
              <a:t>03-07-2020</a:t>
            </a:fld>
            <a:endParaRPr lang="en-IN"/>
          </a:p>
        </p:txBody>
      </p:sp>
      <p:sp>
        <p:nvSpPr>
          <p:cNvPr id="5" name="Footer Placeholder 4">
            <a:extLst>
              <a:ext uri="{FF2B5EF4-FFF2-40B4-BE49-F238E27FC236}">
                <a16:creationId xmlns:a16="http://schemas.microsoft.com/office/drawing/2014/main" id="{4431333C-C44E-4630-9AB4-9ACA50AE5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5F8806-CF43-4844-BBBF-CDD482F28DA4}"/>
              </a:ext>
            </a:extLst>
          </p:cNvPr>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196226913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52FA-B0EF-4A39-891E-46774E614A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79D5B7-332F-4DD7-B812-8A9D8BC24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57D39E-8EBD-485B-A493-191766E9DD89}"/>
              </a:ext>
            </a:extLst>
          </p:cNvPr>
          <p:cNvSpPr>
            <a:spLocks noGrp="1"/>
          </p:cNvSpPr>
          <p:nvPr>
            <p:ph type="dt" sz="half" idx="10"/>
          </p:nvPr>
        </p:nvSpPr>
        <p:spPr/>
        <p:txBody>
          <a:bodyPr/>
          <a:lstStyle/>
          <a:p>
            <a:fld id="{7D2D3235-6C21-4A35-8A63-D0B79BA0C104}" type="datetime1">
              <a:rPr lang="en-IN" smtClean="0"/>
              <a:t>03-07-2020</a:t>
            </a:fld>
            <a:endParaRPr lang="en-IN"/>
          </a:p>
        </p:txBody>
      </p:sp>
      <p:sp>
        <p:nvSpPr>
          <p:cNvPr id="5" name="Footer Placeholder 4">
            <a:extLst>
              <a:ext uri="{FF2B5EF4-FFF2-40B4-BE49-F238E27FC236}">
                <a16:creationId xmlns:a16="http://schemas.microsoft.com/office/drawing/2014/main" id="{8E4D1F3E-9100-4901-AA32-EC128BE93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6E4FC-1A20-4C1D-B0A0-D7B539DD6E94}"/>
              </a:ext>
            </a:extLst>
          </p:cNvPr>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283148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2C4B-E5FE-4B8B-9E2C-85E33D391C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51FCF4-E016-4C97-B3D2-4E01F3635F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AA301A-0F96-4D66-ACB4-5670EF490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264B8B-A5BD-44F2-A03D-848DE4D6B1B1}"/>
              </a:ext>
            </a:extLst>
          </p:cNvPr>
          <p:cNvSpPr>
            <a:spLocks noGrp="1"/>
          </p:cNvSpPr>
          <p:nvPr>
            <p:ph type="dt" sz="half" idx="10"/>
          </p:nvPr>
        </p:nvSpPr>
        <p:spPr/>
        <p:txBody>
          <a:bodyPr/>
          <a:lstStyle/>
          <a:p>
            <a:fld id="{DFA96148-243C-4989-B758-EEE291D5B517}" type="datetime1">
              <a:rPr lang="en-IN" smtClean="0"/>
              <a:t>03-07-2020</a:t>
            </a:fld>
            <a:endParaRPr lang="en-IN"/>
          </a:p>
        </p:txBody>
      </p:sp>
      <p:sp>
        <p:nvSpPr>
          <p:cNvPr id="6" name="Footer Placeholder 5">
            <a:extLst>
              <a:ext uri="{FF2B5EF4-FFF2-40B4-BE49-F238E27FC236}">
                <a16:creationId xmlns:a16="http://schemas.microsoft.com/office/drawing/2014/main" id="{C077B106-D547-4905-ABBE-C6CDB12A7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952B8-3323-4E52-B3BB-532DFD3382E9}"/>
              </a:ext>
            </a:extLst>
          </p:cNvPr>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408955938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BE51-F28B-44B4-AE5A-0AE82C7279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35E07D-CDB8-47AD-A50B-3F1C7869C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8904C7-6AF4-4D6F-BA9B-A5AF4D0D6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1ACFFF-902A-449D-BA44-2BEF12654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9D18A-5CC3-40A3-8509-8848739707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23C580-7D98-49B7-ADA8-2D1DBE5ED0BA}"/>
              </a:ext>
            </a:extLst>
          </p:cNvPr>
          <p:cNvSpPr>
            <a:spLocks noGrp="1"/>
          </p:cNvSpPr>
          <p:nvPr>
            <p:ph type="dt" sz="half" idx="10"/>
          </p:nvPr>
        </p:nvSpPr>
        <p:spPr/>
        <p:txBody>
          <a:bodyPr/>
          <a:lstStyle/>
          <a:p>
            <a:fld id="{DFA96148-243C-4989-B758-EEE291D5B517}" type="datetime1">
              <a:rPr lang="en-IN" smtClean="0"/>
              <a:t>03-07-2020</a:t>
            </a:fld>
            <a:endParaRPr lang="en-IN"/>
          </a:p>
        </p:txBody>
      </p:sp>
      <p:sp>
        <p:nvSpPr>
          <p:cNvPr id="8" name="Footer Placeholder 7">
            <a:extLst>
              <a:ext uri="{FF2B5EF4-FFF2-40B4-BE49-F238E27FC236}">
                <a16:creationId xmlns:a16="http://schemas.microsoft.com/office/drawing/2014/main" id="{0569E00D-C59A-43D4-AEF2-D9A7992E0D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DD6902-B8F4-452B-8B27-BA26062C1CF4}"/>
              </a:ext>
            </a:extLst>
          </p:cNvPr>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26299201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2B4A-1E87-4AB1-8421-605BE44ECC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5C0BC8-4C7F-4360-B49B-3ECE476EE05B}"/>
              </a:ext>
            </a:extLst>
          </p:cNvPr>
          <p:cNvSpPr>
            <a:spLocks noGrp="1"/>
          </p:cNvSpPr>
          <p:nvPr>
            <p:ph type="dt" sz="half" idx="10"/>
          </p:nvPr>
        </p:nvSpPr>
        <p:spPr/>
        <p:txBody>
          <a:bodyPr/>
          <a:lstStyle/>
          <a:p>
            <a:fld id="{D4EECD89-2235-46A6-B8C6-912971CD5EB0}" type="datetime1">
              <a:rPr lang="en-IN" smtClean="0"/>
              <a:t>03-07-2020</a:t>
            </a:fld>
            <a:endParaRPr lang="en-IN"/>
          </a:p>
        </p:txBody>
      </p:sp>
      <p:sp>
        <p:nvSpPr>
          <p:cNvPr id="4" name="Footer Placeholder 3">
            <a:extLst>
              <a:ext uri="{FF2B5EF4-FFF2-40B4-BE49-F238E27FC236}">
                <a16:creationId xmlns:a16="http://schemas.microsoft.com/office/drawing/2014/main" id="{5647BB6A-ED94-4851-8C2C-ABDE7F2480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45314C-4EC0-4DC2-BF3D-2DA8A1327562}"/>
              </a:ext>
            </a:extLst>
          </p:cNvPr>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147507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3DD25-A318-4DDD-BEA9-02F85E2A580C}"/>
              </a:ext>
            </a:extLst>
          </p:cNvPr>
          <p:cNvSpPr>
            <a:spLocks noGrp="1"/>
          </p:cNvSpPr>
          <p:nvPr>
            <p:ph type="dt" sz="half" idx="10"/>
          </p:nvPr>
        </p:nvSpPr>
        <p:spPr/>
        <p:txBody>
          <a:bodyPr/>
          <a:lstStyle/>
          <a:p>
            <a:fld id="{9CD31E0D-8BA9-4A1E-938F-BC573D9F7AE7}" type="datetime1">
              <a:rPr lang="en-IN" smtClean="0"/>
              <a:t>03-07-2020</a:t>
            </a:fld>
            <a:endParaRPr lang="en-IN"/>
          </a:p>
        </p:txBody>
      </p:sp>
      <p:sp>
        <p:nvSpPr>
          <p:cNvPr id="3" name="Footer Placeholder 2">
            <a:extLst>
              <a:ext uri="{FF2B5EF4-FFF2-40B4-BE49-F238E27FC236}">
                <a16:creationId xmlns:a16="http://schemas.microsoft.com/office/drawing/2014/main" id="{E50F228F-BCE9-4DB6-BE83-074CD2D3E3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156F7C-9F97-4C4F-B51A-5274425464F4}"/>
              </a:ext>
            </a:extLst>
          </p:cNvPr>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159494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C1CB-1D4A-41F5-84CE-3AB5B69DF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4F0958-4785-404E-A58B-EDE7BB1FF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3AA6B1-3629-4182-B49B-25B969AFE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D8EA1-2713-4BF4-B791-B15B311BD531}"/>
              </a:ext>
            </a:extLst>
          </p:cNvPr>
          <p:cNvSpPr>
            <a:spLocks noGrp="1"/>
          </p:cNvSpPr>
          <p:nvPr>
            <p:ph type="dt" sz="half" idx="10"/>
          </p:nvPr>
        </p:nvSpPr>
        <p:spPr/>
        <p:txBody>
          <a:bodyPr/>
          <a:lstStyle/>
          <a:p>
            <a:fld id="{DFA96148-243C-4989-B758-EEE291D5B517}" type="datetime1">
              <a:rPr lang="en-IN" smtClean="0"/>
              <a:t>03-07-2020</a:t>
            </a:fld>
            <a:endParaRPr lang="en-IN"/>
          </a:p>
        </p:txBody>
      </p:sp>
      <p:sp>
        <p:nvSpPr>
          <p:cNvPr id="6" name="Footer Placeholder 5">
            <a:extLst>
              <a:ext uri="{FF2B5EF4-FFF2-40B4-BE49-F238E27FC236}">
                <a16:creationId xmlns:a16="http://schemas.microsoft.com/office/drawing/2014/main" id="{5BCEADC9-E42A-46F1-9185-74D5AC3A3A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1093B8-95E4-42DC-BF41-1799D10D394F}"/>
              </a:ext>
            </a:extLst>
          </p:cNvPr>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32479576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BB87-213E-4FCA-A533-4002A0681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E51FDD-518B-4375-A280-9D1A5C0393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640ABB-F4B3-4B3D-9096-975A7D644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87522-980D-44D7-9F74-5BE90BB03749}"/>
              </a:ext>
            </a:extLst>
          </p:cNvPr>
          <p:cNvSpPr>
            <a:spLocks noGrp="1"/>
          </p:cNvSpPr>
          <p:nvPr>
            <p:ph type="dt" sz="half" idx="10"/>
          </p:nvPr>
        </p:nvSpPr>
        <p:spPr/>
        <p:txBody>
          <a:bodyPr/>
          <a:lstStyle/>
          <a:p>
            <a:fld id="{C45FC7CA-50F6-4F0E-936C-1C832409C93C}" type="datetime1">
              <a:rPr lang="en-IN" smtClean="0"/>
              <a:t>03-07-2020</a:t>
            </a:fld>
            <a:endParaRPr lang="en-IN"/>
          </a:p>
        </p:txBody>
      </p:sp>
      <p:sp>
        <p:nvSpPr>
          <p:cNvPr id="6" name="Footer Placeholder 5">
            <a:extLst>
              <a:ext uri="{FF2B5EF4-FFF2-40B4-BE49-F238E27FC236}">
                <a16:creationId xmlns:a16="http://schemas.microsoft.com/office/drawing/2014/main" id="{69604291-CDA9-496A-8458-5ED9984A7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CF642-8401-4F30-89A1-B4C0D7809AE8}"/>
              </a:ext>
            </a:extLst>
          </p:cNvPr>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253397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F14EF9-5C2A-4F4A-904D-A4FDD8F64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3A186A-E80B-4E7A-8D78-DA7A9C19B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445C4-3CD1-442E-B26C-91ED68264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96148-243C-4989-B758-EEE291D5B517}" type="datetime1">
              <a:rPr lang="en-IN" smtClean="0"/>
              <a:t>03-07-2020</a:t>
            </a:fld>
            <a:endParaRPr lang="en-IN"/>
          </a:p>
        </p:txBody>
      </p:sp>
      <p:sp>
        <p:nvSpPr>
          <p:cNvPr id="5" name="Footer Placeholder 4">
            <a:extLst>
              <a:ext uri="{FF2B5EF4-FFF2-40B4-BE49-F238E27FC236}">
                <a16:creationId xmlns:a16="http://schemas.microsoft.com/office/drawing/2014/main" id="{B717013A-7581-45A0-A853-C79D7CD54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54A778-292F-40BE-81D3-F6B35CFB3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FCFC5-F94D-4061-A746-298E3AEA0236}" type="slidenum">
              <a:rPr lang="en-IN" smtClean="0"/>
              <a:t>‹#›</a:t>
            </a:fld>
            <a:endParaRPr lang="en-IN"/>
          </a:p>
        </p:txBody>
      </p:sp>
    </p:spTree>
    <p:extLst>
      <p:ext uri="{BB962C8B-B14F-4D97-AF65-F5344CB8AC3E}">
        <p14:creationId xmlns:p14="http://schemas.microsoft.com/office/powerpoint/2010/main" val="282791022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7B65-C4E9-476A-8184-5BAF840F6409}"/>
              </a:ext>
            </a:extLst>
          </p:cNvPr>
          <p:cNvSpPr>
            <a:spLocks noGrp="1"/>
          </p:cNvSpPr>
          <p:nvPr>
            <p:ph type="ctrTitle"/>
          </p:nvPr>
        </p:nvSpPr>
        <p:spPr>
          <a:xfrm>
            <a:off x="1246406" y="1430860"/>
            <a:ext cx="9440034" cy="1828801"/>
          </a:xfrm>
        </p:spPr>
        <p:txBody>
          <a:bodyPr/>
          <a:lstStyle/>
          <a:p>
            <a:r>
              <a:rPr lang="en-US" b="1" u="sng" dirty="0">
                <a:effectLst/>
                <a:latin typeface="Cambria Math" panose="02040503050406030204" pitchFamily="18" charset="0"/>
                <a:ea typeface="Cambria Math" panose="02040503050406030204" pitchFamily="18" charset="0"/>
              </a:rPr>
              <a:t>FAKE NEWS DETECTION</a:t>
            </a:r>
            <a:endParaRPr lang="en-IN" b="1" u="sng" dirty="0">
              <a:effectLst/>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E5FDD7EE-8091-4ED2-A0E2-2837A492324D}"/>
              </a:ext>
            </a:extLst>
          </p:cNvPr>
          <p:cNvSpPr>
            <a:spLocks noGrp="1"/>
          </p:cNvSpPr>
          <p:nvPr>
            <p:ph type="subTitle" idx="1"/>
          </p:nvPr>
        </p:nvSpPr>
        <p:spPr>
          <a:xfrm>
            <a:off x="89406" y="3983855"/>
            <a:ext cx="11754034" cy="1371599"/>
          </a:xfrm>
        </p:spPr>
        <p:txBody>
          <a:bodyPr>
            <a:normAutofit/>
          </a:bodyPr>
          <a:lstStyle/>
          <a:p>
            <a:r>
              <a:rPr lang="en-US" sz="4000" b="1" u="sng" dirty="0">
                <a:solidFill>
                  <a:schemeClr val="tx1"/>
                </a:solidFill>
                <a:effectLst>
                  <a:outerShdw blurRad="38100" dist="38100" dir="2700000" algn="tl">
                    <a:srgbClr val="000000">
                      <a:alpha val="43137"/>
                    </a:srgbClr>
                  </a:outerShdw>
                </a:effectLst>
                <a:latin typeface="Bahnschrift SemiLight" panose="020B0502040204020203" pitchFamily="34" charset="0"/>
              </a:rPr>
              <a:t>A Machine Learning Project Presentation</a:t>
            </a:r>
            <a:endParaRPr lang="en-IN" sz="4000" b="1" u="sng" dirty="0">
              <a:solidFill>
                <a:schemeClr val="tx1"/>
              </a:solidFill>
              <a:effectLst>
                <a:outerShdw blurRad="38100" dist="38100" dir="2700000" algn="tl">
                  <a:srgbClr val="000000">
                    <a:alpha val="43137"/>
                  </a:srgbClr>
                </a:outerShdw>
              </a:effectLst>
              <a:latin typeface="Bahnschrift SemiLight" panose="020B0502040204020203" pitchFamily="34" charset="0"/>
            </a:endParaRPr>
          </a:p>
        </p:txBody>
      </p:sp>
    </p:spTree>
    <p:extLst>
      <p:ext uri="{BB962C8B-B14F-4D97-AF65-F5344CB8AC3E}">
        <p14:creationId xmlns:p14="http://schemas.microsoft.com/office/powerpoint/2010/main" val="197133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9F429E-93C4-4D41-A1F4-68C717A5FA03}"/>
              </a:ext>
            </a:extLst>
          </p:cNvPr>
          <p:cNvSpPr>
            <a:spLocks noGrp="1"/>
          </p:cNvSpPr>
          <p:nvPr>
            <p:ph type="sldNum" sz="quarter" idx="12"/>
          </p:nvPr>
        </p:nvSpPr>
        <p:spPr>
          <a:xfrm>
            <a:off x="10949017" y="6300526"/>
            <a:ext cx="753545" cy="365125"/>
          </a:xfrm>
        </p:spPr>
        <p:txBody>
          <a:bodyPr/>
          <a:lstStyle/>
          <a:p>
            <a:fld id="{7DFFCFC5-F94D-4061-A746-298E3AEA0236}" type="slidenum">
              <a:rPr lang="en-IN" sz="2000" b="1" smtClean="0">
                <a:latin typeface="Bahnschrift Light" panose="020B0502040204020203" pitchFamily="34" charset="0"/>
              </a:rPr>
              <a:t>10</a:t>
            </a:fld>
            <a:endParaRPr lang="en-IN" sz="2000" b="1" dirty="0">
              <a:latin typeface="Bahnschrift Light" panose="020B0502040204020203" pitchFamily="34" charset="0"/>
            </a:endParaRPr>
          </a:p>
        </p:txBody>
      </p:sp>
      <p:sp>
        <p:nvSpPr>
          <p:cNvPr id="3" name="Rectangle 2">
            <a:extLst>
              <a:ext uri="{FF2B5EF4-FFF2-40B4-BE49-F238E27FC236}">
                <a16:creationId xmlns:a16="http://schemas.microsoft.com/office/drawing/2014/main" id="{56232BEC-4CA7-478C-8809-662462446F2D}"/>
              </a:ext>
            </a:extLst>
          </p:cNvPr>
          <p:cNvSpPr/>
          <p:nvPr/>
        </p:nvSpPr>
        <p:spPr>
          <a:xfrm>
            <a:off x="71021" y="102763"/>
            <a:ext cx="11958222" cy="6740307"/>
          </a:xfrm>
          <a:prstGeom prst="rect">
            <a:avLst/>
          </a:prstGeom>
        </p:spPr>
        <p:txBody>
          <a:bodyPr wrap="square">
            <a:spAutoFit/>
          </a:bodyPr>
          <a:lstStyle/>
          <a:p>
            <a:pPr marL="285750" indent="-285750">
              <a:buFont typeface="Arial" panose="020B0604020202020204" pitchFamily="34" charset="0"/>
              <a:buChar char="•"/>
            </a:pPr>
            <a:r>
              <a:rPr lang="en-IN" b="1" u="sng" dirty="0">
                <a:latin typeface="CMBX10"/>
              </a:rPr>
              <a:t>Multinomial NB Classifier :</a:t>
            </a:r>
          </a:p>
          <a:p>
            <a:r>
              <a:rPr lang="en-US" b="1" dirty="0">
                <a:latin typeface="CMR10"/>
              </a:rPr>
              <a:t>Multinomial Naive Bayes Classifier</a:t>
            </a:r>
            <a:r>
              <a:rPr lang="en-US" dirty="0">
                <a:latin typeface="CMR10"/>
              </a:rPr>
              <a:t> is a specialized version of Naive Bayes Classier. This Classifier is suitable for classification with </a:t>
            </a:r>
            <a:r>
              <a:rPr lang="en-US" b="1" dirty="0">
                <a:latin typeface="CMR10"/>
              </a:rPr>
              <a:t>discrete features </a:t>
            </a:r>
            <a:r>
              <a:rPr lang="en-US" dirty="0">
                <a:latin typeface="CMR10"/>
              </a:rPr>
              <a:t>(such as word counts for text classification). The Multinomial distribution normally requires integer feature counts. The Multinomial NB Classier explicitly models word counts and adjusts the underlying calculations to deal with in.</a:t>
            </a:r>
          </a:p>
          <a:p>
            <a:endParaRPr lang="en-US" dirty="0">
              <a:latin typeface="CMR10"/>
            </a:endParaRPr>
          </a:p>
          <a:p>
            <a:pPr marL="285750" indent="-285750">
              <a:buFont typeface="Arial" panose="020B0604020202020204" pitchFamily="34" charset="0"/>
              <a:buChar char="•"/>
            </a:pPr>
            <a:r>
              <a:rPr lang="en-IN" b="1" u="sng" dirty="0">
                <a:latin typeface="CMBX10"/>
              </a:rPr>
              <a:t>ROC Curve-AUC Score :</a:t>
            </a:r>
          </a:p>
          <a:p>
            <a:r>
              <a:rPr lang="en-US" dirty="0">
                <a:latin typeface="CMR10"/>
              </a:rPr>
              <a:t>The </a:t>
            </a:r>
            <a:r>
              <a:rPr lang="en-US" b="1" dirty="0">
                <a:latin typeface="CMR10"/>
              </a:rPr>
              <a:t>Receiver Operating Characteristic Curve</a:t>
            </a:r>
            <a:r>
              <a:rPr lang="en-US" dirty="0">
                <a:latin typeface="CMR10"/>
              </a:rPr>
              <a:t>, or ROC Curve, is a graphical plot that illustrates the diagnostic ability of a binary classier system. The Curve is plotted with </a:t>
            </a:r>
            <a:r>
              <a:rPr lang="en-US" b="1" dirty="0">
                <a:latin typeface="CMR10"/>
              </a:rPr>
              <a:t>TPR</a:t>
            </a:r>
            <a:r>
              <a:rPr lang="en-US" dirty="0">
                <a:latin typeface="CMR10"/>
              </a:rPr>
              <a:t> on the y-axis against </a:t>
            </a:r>
            <a:r>
              <a:rPr lang="en-US" b="1" dirty="0">
                <a:latin typeface="CMR10"/>
              </a:rPr>
              <a:t>FPR </a:t>
            </a:r>
            <a:r>
              <a:rPr lang="en-IN" dirty="0">
                <a:latin typeface="CMR10"/>
              </a:rPr>
              <a:t>on the x-axis.</a:t>
            </a:r>
          </a:p>
          <a:p>
            <a:r>
              <a:rPr lang="en-US" b="1" dirty="0">
                <a:latin typeface="CMR10"/>
              </a:rPr>
              <a:t>Area Under Curve Score </a:t>
            </a:r>
            <a:r>
              <a:rPr lang="en-US" dirty="0">
                <a:latin typeface="CMR10"/>
              </a:rPr>
              <a:t>or AUC Score represents degree or measure of separability. It is known that </a:t>
            </a:r>
            <a:r>
              <a:rPr lang="en-US" b="1" dirty="0">
                <a:latin typeface="CMR10"/>
              </a:rPr>
              <a:t>Higher</a:t>
            </a:r>
            <a:r>
              <a:rPr lang="en-US" dirty="0">
                <a:latin typeface="CMR10"/>
              </a:rPr>
              <a:t> the AUC Score, B</a:t>
            </a:r>
            <a:r>
              <a:rPr lang="en-US" b="1" dirty="0">
                <a:latin typeface="CMR10"/>
              </a:rPr>
              <a:t>etter</a:t>
            </a:r>
            <a:r>
              <a:rPr lang="en-US" dirty="0">
                <a:latin typeface="CMR10"/>
              </a:rPr>
              <a:t> the model is at classifying or distinguishing. It provides an aggregate measure of performance across all possible classification models.</a:t>
            </a:r>
          </a:p>
          <a:p>
            <a:endParaRPr lang="en-US" dirty="0">
              <a:latin typeface="CMR10"/>
            </a:endParaRPr>
          </a:p>
          <a:p>
            <a:pPr marL="285750" indent="-285750">
              <a:buFont typeface="Arial" panose="020B0604020202020204" pitchFamily="34" charset="0"/>
              <a:buChar char="•"/>
            </a:pPr>
            <a:r>
              <a:rPr lang="en-IN" b="1" u="sng" dirty="0">
                <a:latin typeface="CMBX10"/>
              </a:rPr>
              <a:t>Confusion Matrix :</a:t>
            </a:r>
          </a:p>
          <a:p>
            <a:r>
              <a:rPr lang="en-US" dirty="0">
                <a:latin typeface="CMR10"/>
              </a:rPr>
              <a:t>A </a:t>
            </a:r>
            <a:r>
              <a:rPr lang="en-US" b="1" dirty="0">
                <a:latin typeface="CMR10"/>
              </a:rPr>
              <a:t>Confusion Matrix</a:t>
            </a:r>
            <a:r>
              <a:rPr lang="en-US" dirty="0">
                <a:latin typeface="CMR10"/>
              </a:rPr>
              <a:t>, also known as </a:t>
            </a:r>
            <a:r>
              <a:rPr lang="en-US" b="1" dirty="0">
                <a:latin typeface="CMR10"/>
              </a:rPr>
              <a:t>Error Matrix</a:t>
            </a:r>
            <a:r>
              <a:rPr lang="en-US" dirty="0">
                <a:latin typeface="CMR10"/>
              </a:rPr>
              <a:t>, is a specific table layout that allows visualization of the performance of an algorithm or of a classification model(classifier) on a set of test dataset for which the true </a:t>
            </a:r>
            <a:r>
              <a:rPr lang="en-IN" dirty="0">
                <a:latin typeface="CMR10"/>
              </a:rPr>
              <a:t>values are known.</a:t>
            </a:r>
          </a:p>
          <a:p>
            <a:r>
              <a:rPr lang="en-US" dirty="0">
                <a:latin typeface="CMR10"/>
              </a:rPr>
              <a:t>It allows us to measure Accuracy, Recall, Precision, F1 score and Specificity. It gives the terms like True </a:t>
            </a:r>
            <a:r>
              <a:rPr lang="en-IN" dirty="0">
                <a:latin typeface="CMR10"/>
              </a:rPr>
              <a:t>Positive, True Negative, False Positive and False Negative.</a:t>
            </a:r>
          </a:p>
          <a:p>
            <a:endParaRPr lang="en-IN" dirty="0">
              <a:latin typeface="CMR10"/>
            </a:endParaRPr>
          </a:p>
          <a:p>
            <a:endParaRPr lang="en-IN" dirty="0">
              <a:latin typeface="CMR10"/>
            </a:endParaRPr>
          </a:p>
          <a:p>
            <a:endParaRPr lang="en-IN" dirty="0">
              <a:latin typeface="CMR10"/>
            </a:endParaRPr>
          </a:p>
          <a:p>
            <a:endParaRPr lang="en-IN" dirty="0">
              <a:latin typeface="CMR10"/>
            </a:endParaRPr>
          </a:p>
          <a:p>
            <a:endParaRPr lang="en-IN" dirty="0">
              <a:latin typeface="CMR10"/>
            </a:endParaRPr>
          </a:p>
          <a:p>
            <a:endParaRPr lang="en-IN" dirty="0">
              <a:latin typeface="CMR10"/>
            </a:endParaRPr>
          </a:p>
        </p:txBody>
      </p:sp>
      <p:pic>
        <p:nvPicPr>
          <p:cNvPr id="5" name="Picture 4">
            <a:extLst>
              <a:ext uri="{FF2B5EF4-FFF2-40B4-BE49-F238E27FC236}">
                <a16:creationId xmlns:a16="http://schemas.microsoft.com/office/drawing/2014/main" id="{5D208B54-261F-4241-AD49-A64D64C92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313" y="4979490"/>
            <a:ext cx="4243526" cy="1863579"/>
          </a:xfrm>
          <a:prstGeom prst="rect">
            <a:avLst/>
          </a:prstGeom>
        </p:spPr>
      </p:pic>
    </p:spTree>
    <p:extLst>
      <p:ext uri="{BB962C8B-B14F-4D97-AF65-F5344CB8AC3E}">
        <p14:creationId xmlns:p14="http://schemas.microsoft.com/office/powerpoint/2010/main" val="2211958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FDF2DC-CFFE-4E2F-A634-75C6FF4BA895}"/>
              </a:ext>
            </a:extLst>
          </p:cNvPr>
          <p:cNvSpPr>
            <a:spLocks noGrp="1"/>
          </p:cNvSpPr>
          <p:nvPr>
            <p:ph type="sldNum" sz="quarter" idx="12"/>
          </p:nvPr>
        </p:nvSpPr>
        <p:spPr/>
        <p:txBody>
          <a:bodyPr/>
          <a:lstStyle/>
          <a:p>
            <a:fld id="{7DFFCFC5-F94D-4061-A746-298E3AEA0236}" type="slidenum">
              <a:rPr lang="en-IN" sz="2000" b="1" smtClean="0">
                <a:latin typeface="Bahnschrift Light" panose="020B0502040204020203" pitchFamily="34" charset="0"/>
              </a:rPr>
              <a:t>11</a:t>
            </a:fld>
            <a:endParaRPr lang="en-IN" sz="2000" b="1" dirty="0">
              <a:latin typeface="Bahnschrift Light" panose="020B0502040204020203" pitchFamily="34" charset="0"/>
            </a:endParaRPr>
          </a:p>
        </p:txBody>
      </p:sp>
      <p:sp>
        <p:nvSpPr>
          <p:cNvPr id="3" name="Rectangle 2">
            <a:extLst>
              <a:ext uri="{FF2B5EF4-FFF2-40B4-BE49-F238E27FC236}">
                <a16:creationId xmlns:a16="http://schemas.microsoft.com/office/drawing/2014/main" id="{900683FC-D7FF-4D8E-B3A9-26412274CBB5}"/>
              </a:ext>
            </a:extLst>
          </p:cNvPr>
          <p:cNvSpPr/>
          <p:nvPr/>
        </p:nvSpPr>
        <p:spPr>
          <a:xfrm>
            <a:off x="152400" y="131621"/>
            <a:ext cx="11887200" cy="5078313"/>
          </a:xfrm>
          <a:prstGeom prst="rect">
            <a:avLst/>
          </a:prstGeom>
        </p:spPr>
        <p:txBody>
          <a:bodyPr wrap="square">
            <a:spAutoFit/>
          </a:bodyPr>
          <a:lstStyle/>
          <a:p>
            <a:pPr marL="285750" indent="-285750">
              <a:buFont typeface="Arial" panose="020B0604020202020204" pitchFamily="34" charset="0"/>
              <a:buChar char="•"/>
            </a:pPr>
            <a:r>
              <a:rPr lang="en-IN" b="1" u="sng" dirty="0">
                <a:latin typeface="CMBX10"/>
              </a:rPr>
              <a:t>TP (TRUE POSITIVE) :</a:t>
            </a:r>
          </a:p>
          <a:p>
            <a:r>
              <a:rPr lang="en-US" dirty="0">
                <a:latin typeface="CMR10"/>
              </a:rPr>
              <a:t>Labels which were predicted positive and were truly positive.</a:t>
            </a:r>
          </a:p>
          <a:p>
            <a:pPr marL="285750" indent="-285750">
              <a:buFont typeface="Arial" panose="020B0604020202020204" pitchFamily="34" charset="0"/>
              <a:buChar char="•"/>
            </a:pPr>
            <a:r>
              <a:rPr lang="en-IN" b="1" u="sng" dirty="0">
                <a:latin typeface="CMBX10"/>
              </a:rPr>
              <a:t>TN (TRUE NEGATIVE) :</a:t>
            </a:r>
          </a:p>
          <a:p>
            <a:r>
              <a:rPr lang="en-US" dirty="0">
                <a:latin typeface="CMR10"/>
              </a:rPr>
              <a:t>Labels which were predicted negative and were truly negative.</a:t>
            </a:r>
          </a:p>
          <a:p>
            <a:pPr marL="285750" indent="-285750">
              <a:buFont typeface="Arial" panose="020B0604020202020204" pitchFamily="34" charset="0"/>
              <a:buChar char="•"/>
            </a:pPr>
            <a:r>
              <a:rPr lang="en-IN" b="1" u="sng" dirty="0">
                <a:latin typeface="CMBX10"/>
              </a:rPr>
              <a:t>FP (FALSE POSITIVE) :</a:t>
            </a:r>
          </a:p>
          <a:p>
            <a:r>
              <a:rPr lang="en-US" dirty="0">
                <a:latin typeface="CMR10"/>
              </a:rPr>
              <a:t>Labels which were predicted positive but were truly negative, also known as </a:t>
            </a:r>
            <a:r>
              <a:rPr lang="en-US" b="1" dirty="0">
                <a:latin typeface="CMR10"/>
              </a:rPr>
              <a:t>type-1 error</a:t>
            </a:r>
            <a:r>
              <a:rPr lang="en-US" dirty="0">
                <a:latin typeface="CMR10"/>
              </a:rPr>
              <a:t>.</a:t>
            </a:r>
          </a:p>
          <a:p>
            <a:pPr marL="285750" indent="-285750">
              <a:buFont typeface="Arial" panose="020B0604020202020204" pitchFamily="34" charset="0"/>
              <a:buChar char="•"/>
            </a:pPr>
            <a:r>
              <a:rPr lang="en-IN" b="1" u="sng" dirty="0">
                <a:latin typeface="CMBX10"/>
              </a:rPr>
              <a:t>FN (FALSE NEGATIVE) :</a:t>
            </a:r>
          </a:p>
          <a:p>
            <a:r>
              <a:rPr lang="en-US" dirty="0">
                <a:latin typeface="CMR10"/>
              </a:rPr>
              <a:t>Labels which were predicted negative but were truly positive), also known as </a:t>
            </a:r>
            <a:r>
              <a:rPr lang="en-US" b="1" dirty="0">
                <a:latin typeface="CMR10"/>
              </a:rPr>
              <a:t>type-2 error</a:t>
            </a:r>
            <a:r>
              <a:rPr lang="en-US" dirty="0">
                <a:latin typeface="CMR10"/>
              </a:rPr>
              <a:t>.</a:t>
            </a:r>
          </a:p>
          <a:p>
            <a:pPr marL="285750" indent="-285750">
              <a:buFont typeface="Arial" panose="020B0604020202020204" pitchFamily="34" charset="0"/>
              <a:buChar char="•"/>
            </a:pPr>
            <a:r>
              <a:rPr lang="en-IN" b="1" u="sng" dirty="0">
                <a:latin typeface="CMBX10"/>
              </a:rPr>
              <a:t>ACCURACY :</a:t>
            </a:r>
          </a:p>
          <a:p>
            <a:r>
              <a:rPr lang="en-US" dirty="0">
                <a:latin typeface="CMR10"/>
              </a:rPr>
              <a:t>Measurement of being correct -- </a:t>
            </a:r>
            <a:r>
              <a:rPr lang="en-US" b="1" dirty="0">
                <a:latin typeface="CMBX10"/>
              </a:rPr>
              <a:t>(TP+TN)/(TP+TN+FP+FN)</a:t>
            </a:r>
            <a:r>
              <a:rPr lang="en-US" b="1" dirty="0">
                <a:latin typeface="CMR10"/>
              </a:rPr>
              <a:t>.</a:t>
            </a:r>
          </a:p>
          <a:p>
            <a:pPr marL="285750" indent="-285750">
              <a:buFont typeface="Arial" panose="020B0604020202020204" pitchFamily="34" charset="0"/>
              <a:buChar char="•"/>
            </a:pPr>
            <a:r>
              <a:rPr lang="en-IN" b="1" u="sng" dirty="0">
                <a:latin typeface="CMBX10"/>
              </a:rPr>
              <a:t>PRECISION :</a:t>
            </a:r>
          </a:p>
          <a:p>
            <a:r>
              <a:rPr lang="en-US" dirty="0">
                <a:latin typeface="CMR10"/>
              </a:rPr>
              <a:t>Measurement of consistency, minimizing </a:t>
            </a:r>
            <a:r>
              <a:rPr lang="en-US" dirty="0">
                <a:latin typeface="CMBX10"/>
              </a:rPr>
              <a:t>false positives </a:t>
            </a:r>
            <a:r>
              <a:rPr lang="en-US" dirty="0">
                <a:latin typeface="CMR10"/>
              </a:rPr>
              <a:t>-- </a:t>
            </a:r>
            <a:r>
              <a:rPr lang="en-US" b="1" dirty="0">
                <a:latin typeface="CMBX10"/>
              </a:rPr>
              <a:t>TP/(TP+FP)</a:t>
            </a:r>
            <a:r>
              <a:rPr lang="en-US" b="1" dirty="0">
                <a:latin typeface="CMR10"/>
              </a:rPr>
              <a:t>.</a:t>
            </a:r>
          </a:p>
          <a:p>
            <a:pPr marL="285750" indent="-285750">
              <a:buFont typeface="Arial" panose="020B0604020202020204" pitchFamily="34" charset="0"/>
              <a:buChar char="•"/>
            </a:pPr>
            <a:r>
              <a:rPr lang="en-IN" b="1" u="sng" dirty="0">
                <a:latin typeface="CMBX10"/>
              </a:rPr>
              <a:t>RECALL :</a:t>
            </a:r>
          </a:p>
          <a:p>
            <a:r>
              <a:rPr lang="en-US" dirty="0">
                <a:latin typeface="CMR10"/>
              </a:rPr>
              <a:t>Measurement of completeness, also known as </a:t>
            </a:r>
            <a:r>
              <a:rPr lang="en-US" dirty="0">
                <a:latin typeface="CMBX10"/>
              </a:rPr>
              <a:t>" TRUE POSITIVE RATE/SENSITIVITY"</a:t>
            </a:r>
            <a:r>
              <a:rPr lang="en-US" dirty="0">
                <a:latin typeface="CMR10"/>
              </a:rPr>
              <a:t>, least </a:t>
            </a:r>
            <a:r>
              <a:rPr lang="en-US" dirty="0">
                <a:latin typeface="CMBX10"/>
              </a:rPr>
              <a:t>false </a:t>
            </a:r>
            <a:r>
              <a:rPr lang="en-IN" dirty="0">
                <a:latin typeface="CMBX10"/>
              </a:rPr>
              <a:t>negative </a:t>
            </a:r>
            <a:r>
              <a:rPr lang="en-IN" dirty="0">
                <a:latin typeface="CMR10"/>
              </a:rPr>
              <a:t>-- </a:t>
            </a:r>
            <a:r>
              <a:rPr lang="en-IN" b="1" dirty="0">
                <a:latin typeface="CMBX10"/>
              </a:rPr>
              <a:t>TP/(TP+FN)</a:t>
            </a:r>
            <a:r>
              <a:rPr lang="en-IN" b="1" dirty="0">
                <a:latin typeface="CMR10"/>
              </a:rPr>
              <a:t>.</a:t>
            </a:r>
          </a:p>
          <a:p>
            <a:pPr marL="285750" indent="-285750">
              <a:buFont typeface="Arial" panose="020B0604020202020204" pitchFamily="34" charset="0"/>
              <a:buChar char="•"/>
            </a:pPr>
            <a:r>
              <a:rPr lang="en-IN" b="1" u="sng" dirty="0">
                <a:latin typeface="CMBX10"/>
              </a:rPr>
              <a:t>F1 SCORE :</a:t>
            </a:r>
          </a:p>
          <a:p>
            <a:r>
              <a:rPr lang="en-US" dirty="0">
                <a:latin typeface="CMR10"/>
              </a:rPr>
              <a:t>Indicates the balance between Precision and Recall -- </a:t>
            </a:r>
            <a:r>
              <a:rPr lang="en-US" b="1" dirty="0">
                <a:latin typeface="CMBX10"/>
              </a:rPr>
              <a:t>(2*Precision*Recall)/ (Precision+ Recall)</a:t>
            </a:r>
            <a:r>
              <a:rPr lang="en-US" b="1" dirty="0">
                <a:latin typeface="CMR10"/>
              </a:rPr>
              <a:t>.</a:t>
            </a:r>
          </a:p>
          <a:p>
            <a:pPr marL="285750" indent="-285750">
              <a:buFont typeface="Arial" panose="020B0604020202020204" pitchFamily="34" charset="0"/>
              <a:buChar char="•"/>
            </a:pPr>
            <a:r>
              <a:rPr lang="en-IN" b="1" u="sng" dirty="0">
                <a:latin typeface="CMBX10"/>
              </a:rPr>
              <a:t>SPECIFICITY :</a:t>
            </a:r>
          </a:p>
          <a:p>
            <a:r>
              <a:rPr lang="en-US" dirty="0">
                <a:latin typeface="CMR10"/>
              </a:rPr>
              <a:t>Proportion of true negatives that are correctly predicted, also known as</a:t>
            </a:r>
            <a:r>
              <a:rPr lang="en-US" dirty="0">
                <a:latin typeface="CMBX10"/>
              </a:rPr>
              <a:t>" TRUE NEGATIVE RATE“ -</a:t>
            </a:r>
            <a:r>
              <a:rPr lang="en-IN" dirty="0">
                <a:latin typeface="CMR10"/>
              </a:rPr>
              <a:t>- </a:t>
            </a:r>
            <a:r>
              <a:rPr lang="en-IN" b="1" dirty="0">
                <a:latin typeface="CMBX10"/>
              </a:rPr>
              <a:t>TN/(TN+FP)</a:t>
            </a:r>
            <a:r>
              <a:rPr lang="en-IN" b="1" dirty="0">
                <a:latin typeface="CMR10"/>
              </a:rPr>
              <a:t>.</a:t>
            </a:r>
          </a:p>
        </p:txBody>
      </p:sp>
    </p:spTree>
    <p:extLst>
      <p:ext uri="{BB962C8B-B14F-4D97-AF65-F5344CB8AC3E}">
        <p14:creationId xmlns:p14="http://schemas.microsoft.com/office/powerpoint/2010/main" val="235391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DECC-DD39-4E4D-A112-0484D554AC3B}"/>
              </a:ext>
            </a:extLst>
          </p:cNvPr>
          <p:cNvSpPr>
            <a:spLocks noGrp="1"/>
          </p:cNvSpPr>
          <p:nvPr>
            <p:ph type="title"/>
          </p:nvPr>
        </p:nvSpPr>
        <p:spPr>
          <a:xfrm>
            <a:off x="718486" y="227860"/>
            <a:ext cx="10353762" cy="775317"/>
          </a:xfrm>
        </p:spPr>
        <p:txBody>
          <a:bodyPr/>
          <a:lstStyle/>
          <a:p>
            <a:pPr algn="l"/>
            <a:r>
              <a:rPr lang="en-US" dirty="0">
                <a:latin typeface="+mn-lt"/>
              </a:rPr>
              <a:t>5.</a:t>
            </a:r>
            <a:r>
              <a:rPr lang="en-US" b="1" dirty="0">
                <a:latin typeface="+mn-lt"/>
              </a:rPr>
              <a:t> </a:t>
            </a:r>
            <a:r>
              <a:rPr lang="en-US" b="1" u="sng" dirty="0">
                <a:latin typeface="+mn-lt"/>
              </a:rPr>
              <a:t>RESULTS I</a:t>
            </a:r>
            <a:r>
              <a:rPr lang="en-US" b="1" u="sng" dirty="0">
                <a:latin typeface="Constantia" panose="02030602050306030303" pitchFamily="18" charset="0"/>
              </a:rPr>
              <a:t> :</a:t>
            </a:r>
            <a:endParaRPr lang="en-IN" b="1" u="sng" dirty="0">
              <a:latin typeface="Constantia" panose="02030602050306030303" pitchFamily="18" charset="0"/>
            </a:endParaRPr>
          </a:p>
        </p:txBody>
      </p:sp>
      <p:sp>
        <p:nvSpPr>
          <p:cNvPr id="3" name="Content Placeholder 2">
            <a:extLst>
              <a:ext uri="{FF2B5EF4-FFF2-40B4-BE49-F238E27FC236}">
                <a16:creationId xmlns:a16="http://schemas.microsoft.com/office/drawing/2014/main" id="{8FB96FE1-2D6A-480D-ACD8-A745D43C9BD9}"/>
              </a:ext>
            </a:extLst>
          </p:cNvPr>
          <p:cNvSpPr>
            <a:spLocks noGrp="1"/>
          </p:cNvSpPr>
          <p:nvPr>
            <p:ph idx="1"/>
          </p:nvPr>
        </p:nvSpPr>
        <p:spPr>
          <a:xfrm>
            <a:off x="323397" y="1003177"/>
            <a:ext cx="11357499" cy="5724213"/>
          </a:xfrm>
        </p:spPr>
        <p:txBody>
          <a:bodyPr>
            <a:normAutofit fontScale="62500" lnSpcReduction="20000"/>
          </a:bodyPr>
          <a:lstStyle/>
          <a:p>
            <a:pPr marL="36900" indent="0">
              <a:buNone/>
            </a:pPr>
            <a:r>
              <a:rPr lang="en-US" dirty="0"/>
              <a:t>The Results that I have got after performing the experiment in </a:t>
            </a:r>
            <a:r>
              <a:rPr lang="en-US" b="1" dirty="0"/>
              <a:t>Python</a:t>
            </a:r>
            <a:r>
              <a:rPr lang="en-US" dirty="0"/>
              <a:t> is depicted here below. With the help of these results, it can be said that which classifier model performs best for detecting </a:t>
            </a:r>
            <a:r>
              <a:rPr lang="en-US" b="1" dirty="0"/>
              <a:t>FAKE News</a:t>
            </a:r>
            <a:r>
              <a:rPr lang="en-US" dirty="0"/>
              <a:t>.</a:t>
            </a:r>
          </a:p>
          <a:p>
            <a:pPr>
              <a:buFont typeface="Arial" panose="020B0604020202020204" pitchFamily="34" charset="0"/>
              <a:buChar char="•"/>
            </a:pPr>
            <a:r>
              <a:rPr lang="en-US" dirty="0"/>
              <a:t> </a:t>
            </a:r>
            <a:r>
              <a:rPr lang="en-US" b="1" u="sng" dirty="0">
                <a:latin typeface="CMBX10"/>
              </a:rPr>
              <a:t>CONFUSION MATRIXES FOR DIFFERENT MODELS :</a:t>
            </a:r>
          </a:p>
          <a:p>
            <a:pPr marL="36900" indent="0">
              <a:buNone/>
            </a:pPr>
            <a:endParaRPr lang="en-US" b="1" u="sng" dirty="0">
              <a:latin typeface="CMBX10"/>
            </a:endParaRPr>
          </a:p>
          <a:p>
            <a:pPr marL="36900" indent="0">
              <a:buNone/>
            </a:pPr>
            <a:endParaRPr lang="en-US" dirty="0"/>
          </a:p>
          <a:p>
            <a:pPr marL="36900" indent="0">
              <a:buNone/>
            </a:pPr>
            <a:endParaRPr lang="en-IN" sz="1800" b="1" u="sng" dirty="0">
              <a:latin typeface="Arial Black" panose="020B0A04020102020204" pitchFamily="34" charset="0"/>
            </a:endParaRPr>
          </a:p>
          <a:p>
            <a:pPr marL="36900" indent="0">
              <a:buNone/>
            </a:pPr>
            <a:endParaRPr lang="en-IN" sz="1800" dirty="0">
              <a:latin typeface="Arial Black" panose="020B0A04020102020204" pitchFamily="34" charset="0"/>
            </a:endParaRPr>
          </a:p>
          <a:p>
            <a:pPr marL="36900" indent="0">
              <a:buNone/>
            </a:pPr>
            <a:endParaRPr lang="en-IN" sz="1800" dirty="0">
              <a:latin typeface="Arial Black" panose="020B0A04020102020204" pitchFamily="34" charset="0"/>
            </a:endParaRPr>
          </a:p>
          <a:p>
            <a:pPr marL="36900" indent="0">
              <a:buNone/>
            </a:pPr>
            <a:endParaRPr lang="en-IN" sz="1800" dirty="0">
              <a:latin typeface="Arial Black" panose="020B0A04020102020204" pitchFamily="34" charset="0"/>
            </a:endParaRPr>
          </a:p>
          <a:p>
            <a:pPr marL="36900" indent="0">
              <a:buNone/>
            </a:pPr>
            <a:endParaRPr lang="en-IN" sz="1800" dirty="0">
              <a:latin typeface="Arial Black" panose="020B0A04020102020204" pitchFamily="34" charset="0"/>
            </a:endParaRPr>
          </a:p>
          <a:p>
            <a:pPr marL="36900" indent="0">
              <a:buNone/>
            </a:pPr>
            <a:endParaRPr lang="en-IN" sz="1800" dirty="0">
              <a:latin typeface="Arial Black" panose="020B0A04020102020204" pitchFamily="34" charset="0"/>
            </a:endParaRPr>
          </a:p>
          <a:p>
            <a:pPr marL="36900" indent="0">
              <a:buNone/>
            </a:pPr>
            <a:endParaRPr lang="en-IN" sz="1800" dirty="0">
              <a:latin typeface="Arial Black" panose="020B0A04020102020204" pitchFamily="34" charset="0"/>
            </a:endParaRPr>
          </a:p>
          <a:p>
            <a:pPr marL="36900" indent="0">
              <a:buNone/>
            </a:pPr>
            <a:endParaRPr lang="en-US" dirty="0"/>
          </a:p>
          <a:p>
            <a:pPr marL="36900" indent="0">
              <a:buNone/>
            </a:pPr>
            <a:endParaRPr lang="en-US" dirty="0"/>
          </a:p>
          <a:p>
            <a:pPr marL="36900" indent="0">
              <a:buNone/>
            </a:pPr>
            <a:r>
              <a:rPr lang="en-US" dirty="0"/>
              <a:t>                                                                                                                                 </a:t>
            </a:r>
          </a:p>
          <a:p>
            <a:pPr marL="36900" indent="0">
              <a:buNone/>
            </a:pPr>
            <a:endParaRPr lang="en-US" dirty="0"/>
          </a:p>
          <a:p>
            <a:pPr marL="36900" indent="0">
              <a:buNone/>
            </a:pPr>
            <a:r>
              <a:rPr lang="en-US" dirty="0"/>
              <a:t>								Confusion Matrix For Multinomial     </a:t>
            </a:r>
          </a:p>
          <a:p>
            <a:pPr marL="36900" indent="0">
              <a:buNone/>
            </a:pPr>
            <a:r>
              <a:rPr lang="en-US" dirty="0"/>
              <a:t>                                                                                                                                  	NB Classifier for CountVectorizer</a:t>
            </a:r>
          </a:p>
          <a:p>
            <a:pPr marL="36900" indent="0">
              <a:buNone/>
            </a:pPr>
            <a:r>
              <a:rPr lang="en-US" dirty="0"/>
              <a:t>                                                                                                                                                           </a:t>
            </a:r>
            <a:endParaRPr lang="en-US" sz="1900" dirty="0">
              <a:latin typeface="CMR10"/>
            </a:endParaRPr>
          </a:p>
          <a:p>
            <a:pPr marL="36900" indent="0">
              <a:buNone/>
            </a:pPr>
            <a:r>
              <a:rPr lang="en-US" dirty="0"/>
              <a:t>                                                         </a:t>
            </a:r>
            <a:endParaRPr lang="en-IN" sz="1800"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E29741D5-1A4B-4BD3-A6F2-2F7E9DA2763C}"/>
              </a:ext>
            </a:extLst>
          </p:cNvPr>
          <p:cNvSpPr>
            <a:spLocks noGrp="1"/>
          </p:cNvSpPr>
          <p:nvPr>
            <p:ph type="sldNum" sz="quarter" idx="12"/>
          </p:nvPr>
        </p:nvSpPr>
        <p:spPr>
          <a:xfrm>
            <a:off x="11304124" y="6362265"/>
            <a:ext cx="753545" cy="365125"/>
          </a:xfrm>
        </p:spPr>
        <p:txBody>
          <a:bodyPr/>
          <a:lstStyle/>
          <a:p>
            <a:fld id="{7DFFCFC5-F94D-4061-A746-298E3AEA0236}" type="slidenum">
              <a:rPr lang="en-IN" sz="2000" b="1" smtClean="0">
                <a:latin typeface="Bahnschrift Light" panose="020B0502040204020203" pitchFamily="34" charset="0"/>
              </a:rPr>
              <a:t>12</a:t>
            </a:fld>
            <a:endParaRPr lang="en-IN" sz="2000" b="1" dirty="0">
              <a:latin typeface="Bahnschrift Light" panose="020B0502040204020203" pitchFamily="34" charset="0"/>
            </a:endParaRPr>
          </a:p>
        </p:txBody>
      </p:sp>
      <p:pic>
        <p:nvPicPr>
          <p:cNvPr id="9" name="Picture 8">
            <a:extLst>
              <a:ext uri="{FF2B5EF4-FFF2-40B4-BE49-F238E27FC236}">
                <a16:creationId xmlns:a16="http://schemas.microsoft.com/office/drawing/2014/main" id="{219006D8-58E8-4BD0-A814-C64870787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751" y="1778494"/>
            <a:ext cx="5347918" cy="3556810"/>
          </a:xfrm>
          <a:prstGeom prst="rect">
            <a:avLst/>
          </a:prstGeom>
        </p:spPr>
      </p:pic>
      <p:pic>
        <p:nvPicPr>
          <p:cNvPr id="10" name="Picture 9">
            <a:extLst>
              <a:ext uri="{FF2B5EF4-FFF2-40B4-BE49-F238E27FC236}">
                <a16:creationId xmlns:a16="http://schemas.microsoft.com/office/drawing/2014/main" id="{E0F53C1E-9048-403F-A441-83E7BAB76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28" y="2191481"/>
            <a:ext cx="5347918" cy="3556810"/>
          </a:xfrm>
          <a:prstGeom prst="rect">
            <a:avLst/>
          </a:prstGeom>
        </p:spPr>
      </p:pic>
      <p:sp>
        <p:nvSpPr>
          <p:cNvPr id="5" name="Rectangle 4">
            <a:extLst>
              <a:ext uri="{FF2B5EF4-FFF2-40B4-BE49-F238E27FC236}">
                <a16:creationId xmlns:a16="http://schemas.microsoft.com/office/drawing/2014/main" id="{6FDB8475-8273-45A4-A2EF-79AD3E5F1C70}"/>
              </a:ext>
            </a:extLst>
          </p:cNvPr>
          <p:cNvSpPr/>
          <p:nvPr/>
        </p:nvSpPr>
        <p:spPr>
          <a:xfrm>
            <a:off x="511104" y="5748291"/>
            <a:ext cx="4945328" cy="923330"/>
          </a:xfrm>
          <a:prstGeom prst="rect">
            <a:avLst/>
          </a:prstGeom>
        </p:spPr>
        <p:txBody>
          <a:bodyPr wrap="none">
            <a:spAutoFit/>
          </a:bodyPr>
          <a:lstStyle/>
          <a:p>
            <a:r>
              <a:rPr lang="en-IN" dirty="0">
                <a:latin typeface="CMR10"/>
              </a:rPr>
              <a:t>Confusion Matrix For Multinomial NB Classifier for </a:t>
            </a:r>
          </a:p>
          <a:p>
            <a:r>
              <a:rPr lang="en-IN" dirty="0">
                <a:latin typeface="CMR10"/>
              </a:rPr>
              <a:t>                               TfidfVectorizer</a:t>
            </a:r>
          </a:p>
          <a:p>
            <a:endParaRPr lang="en-IN" dirty="0"/>
          </a:p>
        </p:txBody>
      </p:sp>
    </p:spTree>
    <p:extLst>
      <p:ext uri="{BB962C8B-B14F-4D97-AF65-F5344CB8AC3E}">
        <p14:creationId xmlns:p14="http://schemas.microsoft.com/office/powerpoint/2010/main" val="290191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5ACC25-198E-4792-A5CE-BD3EA6CA7C40}"/>
              </a:ext>
            </a:extLst>
          </p:cNvPr>
          <p:cNvSpPr>
            <a:spLocks noGrp="1"/>
          </p:cNvSpPr>
          <p:nvPr>
            <p:ph type="sldNum" sz="quarter" idx="12"/>
          </p:nvPr>
        </p:nvSpPr>
        <p:spPr>
          <a:xfrm>
            <a:off x="11197592" y="6211749"/>
            <a:ext cx="753545" cy="365125"/>
          </a:xfrm>
        </p:spPr>
        <p:txBody>
          <a:bodyPr/>
          <a:lstStyle/>
          <a:p>
            <a:fld id="{7DFFCFC5-F94D-4061-A746-298E3AEA0236}" type="slidenum">
              <a:rPr lang="en-IN" sz="2000" b="1" smtClean="0">
                <a:latin typeface="Bahnschrift Light" panose="020B0502040204020203" pitchFamily="34" charset="0"/>
              </a:rPr>
              <a:t>13</a:t>
            </a:fld>
            <a:endParaRPr lang="en-IN" sz="2000" b="1" dirty="0">
              <a:latin typeface="Bahnschrift Light" panose="020B0502040204020203" pitchFamily="34" charset="0"/>
            </a:endParaRPr>
          </a:p>
        </p:txBody>
      </p:sp>
      <p:pic>
        <p:nvPicPr>
          <p:cNvPr id="4" name="Picture 3">
            <a:extLst>
              <a:ext uri="{FF2B5EF4-FFF2-40B4-BE49-F238E27FC236}">
                <a16:creationId xmlns:a16="http://schemas.microsoft.com/office/drawing/2014/main" id="{24A6D0C6-CEA7-432D-9743-F21224951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51" y="692457"/>
            <a:ext cx="5850384" cy="4021585"/>
          </a:xfrm>
          <a:prstGeom prst="rect">
            <a:avLst/>
          </a:prstGeom>
        </p:spPr>
      </p:pic>
      <p:sp>
        <p:nvSpPr>
          <p:cNvPr id="7" name="Rectangle 6">
            <a:extLst>
              <a:ext uri="{FF2B5EF4-FFF2-40B4-BE49-F238E27FC236}">
                <a16:creationId xmlns:a16="http://schemas.microsoft.com/office/drawing/2014/main" id="{28149929-2552-4DE0-9BA8-0B99B755231A}"/>
              </a:ext>
            </a:extLst>
          </p:cNvPr>
          <p:cNvSpPr/>
          <p:nvPr/>
        </p:nvSpPr>
        <p:spPr>
          <a:xfrm>
            <a:off x="346230" y="5120170"/>
            <a:ext cx="6080601" cy="646331"/>
          </a:xfrm>
          <a:prstGeom prst="rect">
            <a:avLst/>
          </a:prstGeom>
        </p:spPr>
        <p:txBody>
          <a:bodyPr wrap="square">
            <a:spAutoFit/>
          </a:bodyPr>
          <a:lstStyle/>
          <a:p>
            <a:r>
              <a:rPr lang="en-IN" dirty="0">
                <a:latin typeface="CMR10"/>
              </a:rPr>
              <a:t>Confusion Matrix For PassiveAggressive Classifier for CountVectorizer</a:t>
            </a:r>
            <a:endParaRPr lang="en-IN" dirty="0"/>
          </a:p>
        </p:txBody>
      </p:sp>
      <p:pic>
        <p:nvPicPr>
          <p:cNvPr id="9" name="Picture 8">
            <a:extLst>
              <a:ext uri="{FF2B5EF4-FFF2-40B4-BE49-F238E27FC236}">
                <a16:creationId xmlns:a16="http://schemas.microsoft.com/office/drawing/2014/main" id="{9A267C15-22E1-4543-9006-8DD6688B4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831" y="587050"/>
            <a:ext cx="5347918" cy="4322302"/>
          </a:xfrm>
          <a:prstGeom prst="rect">
            <a:avLst/>
          </a:prstGeom>
        </p:spPr>
      </p:pic>
      <p:sp>
        <p:nvSpPr>
          <p:cNvPr id="10" name="Rectangle 9">
            <a:extLst>
              <a:ext uri="{FF2B5EF4-FFF2-40B4-BE49-F238E27FC236}">
                <a16:creationId xmlns:a16="http://schemas.microsoft.com/office/drawing/2014/main" id="{889FB1C4-3B27-43FC-B697-EF9B43065F73}"/>
              </a:ext>
            </a:extLst>
          </p:cNvPr>
          <p:cNvSpPr/>
          <p:nvPr/>
        </p:nvSpPr>
        <p:spPr>
          <a:xfrm>
            <a:off x="6545802" y="5109943"/>
            <a:ext cx="6096000" cy="646331"/>
          </a:xfrm>
          <a:prstGeom prst="rect">
            <a:avLst/>
          </a:prstGeom>
        </p:spPr>
        <p:txBody>
          <a:bodyPr>
            <a:spAutoFit/>
          </a:bodyPr>
          <a:lstStyle/>
          <a:p>
            <a:r>
              <a:rPr lang="fr-FR" dirty="0">
                <a:latin typeface="CMR10"/>
              </a:rPr>
              <a:t>Confusion Matrix For PassiveAggressive Classifier for TfidfVectorizer</a:t>
            </a:r>
            <a:endParaRPr lang="en-IN" dirty="0"/>
          </a:p>
        </p:txBody>
      </p:sp>
    </p:spTree>
    <p:extLst>
      <p:ext uri="{BB962C8B-B14F-4D97-AF65-F5344CB8AC3E}">
        <p14:creationId xmlns:p14="http://schemas.microsoft.com/office/powerpoint/2010/main" val="754835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C5BDF-A261-4C66-96E0-419642099D8A}"/>
              </a:ext>
            </a:extLst>
          </p:cNvPr>
          <p:cNvSpPr>
            <a:spLocks noGrp="1"/>
          </p:cNvSpPr>
          <p:nvPr>
            <p:ph type="sldNum" sz="quarter" idx="12"/>
          </p:nvPr>
        </p:nvSpPr>
        <p:spPr>
          <a:xfrm>
            <a:off x="11135448" y="6065836"/>
            <a:ext cx="753545" cy="365125"/>
          </a:xfrm>
        </p:spPr>
        <p:txBody>
          <a:bodyPr/>
          <a:lstStyle/>
          <a:p>
            <a:fld id="{7DFFCFC5-F94D-4061-A746-298E3AEA0236}" type="slidenum">
              <a:rPr lang="en-IN" sz="2000" b="1" smtClean="0">
                <a:latin typeface="Bahnschrift Light" panose="020B0502040204020203" pitchFamily="34" charset="0"/>
              </a:rPr>
              <a:t>14</a:t>
            </a:fld>
            <a:endParaRPr lang="en-IN" sz="2000" b="1" dirty="0">
              <a:latin typeface="Bahnschrift Light" panose="020B0502040204020203" pitchFamily="34" charset="0"/>
            </a:endParaRPr>
          </a:p>
        </p:txBody>
      </p:sp>
      <p:graphicFrame>
        <p:nvGraphicFramePr>
          <p:cNvPr id="3" name="Table 5">
            <a:extLst>
              <a:ext uri="{FF2B5EF4-FFF2-40B4-BE49-F238E27FC236}">
                <a16:creationId xmlns:a16="http://schemas.microsoft.com/office/drawing/2014/main" id="{C72462FA-0431-442B-BE46-1CA2D94C6873}"/>
              </a:ext>
            </a:extLst>
          </p:cNvPr>
          <p:cNvGraphicFramePr>
            <a:graphicFrameLocks noGrp="1"/>
          </p:cNvGraphicFramePr>
          <p:nvPr>
            <p:extLst>
              <p:ext uri="{D42A27DB-BD31-4B8C-83A1-F6EECF244321}">
                <p14:modId xmlns:p14="http://schemas.microsoft.com/office/powerpoint/2010/main" val="4075360653"/>
              </p:ext>
            </p:extLst>
          </p:nvPr>
        </p:nvGraphicFramePr>
        <p:xfrm>
          <a:off x="543332" y="1011481"/>
          <a:ext cx="10759735" cy="5054355"/>
        </p:xfrm>
        <a:graphic>
          <a:graphicData uri="http://schemas.openxmlformats.org/drawingml/2006/table">
            <a:tbl>
              <a:tblPr firstRow="1" bandRow="1">
                <a:tableStyleId>{5C22544A-7EE6-4342-B048-85BDC9FD1C3A}</a:tableStyleId>
              </a:tblPr>
              <a:tblGrid>
                <a:gridCol w="2208763">
                  <a:extLst>
                    <a:ext uri="{9D8B030D-6E8A-4147-A177-3AD203B41FA5}">
                      <a16:colId xmlns:a16="http://schemas.microsoft.com/office/drawing/2014/main" val="3410398602"/>
                    </a:ext>
                  </a:extLst>
                </a:gridCol>
                <a:gridCol w="2132417">
                  <a:extLst>
                    <a:ext uri="{9D8B030D-6E8A-4147-A177-3AD203B41FA5}">
                      <a16:colId xmlns:a16="http://schemas.microsoft.com/office/drawing/2014/main" val="3102208884"/>
                    </a:ext>
                  </a:extLst>
                </a:gridCol>
                <a:gridCol w="2139519">
                  <a:extLst>
                    <a:ext uri="{9D8B030D-6E8A-4147-A177-3AD203B41FA5}">
                      <a16:colId xmlns:a16="http://schemas.microsoft.com/office/drawing/2014/main" val="2065621451"/>
                    </a:ext>
                  </a:extLst>
                </a:gridCol>
                <a:gridCol w="2141293">
                  <a:extLst>
                    <a:ext uri="{9D8B030D-6E8A-4147-A177-3AD203B41FA5}">
                      <a16:colId xmlns:a16="http://schemas.microsoft.com/office/drawing/2014/main" val="3454000580"/>
                    </a:ext>
                  </a:extLst>
                </a:gridCol>
                <a:gridCol w="2137743">
                  <a:extLst>
                    <a:ext uri="{9D8B030D-6E8A-4147-A177-3AD203B41FA5}">
                      <a16:colId xmlns:a16="http://schemas.microsoft.com/office/drawing/2014/main" val="3018359937"/>
                    </a:ext>
                  </a:extLst>
                </a:gridCol>
              </a:tblGrid>
              <a:tr h="1064025">
                <a:tc>
                  <a:txBody>
                    <a:bodyPr/>
                    <a:lstStyle/>
                    <a:p>
                      <a:r>
                        <a:rPr lang="en-IN" sz="1800" b="1" i="0" u="none" strike="noStrike" kern="1200" baseline="0" dirty="0">
                          <a:solidFill>
                            <a:schemeClr val="lt1"/>
                          </a:solidFill>
                          <a:latin typeface="+mn-lt"/>
                          <a:ea typeface="+mn-ea"/>
                          <a:cs typeface="+mn-cs"/>
                        </a:rPr>
                        <a:t>CATEGORY</a:t>
                      </a:r>
                      <a:endParaRPr lang="en-IN" b="1" dirty="0"/>
                    </a:p>
                  </a:txBody>
                  <a:tcPr/>
                </a:tc>
                <a:tc>
                  <a:txBody>
                    <a:bodyPr/>
                    <a:lstStyle/>
                    <a:p>
                      <a:r>
                        <a:rPr lang="en-IN" sz="1800" b="1" i="0" u="none" strike="noStrike" kern="1200" baseline="0">
                          <a:solidFill>
                            <a:schemeClr val="lt1"/>
                          </a:solidFill>
                          <a:latin typeface="+mn-lt"/>
                          <a:ea typeface="+mn-ea"/>
                          <a:cs typeface="+mn-cs"/>
                        </a:rPr>
                        <a:t>(MNB)COUNT </a:t>
                      </a:r>
                      <a:endParaRPr lang="en-IN" b="1" dirty="0"/>
                    </a:p>
                  </a:txBody>
                  <a:tcPr/>
                </a:tc>
                <a:tc>
                  <a:txBody>
                    <a:bodyPr/>
                    <a:lstStyle/>
                    <a:p>
                      <a:r>
                        <a:rPr lang="en-IN" sz="1800" b="1" i="0" u="none" strike="noStrike" kern="1200" baseline="0" dirty="0">
                          <a:solidFill>
                            <a:schemeClr val="lt1"/>
                          </a:solidFill>
                          <a:latin typeface="+mn-lt"/>
                          <a:ea typeface="+mn-ea"/>
                          <a:cs typeface="+mn-cs"/>
                        </a:rPr>
                        <a:t>(MNB)TFIDF </a:t>
                      </a:r>
                      <a:endParaRPr lang="en-IN" b="1" dirty="0"/>
                    </a:p>
                  </a:txBody>
                  <a:tcPr/>
                </a:tc>
                <a:tc>
                  <a:txBody>
                    <a:bodyPr/>
                    <a:lstStyle/>
                    <a:p>
                      <a:r>
                        <a:rPr lang="en-IN" sz="1800" b="1" i="0" u="none" strike="noStrike" kern="1200" baseline="0">
                          <a:solidFill>
                            <a:schemeClr val="lt1"/>
                          </a:solidFill>
                          <a:latin typeface="+mn-lt"/>
                          <a:ea typeface="+mn-ea"/>
                          <a:cs typeface="+mn-cs"/>
                        </a:rPr>
                        <a:t>(PA)COUNT </a:t>
                      </a:r>
                      <a:endParaRPr lang="en-IN"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lt1"/>
                          </a:solidFill>
                          <a:latin typeface="+mn-lt"/>
                          <a:ea typeface="+mn-ea"/>
                          <a:cs typeface="+mn-cs"/>
                        </a:rPr>
                        <a:t>(PA)TFIDF </a:t>
                      </a:r>
                      <a:endParaRPr lang="en-IN" b="1" dirty="0"/>
                    </a:p>
                    <a:p>
                      <a:endParaRPr lang="en-IN" b="1" dirty="0"/>
                    </a:p>
                  </a:txBody>
                  <a:tcPr/>
                </a:tc>
                <a:extLst>
                  <a:ext uri="{0D108BD9-81ED-4DB2-BD59-A6C34878D82A}">
                    <a16:rowId xmlns:a16="http://schemas.microsoft.com/office/drawing/2014/main" val="209734190"/>
                  </a:ext>
                </a:extLst>
              </a:tr>
              <a:tr h="443370">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TRUE POSITIVE</a:t>
                      </a:r>
                      <a:endParaRPr lang="en-IN" sz="1400" dirty="0">
                        <a:latin typeface="Dubai" panose="020B0604020202020204" pitchFamily="34" charset="-78"/>
                        <a:cs typeface="Dubai" panose="020B0604020202020204" pitchFamily="34" charset="-78"/>
                      </a:endParaRPr>
                    </a:p>
                  </a:txBody>
                  <a:tcPr/>
                </a:tc>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583 </a:t>
                      </a:r>
                      <a:endParaRPr lang="en-IN" sz="1400" dirty="0">
                        <a:latin typeface="Dubai" panose="020B0604020202020204" pitchFamily="34" charset="-78"/>
                        <a:cs typeface="Dubai" panose="020B0604020202020204" pitchFamily="34" charset="-78"/>
                      </a:endParaRPr>
                    </a:p>
                  </a:txBody>
                  <a:tcPr/>
                </a:tc>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597</a:t>
                      </a:r>
                      <a:endParaRPr lang="en-IN" sz="1400" dirty="0">
                        <a:latin typeface="Dubai" panose="020B0604020202020204" pitchFamily="34" charset="-78"/>
                        <a:cs typeface="Dubai" panose="020B0604020202020204" pitchFamily="34" charset="-78"/>
                      </a:endParaRPr>
                    </a:p>
                  </a:txBody>
                  <a:tcPr/>
                </a:tc>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581</a:t>
                      </a:r>
                      <a:endParaRPr lang="en-IN" sz="1400" b="1" dirty="0">
                        <a:latin typeface="Dubai" panose="020B0604020202020204" pitchFamily="34" charset="-78"/>
                        <a:cs typeface="Dubai" panose="020B0604020202020204" pitchFamily="34" charset="-78"/>
                      </a:endParaRPr>
                    </a:p>
                  </a:txBody>
                  <a:tcPr/>
                </a:tc>
                <a:tc>
                  <a:txBody>
                    <a:bodyPr/>
                    <a:lstStyle/>
                    <a:p>
                      <a:r>
                        <a:rPr lang="en-IN" sz="1400" b="1" i="0" u="none" strike="noStrike" kern="1200" baseline="0">
                          <a:solidFill>
                            <a:schemeClr val="dk1"/>
                          </a:solidFill>
                          <a:latin typeface="Dubai" panose="020B0604020202020204" pitchFamily="34" charset="-78"/>
                          <a:ea typeface="+mn-ea"/>
                          <a:cs typeface="Dubai" panose="020B0604020202020204" pitchFamily="34" charset="-78"/>
                        </a:rPr>
                        <a:t>586</a:t>
                      </a:r>
                      <a:endParaRPr lang="en-IN" sz="1400" b="1"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3208569256"/>
                  </a:ext>
                </a:extLst>
              </a:tr>
              <a:tr h="443370">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TRUE NEGATIVE</a:t>
                      </a:r>
                      <a:endParaRPr lang="en-IN" sz="1400" dirty="0">
                        <a:latin typeface="Dubai" panose="020B0604020202020204" pitchFamily="34" charset="-78"/>
                        <a:cs typeface="Dubai" panose="020B0604020202020204" pitchFamily="34" charset="-78"/>
                      </a:endParaRPr>
                    </a:p>
                  </a:txBody>
                  <a:tcPr/>
                </a:tc>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552</a:t>
                      </a:r>
                      <a:endParaRPr lang="en-IN" sz="1400" dirty="0">
                        <a:latin typeface="Dubai" panose="020B0604020202020204" pitchFamily="34" charset="-78"/>
                        <a:cs typeface="Dubai" panose="020B0604020202020204" pitchFamily="34" charset="-78"/>
                      </a:endParaRPr>
                    </a:p>
                  </a:txBody>
                  <a:tcPr/>
                </a:tc>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549</a:t>
                      </a:r>
                      <a:endParaRPr lang="en-IN" sz="1400" dirty="0">
                        <a:latin typeface="Dubai" panose="020B0604020202020204" pitchFamily="34" charset="-78"/>
                        <a:cs typeface="Dubai" panose="020B0604020202020204" pitchFamily="34" charset="-78"/>
                      </a:endParaRPr>
                    </a:p>
                  </a:txBody>
                  <a:tcPr/>
                </a:tc>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569</a:t>
                      </a:r>
                      <a:endParaRPr lang="en-IN" sz="1400" dirty="0">
                        <a:latin typeface="Dubai" panose="020B0604020202020204" pitchFamily="34" charset="-78"/>
                        <a:cs typeface="Dubai" panose="020B0604020202020204" pitchFamily="34" charset="-78"/>
                      </a:endParaRPr>
                    </a:p>
                  </a:txBody>
                  <a:tcPr/>
                </a:tc>
                <a:tc>
                  <a:txBody>
                    <a:bodyPr/>
                    <a:lstStyle/>
                    <a:p>
                      <a:r>
                        <a:rPr lang="en-IN" sz="1400" b="1" i="0" u="none" strike="noStrike" kern="1200" baseline="0">
                          <a:solidFill>
                            <a:schemeClr val="dk1"/>
                          </a:solidFill>
                          <a:latin typeface="Dubai" panose="020B0604020202020204" pitchFamily="34" charset="-78"/>
                          <a:ea typeface="+mn-ea"/>
                          <a:cs typeface="Dubai" panose="020B0604020202020204" pitchFamily="34" charset="-78"/>
                        </a:rPr>
                        <a:t>589</a:t>
                      </a:r>
                      <a:endParaRPr lang="en-IN" sz="1400" b="1"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1727436149"/>
                  </a:ext>
                </a:extLst>
              </a:tr>
              <a:tr h="443370">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FALSE POSITIVE</a:t>
                      </a:r>
                      <a:endParaRPr lang="en-IN" sz="1400" dirty="0">
                        <a:latin typeface="Dubai" panose="020B0604020202020204" pitchFamily="34" charset="-78"/>
                        <a:cs typeface="Dubai" panose="020B0604020202020204" pitchFamily="34" charset="-78"/>
                      </a:endParaRPr>
                    </a:p>
                  </a:txBody>
                  <a:tcPr/>
                </a:tc>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86 </a:t>
                      </a:r>
                      <a:endParaRPr lang="en-IN" sz="1400" b="0" i="0" u="none" strike="noStrike" kern="1200" baseline="0" dirty="0">
                        <a:solidFill>
                          <a:schemeClr val="dk1"/>
                        </a:solidFill>
                        <a:latin typeface="Dubai" panose="020B0604020202020204" pitchFamily="34" charset="-78"/>
                        <a:ea typeface="+mn-ea"/>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89</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69</a:t>
                      </a:r>
                      <a:endParaRPr lang="en-IN" sz="1400" dirty="0">
                        <a:latin typeface="Dubai" panose="020B0604020202020204" pitchFamily="34" charset="-78"/>
                        <a:cs typeface="Dubai" panose="020B0604020202020204" pitchFamily="34" charset="-78"/>
                      </a:endParaRPr>
                    </a:p>
                  </a:txBody>
                  <a:tcPr/>
                </a:tc>
                <a:tc>
                  <a:txBody>
                    <a:bodyPr/>
                    <a:lstStyle/>
                    <a:p>
                      <a:r>
                        <a:rPr lang="en-US" sz="1400" b="1">
                          <a:latin typeface="Dubai" panose="020B0604020202020204" pitchFamily="34" charset="-78"/>
                          <a:cs typeface="Dubai" panose="020B0604020202020204" pitchFamily="34" charset="-78"/>
                        </a:rPr>
                        <a:t>49</a:t>
                      </a:r>
                      <a:endParaRPr lang="en-IN" sz="1400" b="1"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2769696114"/>
                  </a:ext>
                </a:extLst>
              </a:tr>
              <a:tr h="443370">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FALSE NEGATIVE</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46</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32</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48</a:t>
                      </a:r>
                      <a:endParaRPr lang="en-IN" sz="1400" dirty="0">
                        <a:latin typeface="Dubai" panose="020B0604020202020204" pitchFamily="34" charset="-78"/>
                        <a:cs typeface="Dubai" panose="020B0604020202020204" pitchFamily="34" charset="-78"/>
                      </a:endParaRPr>
                    </a:p>
                  </a:txBody>
                  <a:tcPr/>
                </a:tc>
                <a:tc>
                  <a:txBody>
                    <a:bodyPr/>
                    <a:lstStyle/>
                    <a:p>
                      <a:r>
                        <a:rPr lang="en-US" sz="1400" b="1">
                          <a:latin typeface="Dubai" panose="020B0604020202020204" pitchFamily="34" charset="-78"/>
                          <a:cs typeface="Dubai" panose="020B0604020202020204" pitchFamily="34" charset="-78"/>
                        </a:rPr>
                        <a:t>43</a:t>
                      </a:r>
                      <a:endParaRPr lang="en-IN" sz="1400" b="1"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1513510874"/>
                  </a:ext>
                </a:extLst>
              </a:tr>
              <a:tr h="443370">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ACCURACY</a:t>
                      </a:r>
                      <a:endParaRPr lang="en-IN" sz="1400" dirty="0">
                        <a:latin typeface="Dubai" panose="020B0604020202020204" pitchFamily="34" charset="-78"/>
                        <a:cs typeface="Dubai" panose="020B0604020202020204" pitchFamily="34" charset="-78"/>
                      </a:endParaRPr>
                    </a:p>
                  </a:txBody>
                  <a:tcPr/>
                </a:tc>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0.896</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0.904</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0.908</a:t>
                      </a:r>
                      <a:endParaRPr lang="en-IN" sz="1400" dirty="0">
                        <a:latin typeface="Dubai" panose="020B0604020202020204" pitchFamily="34" charset="-78"/>
                        <a:cs typeface="Dubai" panose="020B0604020202020204" pitchFamily="34" charset="-78"/>
                      </a:endParaRPr>
                    </a:p>
                  </a:txBody>
                  <a:tcPr/>
                </a:tc>
                <a:tc>
                  <a:txBody>
                    <a:bodyPr/>
                    <a:lstStyle/>
                    <a:p>
                      <a:r>
                        <a:rPr lang="en-US" sz="1400" b="1">
                          <a:latin typeface="Dubai" panose="020B0604020202020204" pitchFamily="34" charset="-78"/>
                          <a:cs typeface="Dubai" panose="020B0604020202020204" pitchFamily="34" charset="-78"/>
                        </a:rPr>
                        <a:t>0.927</a:t>
                      </a:r>
                      <a:endParaRPr lang="en-IN" sz="1400" b="1"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4271783892"/>
                  </a:ext>
                </a:extLst>
              </a:tr>
              <a:tr h="443370">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PRECISION</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0.8714</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0.8703</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0.8938</a:t>
                      </a:r>
                      <a:endParaRPr lang="en-IN" sz="1400" dirty="0">
                        <a:latin typeface="Dubai" panose="020B0604020202020204" pitchFamily="34" charset="-78"/>
                        <a:cs typeface="Dubai" panose="020B0604020202020204" pitchFamily="34" charset="-78"/>
                      </a:endParaRPr>
                    </a:p>
                  </a:txBody>
                  <a:tcPr/>
                </a:tc>
                <a:tc>
                  <a:txBody>
                    <a:bodyPr/>
                    <a:lstStyle/>
                    <a:p>
                      <a:r>
                        <a:rPr lang="en-US" sz="1400" b="1">
                          <a:latin typeface="Dubai" panose="020B0604020202020204" pitchFamily="34" charset="-78"/>
                          <a:cs typeface="Dubai" panose="020B0604020202020204" pitchFamily="34" charset="-78"/>
                        </a:rPr>
                        <a:t>0.9269</a:t>
                      </a:r>
                      <a:endParaRPr lang="en-IN" sz="1400" b="1"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1387499444"/>
                  </a:ext>
                </a:extLst>
              </a:tr>
              <a:tr h="443370">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RECALL</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0.9269</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0.9491</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0.9237</a:t>
                      </a:r>
                      <a:endParaRPr lang="en-IN" sz="1400" dirty="0">
                        <a:latin typeface="Dubai" panose="020B0604020202020204" pitchFamily="34" charset="-78"/>
                        <a:cs typeface="Dubai" panose="020B0604020202020204" pitchFamily="34" charset="-78"/>
                      </a:endParaRPr>
                    </a:p>
                  </a:txBody>
                  <a:tcPr/>
                </a:tc>
                <a:tc>
                  <a:txBody>
                    <a:bodyPr/>
                    <a:lstStyle/>
                    <a:p>
                      <a:r>
                        <a:rPr lang="en-US" sz="1400" b="1">
                          <a:latin typeface="Dubai" panose="020B0604020202020204" pitchFamily="34" charset="-78"/>
                          <a:cs typeface="Dubai" panose="020B0604020202020204" pitchFamily="34" charset="-78"/>
                        </a:rPr>
                        <a:t>0.9316</a:t>
                      </a:r>
                      <a:endParaRPr lang="en-IN" sz="1400" b="1"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67890290"/>
                  </a:ext>
                </a:extLst>
              </a:tr>
              <a:tr h="443370">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F1 SCORE</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0.8983</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0.9080</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0.9085</a:t>
                      </a:r>
                      <a:endParaRPr lang="en-IN" sz="1400" dirty="0">
                        <a:latin typeface="Dubai" panose="020B0604020202020204" pitchFamily="34" charset="-78"/>
                        <a:cs typeface="Dubai" panose="020B0604020202020204" pitchFamily="34" charset="-78"/>
                      </a:endParaRPr>
                    </a:p>
                  </a:txBody>
                  <a:tcPr/>
                </a:tc>
                <a:tc>
                  <a:txBody>
                    <a:bodyPr/>
                    <a:lstStyle/>
                    <a:p>
                      <a:r>
                        <a:rPr lang="en-US" sz="1400" b="1">
                          <a:latin typeface="Dubai" panose="020B0604020202020204" pitchFamily="34" charset="-78"/>
                          <a:cs typeface="Dubai" panose="020B0604020202020204" pitchFamily="34" charset="-78"/>
                        </a:rPr>
                        <a:t>0.9272</a:t>
                      </a:r>
                      <a:endParaRPr lang="en-IN" sz="1400" b="1"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3397755590"/>
                  </a:ext>
                </a:extLst>
              </a:tr>
              <a:tr h="443370">
                <a:tc>
                  <a:txBody>
                    <a:bodyPr/>
                    <a:lstStyle/>
                    <a:p>
                      <a:r>
                        <a:rPr lang="en-IN" sz="1400" b="0" i="0" u="none" strike="noStrike" kern="1200" baseline="0">
                          <a:solidFill>
                            <a:schemeClr val="dk1"/>
                          </a:solidFill>
                          <a:latin typeface="Dubai" panose="020B0604020202020204" pitchFamily="34" charset="-78"/>
                          <a:ea typeface="+mn-ea"/>
                          <a:cs typeface="Dubai" panose="020B0604020202020204" pitchFamily="34" charset="-78"/>
                        </a:rPr>
                        <a:t>SPECIFICITY</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0.8652</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0.8605</a:t>
                      </a:r>
                      <a:endParaRPr lang="en-IN" sz="1400" dirty="0">
                        <a:latin typeface="Dubai" panose="020B0604020202020204" pitchFamily="34" charset="-78"/>
                        <a:cs typeface="Dubai" panose="020B0604020202020204" pitchFamily="34" charset="-78"/>
                      </a:endParaRPr>
                    </a:p>
                  </a:txBody>
                  <a:tcPr/>
                </a:tc>
                <a:tc>
                  <a:txBody>
                    <a:bodyPr/>
                    <a:lstStyle/>
                    <a:p>
                      <a:r>
                        <a:rPr lang="en-US" sz="1400">
                          <a:latin typeface="Dubai" panose="020B0604020202020204" pitchFamily="34" charset="-78"/>
                          <a:cs typeface="Dubai" panose="020B0604020202020204" pitchFamily="34" charset="-78"/>
                        </a:rPr>
                        <a:t>0.8918</a:t>
                      </a:r>
                      <a:endParaRPr lang="en-IN" sz="1400" dirty="0">
                        <a:latin typeface="Dubai" panose="020B0604020202020204" pitchFamily="34" charset="-78"/>
                        <a:cs typeface="Dubai" panose="020B0604020202020204" pitchFamily="34" charset="-78"/>
                      </a:endParaRPr>
                    </a:p>
                  </a:txBody>
                  <a:tcPr/>
                </a:tc>
                <a:tc>
                  <a:txBody>
                    <a:bodyPr/>
                    <a:lstStyle/>
                    <a:p>
                      <a:r>
                        <a:rPr lang="en-US" sz="1400" b="1" dirty="0">
                          <a:latin typeface="Dubai" panose="020B0604020202020204" pitchFamily="34" charset="-78"/>
                          <a:cs typeface="Dubai" panose="020B0604020202020204" pitchFamily="34" charset="-78"/>
                        </a:rPr>
                        <a:t>0.9232</a:t>
                      </a:r>
                      <a:endParaRPr lang="en-IN" sz="1400" b="1"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2717287275"/>
                  </a:ext>
                </a:extLst>
              </a:tr>
            </a:tbl>
          </a:graphicData>
        </a:graphic>
      </p:graphicFrame>
      <p:sp>
        <p:nvSpPr>
          <p:cNvPr id="4" name="Rectangle 3">
            <a:extLst>
              <a:ext uri="{FF2B5EF4-FFF2-40B4-BE49-F238E27FC236}">
                <a16:creationId xmlns:a16="http://schemas.microsoft.com/office/drawing/2014/main" id="{2F59AE52-28D2-4C64-BDFB-1151AC33A2DA}"/>
              </a:ext>
            </a:extLst>
          </p:cNvPr>
          <p:cNvSpPr/>
          <p:nvPr/>
        </p:nvSpPr>
        <p:spPr>
          <a:xfrm>
            <a:off x="543332" y="238348"/>
            <a:ext cx="10846718" cy="707886"/>
          </a:xfrm>
          <a:prstGeom prst="rect">
            <a:avLst/>
          </a:prstGeom>
        </p:spPr>
        <p:txBody>
          <a:bodyPr wrap="square">
            <a:spAutoFit/>
          </a:bodyPr>
          <a:lstStyle/>
          <a:p>
            <a:pPr marL="379800" indent="-342900">
              <a:buFont typeface="Arial" panose="020B0604020202020204" pitchFamily="34" charset="0"/>
              <a:buChar char="•"/>
            </a:pPr>
            <a:r>
              <a:rPr lang="en-IN" sz="2000" b="1" u="sng" dirty="0">
                <a:latin typeface="Arial Black" panose="020B0A04020102020204" pitchFamily="34" charset="0"/>
              </a:rPr>
              <a:t>Summary Table :( TABLE FOR  COMPARIOSN OF RESULTS FOR DIFFERENT MODELS)</a:t>
            </a:r>
          </a:p>
        </p:txBody>
      </p:sp>
    </p:spTree>
    <p:extLst>
      <p:ext uri="{BB962C8B-B14F-4D97-AF65-F5344CB8AC3E}">
        <p14:creationId xmlns:p14="http://schemas.microsoft.com/office/powerpoint/2010/main" val="1703727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74A3DD-3BE0-43B6-8B50-D303ED9CB8A4}"/>
              </a:ext>
            </a:extLst>
          </p:cNvPr>
          <p:cNvSpPr>
            <a:spLocks noGrp="1"/>
          </p:cNvSpPr>
          <p:nvPr>
            <p:ph type="sldNum" sz="quarter" idx="12"/>
          </p:nvPr>
        </p:nvSpPr>
        <p:spPr>
          <a:xfrm>
            <a:off x="11020038" y="6220627"/>
            <a:ext cx="753545" cy="365125"/>
          </a:xfrm>
        </p:spPr>
        <p:txBody>
          <a:bodyPr/>
          <a:lstStyle/>
          <a:p>
            <a:fld id="{7DFFCFC5-F94D-4061-A746-298E3AEA0236}" type="slidenum">
              <a:rPr lang="en-IN" sz="2000" b="1" smtClean="0">
                <a:latin typeface="Bahnschrift Light" panose="020B0502040204020203" pitchFamily="34" charset="0"/>
              </a:rPr>
              <a:t>15</a:t>
            </a:fld>
            <a:endParaRPr lang="en-IN" sz="2000" b="1" dirty="0">
              <a:latin typeface="Bahnschrift Light" panose="020B0502040204020203" pitchFamily="34" charset="0"/>
            </a:endParaRPr>
          </a:p>
        </p:txBody>
      </p:sp>
      <p:sp>
        <p:nvSpPr>
          <p:cNvPr id="3" name="Rectangle 2">
            <a:extLst>
              <a:ext uri="{FF2B5EF4-FFF2-40B4-BE49-F238E27FC236}">
                <a16:creationId xmlns:a16="http://schemas.microsoft.com/office/drawing/2014/main" id="{92092A25-8469-44C6-84F8-A5486EB79E19}"/>
              </a:ext>
            </a:extLst>
          </p:cNvPr>
          <p:cNvSpPr/>
          <p:nvPr/>
        </p:nvSpPr>
        <p:spPr>
          <a:xfrm>
            <a:off x="195310" y="155991"/>
            <a:ext cx="11851688" cy="8987076"/>
          </a:xfrm>
          <a:prstGeom prst="rect">
            <a:avLst/>
          </a:prstGeom>
        </p:spPr>
        <p:txBody>
          <a:bodyPr wrap="square">
            <a:spAutoFit/>
          </a:bodyPr>
          <a:lstStyle/>
          <a:p>
            <a:pPr marL="457200" indent="-457200">
              <a:buFont typeface="Arial" panose="020B0604020202020204" pitchFamily="34" charset="0"/>
              <a:buChar char="•"/>
            </a:pPr>
            <a:r>
              <a:rPr lang="en-IN" sz="2800" b="1" u="sng" dirty="0">
                <a:latin typeface="CMBX10"/>
              </a:rPr>
              <a:t>Remark :</a:t>
            </a:r>
          </a:p>
          <a:p>
            <a:r>
              <a:rPr lang="en-US" dirty="0">
                <a:latin typeface="CMR10"/>
              </a:rPr>
              <a:t>From the result that I have got in the Python Experiment, it can be concluded that </a:t>
            </a:r>
            <a:r>
              <a:rPr lang="en-US" b="1" dirty="0">
                <a:latin typeface="CMR10"/>
              </a:rPr>
              <a:t>TfidfVectorizer</a:t>
            </a:r>
            <a:r>
              <a:rPr lang="en-US" dirty="0">
                <a:latin typeface="CMR10"/>
              </a:rPr>
              <a:t> under </a:t>
            </a:r>
            <a:r>
              <a:rPr lang="en-US" b="1" dirty="0">
                <a:latin typeface="CMR10"/>
              </a:rPr>
              <a:t>PassiveAggressive Classifier</a:t>
            </a:r>
            <a:r>
              <a:rPr lang="en-US" dirty="0">
                <a:latin typeface="CMR10"/>
              </a:rPr>
              <a:t> has performed better than all other models (the </a:t>
            </a:r>
            <a:r>
              <a:rPr lang="en-US" b="1" dirty="0">
                <a:latin typeface="CMR10"/>
              </a:rPr>
              <a:t>other 3</a:t>
            </a:r>
            <a:r>
              <a:rPr lang="en-US" dirty="0">
                <a:latin typeface="CMR10"/>
              </a:rPr>
              <a:t> -- CountVectorizer and TfidfVectorizer under Multinomial Naive Bayes Classier and CountVectorizer under PassiveAggressive Classier) and has been marked </a:t>
            </a:r>
            <a:r>
              <a:rPr lang="en-US" b="1" dirty="0">
                <a:latin typeface="CMR10"/>
              </a:rPr>
              <a:t>bold</a:t>
            </a:r>
            <a:r>
              <a:rPr lang="en-US" dirty="0">
                <a:latin typeface="CMR10"/>
              </a:rPr>
              <a:t> in the above table. So, it can be concluded that for detecting fake news </a:t>
            </a:r>
            <a:r>
              <a:rPr lang="en-US" b="1" dirty="0">
                <a:latin typeface="CMR10"/>
              </a:rPr>
              <a:t>TfidfVectorizer under PassiveAggressive Classier </a:t>
            </a:r>
            <a:r>
              <a:rPr lang="en-US" dirty="0">
                <a:latin typeface="CMR10"/>
              </a:rPr>
              <a:t>is very good as a classier. The other 3 models have also performed very well, but TfidfVectorizer under PassiveAggressive Classier is the best among all.</a:t>
            </a:r>
          </a:p>
          <a:p>
            <a:endParaRPr lang="en-US" dirty="0">
              <a:latin typeface="CMR10"/>
            </a:endParaRPr>
          </a:p>
          <a:p>
            <a:pPr marL="457200" indent="-457200">
              <a:buFont typeface="Arial" panose="020B0604020202020204" pitchFamily="34" charset="0"/>
              <a:buChar char="•"/>
            </a:pPr>
            <a:r>
              <a:rPr lang="en-IN" sz="2800" b="1" u="sng" dirty="0">
                <a:latin typeface="CMBX10"/>
              </a:rPr>
              <a:t>ROC Curve-AUC Score :</a:t>
            </a:r>
          </a:p>
          <a:p>
            <a:r>
              <a:rPr lang="en-US" dirty="0">
                <a:latin typeface="CMR10"/>
              </a:rPr>
              <a:t>The ROC Curve for all the fitted models have been drawn and from there We calculate the AUC Score.</a:t>
            </a:r>
          </a:p>
          <a:p>
            <a:endParaRPr lang="en-US" dirty="0">
              <a:latin typeface="CMR10"/>
            </a:endParaRPr>
          </a:p>
          <a:p>
            <a:r>
              <a:rPr lang="en-US" dirty="0">
                <a:latin typeface="CMR10"/>
              </a:rPr>
              <a:t>                                                                                                                           </a:t>
            </a:r>
            <a:r>
              <a:rPr lang="en-US" dirty="0"/>
              <a:t>multinomial nb count:       ROC AUC =0.943</a:t>
            </a:r>
          </a:p>
          <a:p>
            <a:r>
              <a:rPr lang="en-IN" dirty="0"/>
              <a:t>                                                                                                              multinomial nb tfidf:         ROC AUC =0.974</a:t>
            </a:r>
          </a:p>
          <a:p>
            <a:r>
              <a:rPr lang="en-IN" dirty="0"/>
              <a:t>                                                                                                              passive aggressive count:   ROC AUC =0.965</a:t>
            </a:r>
          </a:p>
          <a:p>
            <a:r>
              <a:rPr lang="en-IN" dirty="0"/>
              <a:t>                                                                                                              passive aggressive tfidf:      </a:t>
            </a:r>
            <a:r>
              <a:rPr lang="en-IN" b="1" dirty="0"/>
              <a:t>ROC AUC =0.984</a:t>
            </a:r>
            <a:endParaRPr lang="en-US" b="1" dirty="0">
              <a:latin typeface="CMR10"/>
            </a:endParaRPr>
          </a:p>
          <a:p>
            <a:r>
              <a:rPr lang="en-US" dirty="0">
                <a:latin typeface="CMR10"/>
              </a:rPr>
              <a:t>                                                                                                              </a:t>
            </a:r>
          </a:p>
          <a:p>
            <a:endParaRPr lang="en-US" dirty="0">
              <a:latin typeface="CMR10"/>
            </a:endParaRPr>
          </a:p>
          <a:p>
            <a:r>
              <a:rPr lang="en-US" dirty="0">
                <a:latin typeface="CMR10"/>
              </a:rPr>
              <a:t>                                                                                                                                   </a:t>
            </a:r>
            <a:r>
              <a:rPr lang="en-US" dirty="0"/>
              <a:t>From ROC Curve-AOC Score, it is also clear that                   </a:t>
            </a:r>
          </a:p>
          <a:p>
            <a:r>
              <a:rPr lang="en-US" dirty="0"/>
              <a:t>                                                                                                                   Tfidf Vectorizer under PassiveAggressive</a:t>
            </a:r>
          </a:p>
          <a:p>
            <a:r>
              <a:rPr lang="en-US" dirty="0"/>
              <a:t>                                                                                                              Classifier has more area than any other has and it is </a:t>
            </a:r>
          </a:p>
          <a:p>
            <a:r>
              <a:rPr lang="en-US" dirty="0"/>
              <a:t>                                                                                                    al        most </a:t>
            </a:r>
            <a:r>
              <a:rPr lang="en-US" b="1" dirty="0"/>
              <a:t>equal to 1</a:t>
            </a:r>
            <a:r>
              <a:rPr lang="en-US" dirty="0"/>
              <a:t>. So, it can be said that</a:t>
            </a:r>
          </a:p>
          <a:p>
            <a:r>
              <a:rPr lang="en-US" dirty="0"/>
              <a:t>                                                                                                                Tfidf   Vectorizer under PassiveAggressive Classifier can </a:t>
            </a:r>
          </a:p>
          <a:p>
            <a:r>
              <a:rPr lang="en-US" dirty="0"/>
              <a:t>                                                                                                                distinguish the Real and Fake news properly. </a:t>
            </a:r>
          </a:p>
          <a:p>
            <a:endParaRPr lang="en-US" dirty="0">
              <a:latin typeface="CMR10"/>
            </a:endParaRPr>
          </a:p>
          <a:p>
            <a:endParaRPr lang="en-US" dirty="0">
              <a:latin typeface="CMR10"/>
            </a:endParaRPr>
          </a:p>
          <a:p>
            <a:endParaRPr lang="en-US" dirty="0">
              <a:latin typeface="CMR10"/>
            </a:endParaRPr>
          </a:p>
          <a:p>
            <a:endParaRPr lang="en-US" dirty="0">
              <a:latin typeface="CMR10"/>
            </a:endParaRPr>
          </a:p>
          <a:p>
            <a:endParaRPr lang="en-US" dirty="0">
              <a:latin typeface="CMR10"/>
            </a:endParaRPr>
          </a:p>
          <a:p>
            <a:endParaRPr lang="en-US" dirty="0">
              <a:latin typeface="CMR10"/>
            </a:endParaRPr>
          </a:p>
          <a:p>
            <a:endParaRPr lang="en-US" dirty="0">
              <a:latin typeface="CMR10"/>
            </a:endParaRPr>
          </a:p>
          <a:p>
            <a:endParaRPr lang="en-US" dirty="0">
              <a:latin typeface="CMR10"/>
            </a:endParaRPr>
          </a:p>
        </p:txBody>
      </p:sp>
      <p:pic>
        <p:nvPicPr>
          <p:cNvPr id="5" name="Picture 4">
            <a:extLst>
              <a:ext uri="{FF2B5EF4-FFF2-40B4-BE49-F238E27FC236}">
                <a16:creationId xmlns:a16="http://schemas.microsoft.com/office/drawing/2014/main" id="{B81225B7-EF5A-4B1A-8806-8BFD8E9D7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02" y="2965142"/>
            <a:ext cx="5794159" cy="3817397"/>
          </a:xfrm>
          <a:prstGeom prst="rect">
            <a:avLst/>
          </a:prstGeom>
        </p:spPr>
      </p:pic>
    </p:spTree>
    <p:extLst>
      <p:ext uri="{BB962C8B-B14F-4D97-AF65-F5344CB8AC3E}">
        <p14:creationId xmlns:p14="http://schemas.microsoft.com/office/powerpoint/2010/main" val="124914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D52E-0049-4A65-A390-6F859CB3218B}"/>
              </a:ext>
            </a:extLst>
          </p:cNvPr>
          <p:cNvSpPr>
            <a:spLocks noGrp="1"/>
          </p:cNvSpPr>
          <p:nvPr>
            <p:ph type="title"/>
          </p:nvPr>
        </p:nvSpPr>
        <p:spPr>
          <a:xfrm>
            <a:off x="629709" y="343269"/>
            <a:ext cx="10353762" cy="943993"/>
          </a:xfrm>
        </p:spPr>
        <p:txBody>
          <a:bodyPr/>
          <a:lstStyle/>
          <a:p>
            <a:pPr algn="l"/>
            <a:r>
              <a:rPr lang="en-US" dirty="0"/>
              <a:t>6.</a:t>
            </a:r>
            <a:r>
              <a:rPr lang="en-US" b="1" dirty="0"/>
              <a:t> </a:t>
            </a:r>
            <a:r>
              <a:rPr lang="en-US" b="1" u="sng" dirty="0"/>
              <a:t>RESULTS II :</a:t>
            </a:r>
            <a:endParaRPr lang="en-IN" b="1" u="sng" dirty="0"/>
          </a:p>
        </p:txBody>
      </p:sp>
      <p:sp>
        <p:nvSpPr>
          <p:cNvPr id="3" name="Content Placeholder 2">
            <a:extLst>
              <a:ext uri="{FF2B5EF4-FFF2-40B4-BE49-F238E27FC236}">
                <a16:creationId xmlns:a16="http://schemas.microsoft.com/office/drawing/2014/main" id="{C5B2481C-4A83-473E-9651-3B48B08B104A}"/>
              </a:ext>
            </a:extLst>
          </p:cNvPr>
          <p:cNvSpPr>
            <a:spLocks noGrp="1"/>
          </p:cNvSpPr>
          <p:nvPr>
            <p:ph idx="1"/>
          </p:nvPr>
        </p:nvSpPr>
        <p:spPr>
          <a:xfrm>
            <a:off x="537021" y="1199788"/>
            <a:ext cx="11025270" cy="5511729"/>
          </a:xfrm>
        </p:spPr>
        <p:txBody>
          <a:bodyPr>
            <a:normAutofit/>
          </a:bodyPr>
          <a:lstStyle/>
          <a:p>
            <a:pPr>
              <a:buFont typeface="Arial" panose="020B0604020202020204" pitchFamily="34" charset="0"/>
              <a:buChar char="•"/>
            </a:pPr>
            <a:r>
              <a:rPr lang="en-US" b="1" u="sng" dirty="0">
                <a:latin typeface="CMBX10"/>
              </a:rPr>
              <a:t>Top 10 FAKE and REAL News :</a:t>
            </a:r>
          </a:p>
          <a:p>
            <a:pPr marL="36900" indent="0">
              <a:buNone/>
            </a:pPr>
            <a:r>
              <a:rPr lang="en-US" sz="2400" dirty="0">
                <a:latin typeface="CMR10"/>
              </a:rPr>
              <a:t>I have calculated Top 10 </a:t>
            </a:r>
            <a:r>
              <a:rPr lang="en-US" sz="2400" b="1" dirty="0">
                <a:latin typeface="CMR10"/>
              </a:rPr>
              <a:t>Fake</a:t>
            </a:r>
            <a:r>
              <a:rPr lang="en-US" sz="2400" dirty="0">
                <a:latin typeface="CMR10"/>
              </a:rPr>
              <a:t> and </a:t>
            </a:r>
            <a:r>
              <a:rPr lang="en-US" sz="2400" b="1" dirty="0">
                <a:latin typeface="CMR10"/>
              </a:rPr>
              <a:t>Real</a:t>
            </a:r>
            <a:r>
              <a:rPr lang="en-US" sz="2400" dirty="0">
                <a:latin typeface="CMR10"/>
              </a:rPr>
              <a:t> News from the dataset using TfidfVectorizer under PassiveAggressive </a:t>
            </a:r>
            <a:r>
              <a:rPr lang="en-IN" sz="2400" dirty="0">
                <a:latin typeface="CMR10"/>
              </a:rPr>
              <a:t>Classifier.</a:t>
            </a:r>
          </a:p>
          <a:p>
            <a:pPr marL="36900" indent="0">
              <a:buNone/>
            </a:pPr>
            <a:endParaRPr lang="en-US" sz="1600" b="1" u="sng" dirty="0"/>
          </a:p>
          <a:p>
            <a:pPr marL="36900" indent="0">
              <a:buNone/>
            </a:pPr>
            <a:r>
              <a:rPr lang="en-US" sz="1600" b="1" u="sng" dirty="0"/>
              <a:t>'FAKE'</a:t>
            </a:r>
            <a:r>
              <a:rPr lang="en-US" sz="1600" b="1" dirty="0"/>
              <a:t>: </a:t>
            </a:r>
            <a:r>
              <a:rPr lang="en-US" sz="1600" dirty="0"/>
              <a:t>[(-5.75262481957928, '2016'),(-5.013395767858511, ‘october'),(-3.3317257993521103, 'share'),(-3.1820089432261827, ‘november'),(-3.1797842442085833, ‘hillary'),(-3.166170786600595, 'election'),(-2.98624689630123, 'article'),(-2.7660263445195885, 'establishment'),(-2.622800113119332, 'source'),(-2.6008732183439367, 'advertisement')]</a:t>
            </a:r>
            <a:endParaRPr lang="en-IN" sz="1600" dirty="0">
              <a:latin typeface="CMR10"/>
            </a:endParaRPr>
          </a:p>
          <a:p>
            <a:pPr marL="36900" indent="0">
              <a:buNone/>
            </a:pPr>
            <a:r>
              <a:rPr lang="en-US" sz="1600" b="1" u="sng" dirty="0"/>
              <a:t>'REAL': </a:t>
            </a:r>
            <a:r>
              <a:rPr lang="en-US" sz="1600" dirty="0"/>
              <a:t>[(2.2081239496198077, ‘tuesday'),(2.2393404470471086, 'march'),(2.3409065304458325, 'rush'),(2.5316800802138326,'candidates'),(2.774128444835958, 'friday'),(2.795466506249762, ‘gop'),(2.859657787244346, 'conservative'),(3.032373662107259,'marriage'),(3.2988305717585407, 'says'),(4.885489173724793, 'said’)]</a:t>
            </a:r>
          </a:p>
          <a:p>
            <a:pPr marL="36900" indent="0">
              <a:buNone/>
            </a:pPr>
            <a:endParaRPr lang="en-US" sz="1600" dirty="0"/>
          </a:p>
          <a:p>
            <a:pPr marL="36900" indent="0">
              <a:buNone/>
            </a:pPr>
            <a:r>
              <a:rPr lang="en-US" sz="2000" dirty="0">
                <a:latin typeface="CMR10"/>
              </a:rPr>
              <a:t>The above is the list of words with </a:t>
            </a:r>
            <a:r>
              <a:rPr lang="en-US" sz="2000" b="1" dirty="0">
                <a:latin typeface="CMR10"/>
              </a:rPr>
              <a:t>Classifier Coefficient </a:t>
            </a:r>
            <a:r>
              <a:rPr lang="en-US" sz="2000" dirty="0">
                <a:latin typeface="CMR10"/>
              </a:rPr>
              <a:t>for </a:t>
            </a:r>
            <a:r>
              <a:rPr lang="en-US" sz="2000" b="1" dirty="0">
                <a:latin typeface="CMR10"/>
              </a:rPr>
              <a:t>top 10 FAKE and REAL News</a:t>
            </a:r>
            <a:r>
              <a:rPr lang="en-US" sz="2000" dirty="0">
                <a:latin typeface="CMR10"/>
              </a:rPr>
              <a:t>. So, we can say from now that when and where the words will occur, we can classify them as </a:t>
            </a:r>
            <a:r>
              <a:rPr lang="en-US" sz="2000" b="1" dirty="0">
                <a:latin typeface="CMR10"/>
              </a:rPr>
              <a:t>FAKE or REAL </a:t>
            </a:r>
            <a:r>
              <a:rPr lang="en-IN" sz="2000" dirty="0">
                <a:latin typeface="CMR10"/>
              </a:rPr>
              <a:t>accordingly.</a:t>
            </a:r>
            <a:endParaRPr lang="en-US" sz="2000" dirty="0">
              <a:latin typeface="CMR10"/>
            </a:endParaRPr>
          </a:p>
          <a:p>
            <a:pPr marL="36900" indent="0">
              <a:buNone/>
            </a:pPr>
            <a:endParaRPr lang="en-IN" sz="1200" b="1" u="sng" dirty="0">
              <a:latin typeface="CMBX10"/>
            </a:endParaRPr>
          </a:p>
        </p:txBody>
      </p:sp>
      <p:sp>
        <p:nvSpPr>
          <p:cNvPr id="4" name="Slide Number Placeholder 3">
            <a:extLst>
              <a:ext uri="{FF2B5EF4-FFF2-40B4-BE49-F238E27FC236}">
                <a16:creationId xmlns:a16="http://schemas.microsoft.com/office/drawing/2014/main" id="{CEE3CE2C-CDA4-4337-ABFA-9424675C2854}"/>
              </a:ext>
            </a:extLst>
          </p:cNvPr>
          <p:cNvSpPr>
            <a:spLocks noGrp="1"/>
          </p:cNvSpPr>
          <p:nvPr>
            <p:ph type="sldNum" sz="quarter" idx="12"/>
          </p:nvPr>
        </p:nvSpPr>
        <p:spPr>
          <a:xfrm>
            <a:off x="11117693" y="6176238"/>
            <a:ext cx="753545" cy="365125"/>
          </a:xfrm>
        </p:spPr>
        <p:txBody>
          <a:bodyPr/>
          <a:lstStyle/>
          <a:p>
            <a:fld id="{7DFFCFC5-F94D-4061-A746-298E3AEA0236}" type="slidenum">
              <a:rPr lang="en-IN" sz="2000" b="1" smtClean="0">
                <a:latin typeface="Bahnschrift Light" panose="020B0502040204020203" pitchFamily="34" charset="0"/>
              </a:rPr>
              <a:t>16</a:t>
            </a:fld>
            <a:endParaRPr lang="en-IN" sz="2000" b="1" dirty="0">
              <a:latin typeface="Bahnschrift Light" panose="020B0502040204020203" pitchFamily="34" charset="0"/>
            </a:endParaRPr>
          </a:p>
        </p:txBody>
      </p:sp>
    </p:spTree>
    <p:extLst>
      <p:ext uri="{BB962C8B-B14F-4D97-AF65-F5344CB8AC3E}">
        <p14:creationId xmlns:p14="http://schemas.microsoft.com/office/powerpoint/2010/main" val="142844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F9AF96-C94D-49F5-B386-4942EFF6E764}"/>
              </a:ext>
            </a:extLst>
          </p:cNvPr>
          <p:cNvSpPr>
            <a:spLocks noGrp="1"/>
          </p:cNvSpPr>
          <p:nvPr>
            <p:ph type="sldNum" sz="quarter" idx="12"/>
          </p:nvPr>
        </p:nvSpPr>
        <p:spPr>
          <a:xfrm>
            <a:off x="11028916" y="6193994"/>
            <a:ext cx="753545" cy="365125"/>
          </a:xfrm>
        </p:spPr>
        <p:txBody>
          <a:bodyPr/>
          <a:lstStyle/>
          <a:p>
            <a:fld id="{7DFFCFC5-F94D-4061-A746-298E3AEA0236}" type="slidenum">
              <a:rPr lang="en-IN" sz="2000" b="1" smtClean="0">
                <a:latin typeface="Bahnschrift Light" panose="020B0502040204020203" pitchFamily="34" charset="0"/>
              </a:rPr>
              <a:t>17</a:t>
            </a:fld>
            <a:endParaRPr lang="en-IN" sz="2000" b="1" dirty="0">
              <a:latin typeface="Bahnschrift Light" panose="020B0502040204020203" pitchFamily="34" charset="0"/>
            </a:endParaRPr>
          </a:p>
        </p:txBody>
      </p:sp>
      <p:sp>
        <p:nvSpPr>
          <p:cNvPr id="3" name="Rectangle 2">
            <a:extLst>
              <a:ext uri="{FF2B5EF4-FFF2-40B4-BE49-F238E27FC236}">
                <a16:creationId xmlns:a16="http://schemas.microsoft.com/office/drawing/2014/main" id="{CA055301-72BC-4449-AFC7-F1EA05DEB181}"/>
              </a:ext>
            </a:extLst>
          </p:cNvPr>
          <p:cNvSpPr/>
          <p:nvPr/>
        </p:nvSpPr>
        <p:spPr>
          <a:xfrm>
            <a:off x="162757" y="208171"/>
            <a:ext cx="12029243" cy="6463308"/>
          </a:xfrm>
          <a:prstGeom prst="rect">
            <a:avLst/>
          </a:prstGeom>
        </p:spPr>
        <p:txBody>
          <a:bodyPr wrap="square">
            <a:spAutoFit/>
          </a:bodyPr>
          <a:lstStyle/>
          <a:p>
            <a:pPr marL="285750" indent="-285750">
              <a:buFont typeface="Arial" panose="020B0604020202020204" pitchFamily="34" charset="0"/>
              <a:buChar char="•"/>
            </a:pPr>
            <a:r>
              <a:rPr lang="en-US" b="1" u="sng" dirty="0">
                <a:latin typeface="CMBX10"/>
              </a:rPr>
              <a:t>Most 20 REAL and FAKE News :</a:t>
            </a:r>
          </a:p>
          <a:p>
            <a:r>
              <a:rPr lang="en-US" dirty="0">
                <a:latin typeface="CMR10"/>
              </a:rPr>
              <a:t>I have also calculated Most 20 </a:t>
            </a:r>
            <a:r>
              <a:rPr lang="en-US" b="1" dirty="0">
                <a:latin typeface="CMR10"/>
              </a:rPr>
              <a:t>Real</a:t>
            </a:r>
            <a:r>
              <a:rPr lang="en-US" dirty="0">
                <a:latin typeface="CMR10"/>
              </a:rPr>
              <a:t> and </a:t>
            </a:r>
            <a:r>
              <a:rPr lang="en-US" b="1" dirty="0">
                <a:latin typeface="CMR10"/>
              </a:rPr>
              <a:t>Fake</a:t>
            </a:r>
            <a:r>
              <a:rPr lang="en-US" dirty="0">
                <a:latin typeface="CMR10"/>
              </a:rPr>
              <a:t> News from the dataset using TfidfVectorizer under </a:t>
            </a:r>
            <a:r>
              <a:rPr lang="en-IN" dirty="0">
                <a:latin typeface="CMR10"/>
              </a:rPr>
              <a:t>PassiveAggressive Classifier.</a:t>
            </a:r>
          </a:p>
          <a:p>
            <a:endParaRPr lang="en-IN" b="1" u="sng" dirty="0">
              <a:latin typeface="CMR10"/>
            </a:endParaRPr>
          </a:p>
          <a:p>
            <a:r>
              <a:rPr lang="en-IN" b="1" u="sng" dirty="0">
                <a:latin typeface="Arial Black" panose="020B0A04020102020204" pitchFamily="34" charset="0"/>
              </a:rPr>
              <a:t>*** Most Real:</a:t>
            </a:r>
          </a:p>
          <a:p>
            <a:r>
              <a:rPr lang="en-US" dirty="0"/>
              <a:t>[(-4.425109600312677, 'said'),(-4.522246319612897, 'trump'),(-4.913489679506659, ‘clinton'),(-5.433999076102811,</a:t>
            </a:r>
          </a:p>
          <a:p>
            <a:r>
              <a:rPr lang="en-US" dirty="0"/>
              <a:t>'people'),(-5.43734250839567, 'state'),(-5.474468531540541, 'president'),(-5.518993714015171, ‘obama'),(-5.522634286821445,'new'),(-5.54871648515088, 'campaign'),(-5.6934753665840425, 'republican'),(5.790413196932821, 'party'),(-5.904344402407975,</a:t>
            </a:r>
            <a:r>
              <a:rPr lang="en-IN" dirty="0"/>
              <a:t>'time'),(-5.910333199226768, 'like'),(-5.927230878590333, 'states'),(-5.938548337550461, 'sanders'),(-5.938873583113727,</a:t>
            </a:r>
            <a:r>
              <a:rPr lang="en-US" dirty="0"/>
              <a:t>'just'),(-6.0240501866528735, 'house'),(-6.045894498625599,</a:t>
            </a:r>
          </a:p>
          <a:p>
            <a:r>
              <a:rPr lang="en-US" dirty="0"/>
              <a:t>'percent'),(6.0649002240255605, 'political'),(-6.1210585238863136,</a:t>
            </a:r>
            <a:r>
              <a:rPr lang="en-IN" dirty="0"/>
              <a:t>’Cruz’)]</a:t>
            </a:r>
          </a:p>
          <a:p>
            <a:endParaRPr lang="en-IN" b="1" u="sng" dirty="0">
              <a:latin typeface="CMR10"/>
            </a:endParaRPr>
          </a:p>
          <a:p>
            <a:r>
              <a:rPr lang="en-IN" b="1" u="sng" dirty="0">
                <a:latin typeface="Arial Black" panose="020B0A04020102020204" pitchFamily="34" charset="0"/>
              </a:rPr>
              <a:t>*** Most Fake:</a:t>
            </a:r>
          </a:p>
          <a:p>
            <a:r>
              <a:rPr lang="en-IN" dirty="0"/>
              <a:t>[(-16.272226130581554, '000035'),(-16.272226130581554, '0001'),(-16.272226130581554, '0001pt'),(-16.272226130581554,'0002'),(-16.272226130581554, '000billion'),(-16.272226130581554,'0011’),(-</a:t>
            </a:r>
          </a:p>
          <a:p>
            <a:r>
              <a:rPr lang="en-IN" dirty="0"/>
              <a:t>16.272226130581554,'004s'),(16.272226130581554,'005'),</a:t>
            </a:r>
            <a:r>
              <a:rPr lang="fr-FR" dirty="0"/>
              <a:t>(-16.272226130581554,'005s'),(-16.272226130581554,'00684'),(-16.272226130581554,'006s'),(-16.272226130581554,'007'),</a:t>
            </a:r>
            <a:r>
              <a:rPr lang="it-IT" dirty="0"/>
              <a:t>(-16.272226130581554,'007s'),(-16.272226130581554,'008s'),(-16.272226130581554,'0099'),(-16.272226130581554,'00am'),</a:t>
            </a:r>
            <a:r>
              <a:rPr lang="en-IN" dirty="0"/>
              <a:t>(-16.272226130581554,'00p'),(-16.272226130581554,'00pm'),(-16.272226130581554,'013c2812c9'),(-16.272226130581554,'014’)]</a:t>
            </a:r>
            <a:endParaRPr lang="en-US" b="1" u="sng" dirty="0">
              <a:latin typeface="CMR10"/>
            </a:endParaRPr>
          </a:p>
          <a:p>
            <a:endParaRPr lang="en-US" b="1" u="sng" dirty="0">
              <a:latin typeface="CMBX10"/>
            </a:endParaRPr>
          </a:p>
          <a:p>
            <a:r>
              <a:rPr lang="en-US" dirty="0">
                <a:latin typeface="CMR10"/>
              </a:rPr>
              <a:t>The above is the list of words for </a:t>
            </a:r>
            <a:r>
              <a:rPr lang="en-US" b="1" dirty="0">
                <a:latin typeface="CMR10"/>
              </a:rPr>
              <a:t>most 20 REAL and FAKE News </a:t>
            </a:r>
            <a:r>
              <a:rPr lang="en-US" dirty="0">
                <a:latin typeface="CMR10"/>
              </a:rPr>
              <a:t>with </a:t>
            </a:r>
            <a:r>
              <a:rPr lang="en-US" b="1" dirty="0">
                <a:latin typeface="CMR10"/>
              </a:rPr>
              <a:t>Classifier Coefficient</a:t>
            </a:r>
            <a:r>
              <a:rPr lang="en-US" dirty="0">
                <a:latin typeface="CMR10"/>
              </a:rPr>
              <a:t>. So, we can say from now that when and where the words will occur, we can classify them as </a:t>
            </a:r>
            <a:r>
              <a:rPr lang="en-US" b="1" dirty="0">
                <a:latin typeface="CMR10"/>
              </a:rPr>
              <a:t>REAL or FAKE </a:t>
            </a:r>
            <a:r>
              <a:rPr lang="en-IN" dirty="0">
                <a:latin typeface="CMR10"/>
              </a:rPr>
              <a:t>accordingly.</a:t>
            </a:r>
            <a:endParaRPr lang="en-US" b="1" u="sng" dirty="0">
              <a:latin typeface="CMR10"/>
            </a:endParaRPr>
          </a:p>
          <a:p>
            <a:endParaRPr lang="en-US" b="1" u="sng" dirty="0">
              <a:latin typeface="CMBX10"/>
            </a:endParaRPr>
          </a:p>
        </p:txBody>
      </p:sp>
    </p:spTree>
    <p:extLst>
      <p:ext uri="{BB962C8B-B14F-4D97-AF65-F5344CB8AC3E}">
        <p14:creationId xmlns:p14="http://schemas.microsoft.com/office/powerpoint/2010/main" val="1997604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8302D6-BDB7-4658-8A70-945F55B4EB52}"/>
              </a:ext>
            </a:extLst>
          </p:cNvPr>
          <p:cNvSpPr>
            <a:spLocks noGrp="1"/>
          </p:cNvSpPr>
          <p:nvPr>
            <p:ph type="sldNum" sz="quarter" idx="12"/>
          </p:nvPr>
        </p:nvSpPr>
        <p:spPr>
          <a:xfrm>
            <a:off x="11157106" y="6275826"/>
            <a:ext cx="753545" cy="365125"/>
          </a:xfrm>
        </p:spPr>
        <p:txBody>
          <a:bodyPr/>
          <a:lstStyle/>
          <a:p>
            <a:fld id="{7DFFCFC5-F94D-4061-A746-298E3AEA0236}" type="slidenum">
              <a:rPr lang="en-IN" sz="2000" b="1" smtClean="0">
                <a:latin typeface="Bahnschrift Light" panose="020B0502040204020203" pitchFamily="34" charset="0"/>
              </a:rPr>
              <a:t>18</a:t>
            </a:fld>
            <a:endParaRPr lang="en-IN" sz="2000" b="1" dirty="0">
              <a:latin typeface="Bahnschrift Light" panose="020B0502040204020203" pitchFamily="34" charset="0"/>
            </a:endParaRPr>
          </a:p>
        </p:txBody>
      </p:sp>
      <p:sp>
        <p:nvSpPr>
          <p:cNvPr id="3" name="Rectangle 2">
            <a:extLst>
              <a:ext uri="{FF2B5EF4-FFF2-40B4-BE49-F238E27FC236}">
                <a16:creationId xmlns:a16="http://schemas.microsoft.com/office/drawing/2014/main" id="{A114569C-CD55-4029-974F-AB6A23F67E06}"/>
              </a:ext>
            </a:extLst>
          </p:cNvPr>
          <p:cNvSpPr/>
          <p:nvPr/>
        </p:nvSpPr>
        <p:spPr>
          <a:xfrm>
            <a:off x="281349" y="217049"/>
            <a:ext cx="11765649" cy="7017306"/>
          </a:xfrm>
          <a:prstGeom prst="rect">
            <a:avLst/>
          </a:prstGeom>
        </p:spPr>
        <p:txBody>
          <a:bodyPr wrap="square">
            <a:spAutoFit/>
          </a:bodyPr>
          <a:lstStyle/>
          <a:p>
            <a:pPr marL="285750" indent="-285750">
              <a:buFont typeface="Arial" panose="020B0604020202020204" pitchFamily="34" charset="0"/>
              <a:buChar char="•"/>
            </a:pPr>
            <a:r>
              <a:rPr lang="en-US" b="1" u="sng" dirty="0">
                <a:latin typeface="CMBX10"/>
              </a:rPr>
              <a:t>Aggregated REAL and FAKE Dataset :</a:t>
            </a:r>
          </a:p>
          <a:p>
            <a:r>
              <a:rPr lang="en-US" dirty="0">
                <a:latin typeface="CMR10"/>
              </a:rPr>
              <a:t>I have also calculated </a:t>
            </a:r>
            <a:r>
              <a:rPr lang="en-US" b="1" dirty="0">
                <a:latin typeface="CMR10"/>
              </a:rPr>
              <a:t>Aggregated no. of occurring </a:t>
            </a:r>
            <a:r>
              <a:rPr lang="en-US" dirty="0">
                <a:latin typeface="CMR10"/>
              </a:rPr>
              <a:t>of words combining all the model classifiers in </a:t>
            </a:r>
            <a:r>
              <a:rPr lang="en-US" b="1" dirty="0">
                <a:latin typeface="CMR10"/>
              </a:rPr>
              <a:t>REAL and FAKE </a:t>
            </a:r>
            <a:r>
              <a:rPr lang="en-US" dirty="0">
                <a:latin typeface="CMR10"/>
              </a:rPr>
              <a:t>news and ordered them in ascending order.</a:t>
            </a:r>
          </a:p>
          <a:p>
            <a:pPr algn="ctr"/>
            <a:endParaRPr lang="en-IN" dirty="0"/>
          </a:p>
          <a:p>
            <a:pPr algn="ctr"/>
            <a:r>
              <a:rPr lang="en-IN" b="1" u="sng" dirty="0">
                <a:latin typeface="Arial Black" panose="020B0A04020102020204" pitchFamily="34" charset="0"/>
              </a:rPr>
              <a:t>TABLE FOR AGGREGATED RANK OF REAL WORDS</a:t>
            </a:r>
          </a:p>
          <a:p>
            <a:pPr algn="ctr"/>
            <a:endParaRPr lang="en-US" b="1" u="sng" dirty="0">
              <a:latin typeface="Arial Black" panose="020B0A04020102020204" pitchFamily="34" charset="0"/>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US" dirty="0">
              <a:latin typeface="CMBX12"/>
            </a:endParaRPr>
          </a:p>
          <a:p>
            <a:endParaRPr lang="en-IN" dirty="0"/>
          </a:p>
        </p:txBody>
      </p:sp>
      <p:graphicFrame>
        <p:nvGraphicFramePr>
          <p:cNvPr id="6" name="Table 6">
            <a:extLst>
              <a:ext uri="{FF2B5EF4-FFF2-40B4-BE49-F238E27FC236}">
                <a16:creationId xmlns:a16="http://schemas.microsoft.com/office/drawing/2014/main" id="{E55BBA9A-2CC5-4000-A5B4-48F956BBB1D2}"/>
              </a:ext>
            </a:extLst>
          </p:cNvPr>
          <p:cNvGraphicFramePr>
            <a:graphicFrameLocks noGrp="1"/>
          </p:cNvGraphicFramePr>
          <p:nvPr>
            <p:extLst>
              <p:ext uri="{D42A27DB-BD31-4B8C-83A1-F6EECF244321}">
                <p14:modId xmlns:p14="http://schemas.microsoft.com/office/powerpoint/2010/main" val="493916472"/>
              </p:ext>
            </p:extLst>
          </p:nvPr>
        </p:nvGraphicFramePr>
        <p:xfrm>
          <a:off x="1580224" y="1784412"/>
          <a:ext cx="8744504" cy="4856544"/>
        </p:xfrm>
        <a:graphic>
          <a:graphicData uri="http://schemas.openxmlformats.org/drawingml/2006/table">
            <a:tbl>
              <a:tblPr firstRow="1" bandRow="1">
                <a:tableStyleId>{5C22544A-7EE6-4342-B048-85BDC9FD1C3A}</a:tableStyleId>
              </a:tblPr>
              <a:tblGrid>
                <a:gridCol w="2186126">
                  <a:extLst>
                    <a:ext uri="{9D8B030D-6E8A-4147-A177-3AD203B41FA5}">
                      <a16:colId xmlns:a16="http://schemas.microsoft.com/office/drawing/2014/main" val="2615242721"/>
                    </a:ext>
                  </a:extLst>
                </a:gridCol>
                <a:gridCol w="2186126">
                  <a:extLst>
                    <a:ext uri="{9D8B030D-6E8A-4147-A177-3AD203B41FA5}">
                      <a16:colId xmlns:a16="http://schemas.microsoft.com/office/drawing/2014/main" val="3371349327"/>
                    </a:ext>
                  </a:extLst>
                </a:gridCol>
                <a:gridCol w="2186126">
                  <a:extLst>
                    <a:ext uri="{9D8B030D-6E8A-4147-A177-3AD203B41FA5}">
                      <a16:colId xmlns:a16="http://schemas.microsoft.com/office/drawing/2014/main" val="1423011751"/>
                    </a:ext>
                  </a:extLst>
                </a:gridCol>
                <a:gridCol w="2186126">
                  <a:extLst>
                    <a:ext uri="{9D8B030D-6E8A-4147-A177-3AD203B41FA5}">
                      <a16:colId xmlns:a16="http://schemas.microsoft.com/office/drawing/2014/main" val="2003648525"/>
                    </a:ext>
                  </a:extLst>
                </a:gridCol>
              </a:tblGrid>
              <a:tr h="441504">
                <a:tc>
                  <a:txBody>
                    <a:bodyPr/>
                    <a:lstStyle/>
                    <a:p>
                      <a:r>
                        <a:rPr lang="en-US" sz="1800" b="0" i="0" u="none" strike="noStrike" kern="1200" baseline="0" dirty="0">
                          <a:solidFill>
                            <a:schemeClr val="lt1"/>
                          </a:solidFill>
                          <a:latin typeface="+mn-lt"/>
                          <a:ea typeface="+mn-ea"/>
                          <a:cs typeface="+mn-cs"/>
                        </a:rPr>
                        <a:t>WORDS</a:t>
                      </a:r>
                      <a:endParaRPr lang="en-IN" dirty="0"/>
                    </a:p>
                  </a:txBody>
                  <a:tcPr/>
                </a:tc>
                <a:tc>
                  <a:txBody>
                    <a:bodyPr/>
                    <a:lstStyle/>
                    <a:p>
                      <a:r>
                        <a:rPr lang="en-US" sz="1800" b="0" i="0" u="none" strike="noStrike" kern="1200" baseline="0" dirty="0">
                          <a:solidFill>
                            <a:schemeClr val="lt1"/>
                          </a:solidFill>
                          <a:latin typeface="+mn-lt"/>
                          <a:ea typeface="+mn-ea"/>
                          <a:cs typeface="+mn-cs"/>
                        </a:rPr>
                        <a:t>LABEL</a:t>
                      </a:r>
                      <a:endParaRPr lang="en-IN" dirty="0"/>
                    </a:p>
                  </a:txBody>
                  <a:tcPr/>
                </a:tc>
                <a:tc>
                  <a:txBody>
                    <a:bodyPr/>
                    <a:lstStyle/>
                    <a:p>
                      <a:r>
                        <a:rPr lang="en-US" sz="1800" b="0" i="0" u="none" strike="noStrike" kern="1200" baseline="0" dirty="0">
                          <a:solidFill>
                            <a:schemeClr val="lt1"/>
                          </a:solidFill>
                          <a:latin typeface="+mn-lt"/>
                          <a:ea typeface="+mn-ea"/>
                          <a:cs typeface="+mn-cs"/>
                        </a:rPr>
                        <a:t>AGG RANK</a:t>
                      </a:r>
                      <a:endParaRPr lang="en-IN" dirty="0"/>
                    </a:p>
                  </a:txBody>
                  <a:tcPr/>
                </a:tc>
                <a:tc>
                  <a:txBody>
                    <a:bodyPr/>
                    <a:lstStyle/>
                    <a:p>
                      <a:r>
                        <a:rPr lang="en-US" sz="1800" b="0" i="0" u="none" strike="noStrike" kern="1200" baseline="0" dirty="0">
                          <a:solidFill>
                            <a:schemeClr val="lt1"/>
                          </a:solidFill>
                          <a:latin typeface="+mn-lt"/>
                          <a:ea typeface="+mn-ea"/>
                          <a:cs typeface="+mn-cs"/>
                        </a:rPr>
                        <a:t>COUNT</a:t>
                      </a:r>
                      <a:endParaRPr lang="en-IN" dirty="0"/>
                    </a:p>
                  </a:txBody>
                  <a:tcPr/>
                </a:tc>
                <a:extLst>
                  <a:ext uri="{0D108BD9-81ED-4DB2-BD59-A6C34878D82A}">
                    <a16:rowId xmlns:a16="http://schemas.microsoft.com/office/drawing/2014/main" val="2903613139"/>
                  </a:ext>
                </a:extLst>
              </a:tr>
              <a:tr h="441504">
                <a:tc>
                  <a:txBody>
                    <a:bodyPr/>
                    <a:lstStyle/>
                    <a:p>
                      <a:r>
                        <a:rPr lang="en-IN" sz="1600" b="0" i="0" u="none" strike="noStrike" kern="1200" baseline="0" dirty="0">
                          <a:solidFill>
                            <a:schemeClr val="dk1"/>
                          </a:solidFill>
                          <a:latin typeface="Dubai" panose="020B0604020202020204" pitchFamily="34" charset="-78"/>
                          <a:ea typeface="+mn-ea"/>
                          <a:cs typeface="Dubai" panose="020B0604020202020204" pitchFamily="34" charset="-78"/>
                        </a:rPr>
                        <a:t>said</a:t>
                      </a:r>
                      <a:endParaRPr lang="en-IN" sz="1600" dirty="0">
                        <a:latin typeface="Dubai" panose="020B0604020202020204" pitchFamily="34" charset="-78"/>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Real</a:t>
                      </a:r>
                      <a:endParaRPr lang="en-IN" sz="1600" dirty="0">
                        <a:latin typeface="Dubai" panose="020B0604020202020204" pitchFamily="34" charset="-78"/>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9.667</a:t>
                      </a:r>
                      <a:endParaRPr lang="en-IN" sz="1600" dirty="0">
                        <a:latin typeface="Dubai" panose="020B0604020202020204" pitchFamily="34" charset="-78"/>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3</a:t>
                      </a:r>
                      <a:endParaRPr lang="en-IN" sz="1600"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592320974"/>
                  </a:ext>
                </a:extLst>
              </a:tr>
              <a:tr h="441504">
                <a:tc>
                  <a:txBody>
                    <a:bodyPr/>
                    <a:lstStyle/>
                    <a:p>
                      <a:r>
                        <a:rPr lang="en-US" sz="1600" dirty="0">
                          <a:latin typeface="Dubai" panose="020B0604020202020204" pitchFamily="34" charset="-78"/>
                          <a:cs typeface="Dubai" panose="020B0604020202020204" pitchFamily="34" charset="-78"/>
                        </a:rPr>
                        <a:t>republican</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Real</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1.5</a:t>
                      </a:r>
                      <a:endParaRPr lang="en-IN" sz="1600" dirty="0">
                        <a:latin typeface="Dubai" panose="020B0604020202020204" pitchFamily="34" charset="-78"/>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2</a:t>
                      </a:r>
                      <a:endParaRPr lang="en-IN" sz="1600"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3045760762"/>
                  </a:ext>
                </a:extLst>
              </a:tr>
              <a:tr h="441504">
                <a:tc>
                  <a:txBody>
                    <a:bodyPr/>
                    <a:lstStyle/>
                    <a:p>
                      <a:r>
                        <a:rPr lang="en-US" sz="1600" dirty="0">
                          <a:latin typeface="Dubai" panose="020B0604020202020204" pitchFamily="34" charset="-78"/>
                          <a:cs typeface="Dubai" panose="020B0604020202020204" pitchFamily="34" charset="-78"/>
                        </a:rPr>
                        <a:t>rush</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Real</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6.5</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2703842976"/>
                  </a:ext>
                </a:extLst>
              </a:tr>
              <a:tr h="441504">
                <a:tc>
                  <a:txBody>
                    <a:bodyPr/>
                    <a:lstStyle/>
                    <a:p>
                      <a:r>
                        <a:rPr lang="en-US" sz="1600" dirty="0">
                          <a:latin typeface="Dubai" panose="020B0604020202020204" pitchFamily="34" charset="-78"/>
                          <a:cs typeface="Dubai" panose="020B0604020202020204" pitchFamily="34" charset="-78"/>
                        </a:rPr>
                        <a:t>march</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Real</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5</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1149338832"/>
                  </a:ext>
                </a:extLst>
              </a:tr>
              <a:tr h="441504">
                <a:tc>
                  <a:txBody>
                    <a:bodyPr/>
                    <a:lstStyle/>
                    <a:p>
                      <a:r>
                        <a:rPr lang="en-US" sz="1600" dirty="0">
                          <a:latin typeface="Dubai" panose="020B0604020202020204" pitchFamily="34" charset="-78"/>
                          <a:cs typeface="Dubai" panose="020B0604020202020204" pitchFamily="34" charset="-78"/>
                        </a:rPr>
                        <a:t>gop</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Real</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6</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512384335"/>
                  </a:ext>
                </a:extLst>
              </a:tr>
              <a:tr h="441504">
                <a:tc>
                  <a:txBody>
                    <a:bodyPr/>
                    <a:lstStyle/>
                    <a:p>
                      <a:r>
                        <a:rPr lang="en-US" sz="1600" dirty="0">
                          <a:latin typeface="Dubai" panose="020B0604020202020204" pitchFamily="34" charset="-78"/>
                          <a:cs typeface="Dubai" panose="020B0604020202020204" pitchFamily="34" charset="-78"/>
                        </a:rPr>
                        <a:t>friday</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Real</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5</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1391119464"/>
                  </a:ext>
                </a:extLst>
              </a:tr>
              <a:tr h="441504">
                <a:tc>
                  <a:txBody>
                    <a:bodyPr/>
                    <a:lstStyle/>
                    <a:p>
                      <a:r>
                        <a:rPr lang="en-US" sz="1600" dirty="0">
                          <a:latin typeface="Dubai" panose="020B0604020202020204" pitchFamily="34" charset="-78"/>
                          <a:cs typeface="Dubai" panose="020B0604020202020204" pitchFamily="34" charset="-78"/>
                        </a:rPr>
                        <a:t>candidates</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Real</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3.5</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1685244496"/>
                  </a:ext>
                </a:extLst>
              </a:tr>
              <a:tr h="441504">
                <a:tc>
                  <a:txBody>
                    <a:bodyPr/>
                    <a:lstStyle/>
                    <a:p>
                      <a:r>
                        <a:rPr lang="en-US" sz="1600" dirty="0">
                          <a:latin typeface="Dubai" panose="020B0604020202020204" pitchFamily="34" charset="-78"/>
                          <a:cs typeface="Dubai" panose="020B0604020202020204" pitchFamily="34" charset="-78"/>
                        </a:rPr>
                        <a:t>campaign</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Real</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3.5</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3475778066"/>
                  </a:ext>
                </a:extLst>
              </a:tr>
              <a:tr h="441504">
                <a:tc>
                  <a:txBody>
                    <a:bodyPr/>
                    <a:lstStyle/>
                    <a:p>
                      <a:r>
                        <a:rPr lang="en-US" sz="1600" dirty="0">
                          <a:latin typeface="Dubai" panose="020B0604020202020204" pitchFamily="34" charset="-78"/>
                          <a:cs typeface="Dubai" panose="020B0604020202020204" pitchFamily="34" charset="-78"/>
                        </a:rPr>
                        <a:t>marriage</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Real</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4.5</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3643347004"/>
                  </a:ext>
                </a:extLst>
              </a:tr>
              <a:tr h="441504">
                <a:tc>
                  <a:txBody>
                    <a:bodyPr/>
                    <a:lstStyle/>
                    <a:p>
                      <a:r>
                        <a:rPr lang="en-US" sz="1600" dirty="0">
                          <a:latin typeface="Dubai" panose="020B0604020202020204" pitchFamily="34" charset="-78"/>
                          <a:cs typeface="Dubai" panose="020B0604020202020204" pitchFamily="34" charset="-78"/>
                        </a:rPr>
                        <a:t>trump</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Real</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9.5</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2034982212"/>
                  </a:ext>
                </a:extLst>
              </a:tr>
            </a:tbl>
          </a:graphicData>
        </a:graphic>
      </p:graphicFrame>
    </p:spTree>
    <p:extLst>
      <p:ext uri="{BB962C8B-B14F-4D97-AF65-F5344CB8AC3E}">
        <p14:creationId xmlns:p14="http://schemas.microsoft.com/office/powerpoint/2010/main" val="1979677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2C2383-265A-43EB-BABE-68BAC9058B60}"/>
              </a:ext>
            </a:extLst>
          </p:cNvPr>
          <p:cNvSpPr>
            <a:spLocks noGrp="1"/>
          </p:cNvSpPr>
          <p:nvPr>
            <p:ph type="sldNum" sz="quarter" idx="12"/>
          </p:nvPr>
        </p:nvSpPr>
        <p:spPr>
          <a:xfrm>
            <a:off x="11046671" y="6247259"/>
            <a:ext cx="753545" cy="365125"/>
          </a:xfrm>
        </p:spPr>
        <p:txBody>
          <a:bodyPr/>
          <a:lstStyle/>
          <a:p>
            <a:fld id="{7DFFCFC5-F94D-4061-A746-298E3AEA0236}" type="slidenum">
              <a:rPr lang="en-IN" sz="2000" b="1" smtClean="0">
                <a:latin typeface="Bahnschrift Light" panose="020B0502040204020203" pitchFamily="34" charset="0"/>
              </a:rPr>
              <a:t>19</a:t>
            </a:fld>
            <a:endParaRPr lang="en-IN" sz="2000" b="1" dirty="0">
              <a:latin typeface="Bahnschrift Light" panose="020B0502040204020203" pitchFamily="34" charset="0"/>
            </a:endParaRPr>
          </a:p>
        </p:txBody>
      </p:sp>
      <p:graphicFrame>
        <p:nvGraphicFramePr>
          <p:cNvPr id="3" name="Table 3">
            <a:extLst>
              <a:ext uri="{FF2B5EF4-FFF2-40B4-BE49-F238E27FC236}">
                <a16:creationId xmlns:a16="http://schemas.microsoft.com/office/drawing/2014/main" id="{0907C53F-4ABA-47E6-B8E8-3124F5B6B243}"/>
              </a:ext>
            </a:extLst>
          </p:cNvPr>
          <p:cNvGraphicFramePr>
            <a:graphicFrameLocks noGrp="1"/>
          </p:cNvGraphicFramePr>
          <p:nvPr>
            <p:extLst>
              <p:ext uri="{D42A27DB-BD31-4B8C-83A1-F6EECF244321}">
                <p14:modId xmlns:p14="http://schemas.microsoft.com/office/powerpoint/2010/main" val="2097692008"/>
              </p:ext>
            </p:extLst>
          </p:nvPr>
        </p:nvGraphicFramePr>
        <p:xfrm>
          <a:off x="1313895" y="594803"/>
          <a:ext cx="8611340" cy="6161105"/>
        </p:xfrm>
        <a:graphic>
          <a:graphicData uri="http://schemas.openxmlformats.org/drawingml/2006/table">
            <a:tbl>
              <a:tblPr firstRow="1" bandRow="1">
                <a:tableStyleId>{5C22544A-7EE6-4342-B048-85BDC9FD1C3A}</a:tableStyleId>
              </a:tblPr>
              <a:tblGrid>
                <a:gridCol w="2152835">
                  <a:extLst>
                    <a:ext uri="{9D8B030D-6E8A-4147-A177-3AD203B41FA5}">
                      <a16:colId xmlns:a16="http://schemas.microsoft.com/office/drawing/2014/main" val="2190124540"/>
                    </a:ext>
                  </a:extLst>
                </a:gridCol>
                <a:gridCol w="2152835">
                  <a:extLst>
                    <a:ext uri="{9D8B030D-6E8A-4147-A177-3AD203B41FA5}">
                      <a16:colId xmlns:a16="http://schemas.microsoft.com/office/drawing/2014/main" val="2086459866"/>
                    </a:ext>
                  </a:extLst>
                </a:gridCol>
                <a:gridCol w="2152835">
                  <a:extLst>
                    <a:ext uri="{9D8B030D-6E8A-4147-A177-3AD203B41FA5}">
                      <a16:colId xmlns:a16="http://schemas.microsoft.com/office/drawing/2014/main" val="2498511835"/>
                    </a:ext>
                  </a:extLst>
                </a:gridCol>
                <a:gridCol w="2152835">
                  <a:extLst>
                    <a:ext uri="{9D8B030D-6E8A-4147-A177-3AD203B41FA5}">
                      <a16:colId xmlns:a16="http://schemas.microsoft.com/office/drawing/2014/main" val="1159566153"/>
                    </a:ext>
                  </a:extLst>
                </a:gridCol>
              </a:tblGrid>
              <a:tr h="605518">
                <a:tc>
                  <a:txBody>
                    <a:bodyPr/>
                    <a:lstStyle/>
                    <a:p>
                      <a:r>
                        <a:rPr lang="en-US" sz="1800" b="0" i="0" u="none" strike="noStrike" kern="1200" baseline="0" dirty="0">
                          <a:solidFill>
                            <a:schemeClr val="lt1"/>
                          </a:solidFill>
                          <a:latin typeface="+mn-lt"/>
                          <a:ea typeface="+mn-ea"/>
                          <a:cs typeface="+mn-cs"/>
                        </a:rPr>
                        <a:t>WORDS</a:t>
                      </a:r>
                      <a:endParaRPr lang="en-IN" dirty="0"/>
                    </a:p>
                  </a:txBody>
                  <a:tcPr/>
                </a:tc>
                <a:tc>
                  <a:txBody>
                    <a:bodyPr/>
                    <a:lstStyle/>
                    <a:p>
                      <a:r>
                        <a:rPr lang="en-US" sz="1800" b="0" i="0" u="none" strike="noStrike" kern="1200" baseline="0" dirty="0">
                          <a:solidFill>
                            <a:schemeClr val="lt1"/>
                          </a:solidFill>
                          <a:latin typeface="+mn-lt"/>
                          <a:ea typeface="+mn-ea"/>
                          <a:cs typeface="+mn-cs"/>
                        </a:rPr>
                        <a:t>LABEL</a:t>
                      </a:r>
                      <a:endParaRPr lang="en-IN" dirty="0"/>
                    </a:p>
                  </a:txBody>
                  <a:tcPr/>
                </a:tc>
                <a:tc>
                  <a:txBody>
                    <a:bodyPr/>
                    <a:lstStyle/>
                    <a:p>
                      <a:r>
                        <a:rPr lang="en-US" sz="1800" b="0" i="0" u="none" strike="noStrike" kern="1200" baseline="0" dirty="0">
                          <a:solidFill>
                            <a:schemeClr val="lt1"/>
                          </a:solidFill>
                          <a:latin typeface="+mn-lt"/>
                          <a:ea typeface="+mn-ea"/>
                          <a:cs typeface="+mn-cs"/>
                        </a:rPr>
                        <a:t>AGG RANK</a:t>
                      </a:r>
                      <a:endParaRPr lang="en-IN" dirty="0"/>
                    </a:p>
                  </a:txBody>
                  <a:tcPr/>
                </a:tc>
                <a:tc>
                  <a:txBody>
                    <a:bodyPr/>
                    <a:lstStyle/>
                    <a:p>
                      <a:r>
                        <a:rPr lang="en-US" sz="1800" b="0" i="0" u="none" strike="noStrike" kern="1200" baseline="0" dirty="0">
                          <a:solidFill>
                            <a:schemeClr val="lt1"/>
                          </a:solidFill>
                          <a:latin typeface="+mn-lt"/>
                          <a:ea typeface="+mn-ea"/>
                          <a:cs typeface="+mn-cs"/>
                        </a:rPr>
                        <a:t>COUNT</a:t>
                      </a:r>
                      <a:endParaRPr lang="en-IN" dirty="0"/>
                    </a:p>
                  </a:txBody>
                  <a:tcPr/>
                </a:tc>
                <a:extLst>
                  <a:ext uri="{0D108BD9-81ED-4DB2-BD59-A6C34878D82A}">
                    <a16:rowId xmlns:a16="http://schemas.microsoft.com/office/drawing/2014/main" val="1542680397"/>
                  </a:ext>
                </a:extLst>
              </a:tr>
              <a:tr h="560065">
                <a:tc>
                  <a:txBody>
                    <a:bodyPr/>
                    <a:lstStyle/>
                    <a:p>
                      <a:r>
                        <a:rPr lang="en-IN" sz="1600" b="0" i="0" u="none" strike="noStrike" kern="1200" baseline="0" dirty="0">
                          <a:solidFill>
                            <a:schemeClr val="dk1"/>
                          </a:solidFill>
                          <a:latin typeface="Dubai" panose="020B0604020202020204" pitchFamily="34" charset="-78"/>
                          <a:ea typeface="+mn-ea"/>
                          <a:cs typeface="Dubai" panose="020B0604020202020204" pitchFamily="34" charset="-78"/>
                        </a:rPr>
                        <a:t>000035</a:t>
                      </a:r>
                      <a:endParaRPr lang="en-IN" sz="1600" dirty="0">
                        <a:latin typeface="Dubai" panose="020B0604020202020204" pitchFamily="34" charset="-78"/>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Fake</a:t>
                      </a:r>
                      <a:endParaRPr lang="en-IN" sz="1600" dirty="0">
                        <a:latin typeface="Dubai" panose="020B0604020202020204" pitchFamily="34" charset="-78"/>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1</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1840214914"/>
                  </a:ext>
                </a:extLst>
              </a:tr>
              <a:tr h="555058">
                <a:tc>
                  <a:txBody>
                    <a:bodyPr/>
                    <a:lstStyle/>
                    <a:p>
                      <a:r>
                        <a:rPr lang="en-IN" sz="1600" b="0" i="0" u="none" strike="noStrike" kern="1200" baseline="0" dirty="0">
                          <a:solidFill>
                            <a:schemeClr val="dk1"/>
                          </a:solidFill>
                          <a:latin typeface="Dubai" panose="020B0604020202020204" pitchFamily="34" charset="-78"/>
                          <a:ea typeface="+mn-ea"/>
                          <a:cs typeface="Dubai" panose="020B0604020202020204" pitchFamily="34" charset="-78"/>
                        </a:rPr>
                        <a:t>005s</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Fake</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9</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1446100764"/>
                  </a:ext>
                </a:extLst>
              </a:tr>
              <a:tr h="555058">
                <a:tc>
                  <a:txBody>
                    <a:bodyPr/>
                    <a:lstStyle/>
                    <a:p>
                      <a:r>
                        <a:rPr lang="en-IN" sz="1600" b="0" i="0" u="none" strike="noStrike" kern="1200" baseline="0" dirty="0">
                          <a:solidFill>
                            <a:schemeClr val="dk1"/>
                          </a:solidFill>
                          <a:latin typeface="Dubai" panose="020B0604020202020204" pitchFamily="34" charset="-78"/>
                          <a:ea typeface="+mn-ea"/>
                          <a:cs typeface="Dubai" panose="020B0604020202020204" pitchFamily="34" charset="-78"/>
                        </a:rPr>
                        <a:t>2016</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Fake</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4.5</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3226437657"/>
                  </a:ext>
                </a:extLst>
              </a:tr>
              <a:tr h="555058">
                <a:tc>
                  <a:txBody>
                    <a:bodyPr/>
                    <a:lstStyle/>
                    <a:p>
                      <a:r>
                        <a:rPr lang="en-US" sz="1600" dirty="0">
                          <a:latin typeface="Dubai" panose="020B0604020202020204" pitchFamily="34" charset="-78"/>
                          <a:cs typeface="Dubai" panose="020B0604020202020204" pitchFamily="34" charset="-78"/>
                        </a:rPr>
                        <a:t>share</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Fake</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4</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1088934123"/>
                  </a:ext>
                </a:extLst>
              </a:tr>
              <a:tr h="555058">
                <a:tc>
                  <a:txBody>
                    <a:bodyPr/>
                    <a:lstStyle/>
                    <a:p>
                      <a:r>
                        <a:rPr lang="en-US" sz="1600" dirty="0">
                          <a:latin typeface="Dubai" panose="020B0604020202020204" pitchFamily="34" charset="-78"/>
                          <a:cs typeface="Dubai" panose="020B0604020202020204" pitchFamily="34" charset="-78"/>
                        </a:rPr>
                        <a:t>0001</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Fake</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2</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1665057326"/>
                  </a:ext>
                </a:extLst>
              </a:tr>
              <a:tr h="555058">
                <a:tc>
                  <a:txBody>
                    <a:bodyPr/>
                    <a:lstStyle/>
                    <a:p>
                      <a:r>
                        <a:rPr lang="en-US" sz="1600" dirty="0">
                          <a:latin typeface="Dubai" panose="020B0604020202020204" pitchFamily="34" charset="-78"/>
                          <a:cs typeface="Dubai" panose="020B0604020202020204" pitchFamily="34" charset="-78"/>
                        </a:rPr>
                        <a:t>article</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Fake</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5</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2452687181"/>
                  </a:ext>
                </a:extLst>
              </a:tr>
              <a:tr h="555058">
                <a:tc>
                  <a:txBody>
                    <a:bodyPr/>
                    <a:lstStyle/>
                    <a:p>
                      <a:r>
                        <a:rPr lang="en-US" sz="1600" dirty="0">
                          <a:latin typeface="Dubai" panose="020B0604020202020204" pitchFamily="34" charset="-78"/>
                          <a:cs typeface="Dubai" panose="020B0604020202020204" pitchFamily="34" charset="-78"/>
                        </a:rPr>
                        <a:t>00684</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Fake</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10</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1309272699"/>
                  </a:ext>
                </a:extLst>
              </a:tr>
              <a:tr h="555058">
                <a:tc>
                  <a:txBody>
                    <a:bodyPr/>
                    <a:lstStyle/>
                    <a:p>
                      <a:r>
                        <a:rPr lang="en-US" sz="1600" dirty="0">
                          <a:latin typeface="Dubai" panose="020B0604020202020204" pitchFamily="34" charset="-78"/>
                          <a:cs typeface="Dubai" panose="020B0604020202020204" pitchFamily="34" charset="-78"/>
                        </a:rPr>
                        <a:t>october</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Fake</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3</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4201062205"/>
                  </a:ext>
                </a:extLst>
              </a:tr>
              <a:tr h="555058">
                <a:tc>
                  <a:txBody>
                    <a:bodyPr/>
                    <a:lstStyle/>
                    <a:p>
                      <a:r>
                        <a:rPr lang="en-US" sz="1600" dirty="0">
                          <a:latin typeface="Dubai" panose="020B0604020202020204" pitchFamily="34" charset="-78"/>
                          <a:cs typeface="Dubai" panose="020B0604020202020204" pitchFamily="34" charset="-78"/>
                        </a:rPr>
                        <a:t>005</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Fake</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8</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4244915224"/>
                  </a:ext>
                </a:extLst>
              </a:tr>
              <a:tr h="555058">
                <a:tc>
                  <a:txBody>
                    <a:bodyPr/>
                    <a:lstStyle/>
                    <a:p>
                      <a:r>
                        <a:rPr lang="en-US" sz="1600" dirty="0">
                          <a:latin typeface="Dubai" panose="020B0604020202020204" pitchFamily="34" charset="-78"/>
                          <a:cs typeface="Dubai" panose="020B0604020202020204" pitchFamily="34" charset="-78"/>
                        </a:rPr>
                        <a:t>000billion</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Fake</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tc>
                  <a:txBody>
                    <a:bodyPr/>
                    <a:lstStyle/>
                    <a:p>
                      <a:r>
                        <a:rPr lang="en-US" sz="1600" dirty="0">
                          <a:latin typeface="Dubai" panose="020B0604020202020204" pitchFamily="34" charset="-78"/>
                          <a:cs typeface="Dubai" panose="020B0604020202020204" pitchFamily="34" charset="-78"/>
                        </a:rPr>
                        <a:t>5</a:t>
                      </a:r>
                      <a:endParaRPr lang="en-IN" sz="1600" dirty="0">
                        <a:latin typeface="Dubai" panose="020B0604020202020204" pitchFamily="34" charset="-78"/>
                        <a:cs typeface="Dubai" panose="020B0604020202020204" pitchFamily="34" charset="-7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rPr>
                        <a:t>2</a:t>
                      </a:r>
                      <a:endParaRPr kumimoji="0" lang="en-IN" sz="1600" b="0" i="0" u="none" strike="noStrike" kern="1200" cap="none" spc="0" normalizeH="0" baseline="0" noProof="0" dirty="0">
                        <a:ln>
                          <a:noFill/>
                        </a:ln>
                        <a:solidFill>
                          <a:prstClr val="black"/>
                        </a:solidFill>
                        <a:effectLst/>
                        <a:uLnTx/>
                        <a:uFillTx/>
                        <a:latin typeface="Dubai" panose="020B0604020202020204" pitchFamily="34" charset="-78"/>
                        <a:ea typeface="+mn-ea"/>
                        <a:cs typeface="Dubai" panose="020B0604020202020204" pitchFamily="34" charset="-78"/>
                      </a:endParaRPr>
                    </a:p>
                  </a:txBody>
                  <a:tcPr/>
                </a:tc>
                <a:extLst>
                  <a:ext uri="{0D108BD9-81ED-4DB2-BD59-A6C34878D82A}">
                    <a16:rowId xmlns:a16="http://schemas.microsoft.com/office/drawing/2014/main" val="3343977495"/>
                  </a:ext>
                </a:extLst>
              </a:tr>
            </a:tbl>
          </a:graphicData>
        </a:graphic>
      </p:graphicFrame>
      <p:sp>
        <p:nvSpPr>
          <p:cNvPr id="4" name="Rectangle 3">
            <a:extLst>
              <a:ext uri="{FF2B5EF4-FFF2-40B4-BE49-F238E27FC236}">
                <a16:creationId xmlns:a16="http://schemas.microsoft.com/office/drawing/2014/main" id="{A688982A-D2DC-416A-803C-A786E30AFAFA}"/>
              </a:ext>
            </a:extLst>
          </p:cNvPr>
          <p:cNvSpPr/>
          <p:nvPr/>
        </p:nvSpPr>
        <p:spPr>
          <a:xfrm>
            <a:off x="275209" y="102092"/>
            <a:ext cx="10191564" cy="369332"/>
          </a:xfrm>
          <a:prstGeom prst="rect">
            <a:avLst/>
          </a:prstGeom>
        </p:spPr>
        <p:txBody>
          <a:bodyPr wrap="square">
            <a:spAutoFit/>
          </a:bodyPr>
          <a:lstStyle/>
          <a:p>
            <a:pPr algn="ctr"/>
            <a:r>
              <a:rPr lang="en-IN" b="1" u="sng" dirty="0">
                <a:latin typeface="Arial Black" panose="020B0A04020102020204" pitchFamily="34" charset="0"/>
              </a:rPr>
              <a:t>TABLE FOR AGGREGATED RANK OF FAKE WORDS</a:t>
            </a:r>
          </a:p>
        </p:txBody>
      </p:sp>
    </p:spTree>
    <p:extLst>
      <p:ext uri="{BB962C8B-B14F-4D97-AF65-F5344CB8AC3E}">
        <p14:creationId xmlns:p14="http://schemas.microsoft.com/office/powerpoint/2010/main" val="324156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7E97-4D97-4C20-9054-36042497070A}"/>
              </a:ext>
            </a:extLst>
          </p:cNvPr>
          <p:cNvSpPr>
            <a:spLocks noGrp="1"/>
          </p:cNvSpPr>
          <p:nvPr>
            <p:ph type="title"/>
          </p:nvPr>
        </p:nvSpPr>
        <p:spPr>
          <a:xfrm>
            <a:off x="142043" y="221942"/>
            <a:ext cx="11771790" cy="2476870"/>
          </a:xfrm>
        </p:spPr>
        <p:txBody>
          <a:bodyPr>
            <a:noAutofit/>
          </a:bodyPr>
          <a:lstStyle/>
          <a:p>
            <a:pPr algn="ctr"/>
            <a:r>
              <a:rPr lang="en-IN" sz="2400" dirty="0">
                <a:latin typeface="Arial Black" panose="020B0A04020102020204" pitchFamily="34" charset="0"/>
              </a:rPr>
              <a:t>Gourab Ghosh</a:t>
            </a:r>
            <a:br>
              <a:rPr lang="en-IN" sz="2400" dirty="0">
                <a:latin typeface="Arial Black" panose="020B0A04020102020204" pitchFamily="34" charset="0"/>
              </a:rPr>
            </a:br>
            <a:r>
              <a:rPr lang="en-US" sz="2400" dirty="0">
                <a:latin typeface="Arial Black" panose="020B0A04020102020204" pitchFamily="34" charset="0"/>
              </a:rPr>
              <a:t>M.Sc. in Big Data Analytics </a:t>
            </a:r>
            <a:br>
              <a:rPr lang="en-US" sz="2400" dirty="0">
                <a:latin typeface="Arial Black" panose="020B0A04020102020204" pitchFamily="34" charset="0"/>
              </a:rPr>
            </a:br>
            <a:r>
              <a:rPr lang="en-US" sz="2400" dirty="0">
                <a:latin typeface="Arial Black" panose="020B0A04020102020204" pitchFamily="34" charset="0"/>
              </a:rPr>
              <a:t>Department of Computer Science</a:t>
            </a:r>
            <a:br>
              <a:rPr lang="en-US" sz="2400" dirty="0">
                <a:latin typeface="Arial Black" panose="020B0A04020102020204" pitchFamily="34" charset="0"/>
              </a:rPr>
            </a:br>
            <a:r>
              <a:rPr lang="en-US" sz="2400" dirty="0">
                <a:latin typeface="Arial Black" panose="020B0A04020102020204" pitchFamily="34" charset="0"/>
              </a:rPr>
              <a:t>Ramakrishna Mission Vivekananda Educational And Research Institute</a:t>
            </a:r>
            <a:br>
              <a:rPr lang="en-US" sz="2400" dirty="0">
                <a:latin typeface="Arial Black" panose="020B0A04020102020204" pitchFamily="34" charset="0"/>
              </a:rPr>
            </a:br>
            <a:r>
              <a:rPr lang="en-IN" sz="2400" dirty="0">
                <a:latin typeface="Arial Black" panose="020B0A04020102020204" pitchFamily="34" charset="0"/>
              </a:rPr>
              <a:t>Belur Math, Howrah</a:t>
            </a:r>
          </a:p>
        </p:txBody>
      </p:sp>
      <p:pic>
        <p:nvPicPr>
          <p:cNvPr id="5" name="Content Placeholder 4">
            <a:extLst>
              <a:ext uri="{FF2B5EF4-FFF2-40B4-BE49-F238E27FC236}">
                <a16:creationId xmlns:a16="http://schemas.microsoft.com/office/drawing/2014/main" id="{FD875F53-6B42-479B-A928-E30E866442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537" y="2521258"/>
            <a:ext cx="4962616" cy="4236791"/>
          </a:xfrm>
        </p:spPr>
      </p:pic>
      <p:sp>
        <p:nvSpPr>
          <p:cNvPr id="6" name="Slide Number Placeholder 5">
            <a:extLst>
              <a:ext uri="{FF2B5EF4-FFF2-40B4-BE49-F238E27FC236}">
                <a16:creationId xmlns:a16="http://schemas.microsoft.com/office/drawing/2014/main" id="{65C3027A-AD8F-46CD-8AF4-02EA3ECE2A25}"/>
              </a:ext>
            </a:extLst>
          </p:cNvPr>
          <p:cNvSpPr>
            <a:spLocks noGrp="1"/>
          </p:cNvSpPr>
          <p:nvPr>
            <p:ph type="sldNum" sz="quarter" idx="12"/>
          </p:nvPr>
        </p:nvSpPr>
        <p:spPr/>
        <p:txBody>
          <a:bodyPr/>
          <a:lstStyle/>
          <a:p>
            <a:fld id="{7DFFCFC5-F94D-4061-A746-298E3AEA0236}" type="slidenum">
              <a:rPr lang="en-IN" sz="2000" b="1" smtClean="0">
                <a:latin typeface="Bahnschrift Light" panose="020B0502040204020203" pitchFamily="34" charset="0"/>
              </a:rPr>
              <a:t>2</a:t>
            </a:fld>
            <a:endParaRPr lang="en-IN" sz="2000" b="1" dirty="0">
              <a:latin typeface="Bahnschrift Light" panose="020B0502040204020203" pitchFamily="34" charset="0"/>
            </a:endParaRPr>
          </a:p>
        </p:txBody>
      </p:sp>
    </p:spTree>
    <p:extLst>
      <p:ext uri="{BB962C8B-B14F-4D97-AF65-F5344CB8AC3E}">
        <p14:creationId xmlns:p14="http://schemas.microsoft.com/office/powerpoint/2010/main" val="4025115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D266E4-6CE9-433A-9F4D-762483572603}"/>
              </a:ext>
            </a:extLst>
          </p:cNvPr>
          <p:cNvSpPr>
            <a:spLocks noGrp="1"/>
          </p:cNvSpPr>
          <p:nvPr>
            <p:ph type="sldNum" sz="quarter" idx="12"/>
          </p:nvPr>
        </p:nvSpPr>
        <p:spPr>
          <a:xfrm>
            <a:off x="10771463" y="6016441"/>
            <a:ext cx="753545" cy="365125"/>
          </a:xfrm>
        </p:spPr>
        <p:txBody>
          <a:bodyPr/>
          <a:lstStyle/>
          <a:p>
            <a:fld id="{7DFFCFC5-F94D-4061-A746-298E3AEA0236}" type="slidenum">
              <a:rPr lang="en-IN" sz="2000" b="1" smtClean="0">
                <a:latin typeface="Bahnschrift Light" panose="020B0502040204020203" pitchFamily="34" charset="0"/>
              </a:rPr>
              <a:t>20</a:t>
            </a:fld>
            <a:endParaRPr lang="en-IN" sz="2000" b="1" dirty="0">
              <a:latin typeface="Bahnschrift Light" panose="020B0502040204020203" pitchFamily="34" charset="0"/>
            </a:endParaRPr>
          </a:p>
        </p:txBody>
      </p:sp>
      <p:sp>
        <p:nvSpPr>
          <p:cNvPr id="3" name="Rectangle 2">
            <a:extLst>
              <a:ext uri="{FF2B5EF4-FFF2-40B4-BE49-F238E27FC236}">
                <a16:creationId xmlns:a16="http://schemas.microsoft.com/office/drawing/2014/main" id="{04D0D5FF-878A-4688-952A-982163BCBD6B}"/>
              </a:ext>
            </a:extLst>
          </p:cNvPr>
          <p:cNvSpPr/>
          <p:nvPr/>
        </p:nvSpPr>
        <p:spPr>
          <a:xfrm>
            <a:off x="619552" y="279192"/>
            <a:ext cx="10832642" cy="5139869"/>
          </a:xfrm>
          <a:prstGeom prst="rect">
            <a:avLst/>
          </a:prstGeom>
        </p:spPr>
        <p:txBody>
          <a:bodyPr wrap="square">
            <a:spAutoFit/>
          </a:bodyPr>
          <a:lstStyle/>
          <a:p>
            <a:r>
              <a:rPr lang="en-IN" sz="4000" dirty="0">
                <a:latin typeface="+mj-lt"/>
              </a:rPr>
              <a:t>7.</a:t>
            </a:r>
            <a:r>
              <a:rPr lang="en-IN" sz="4000" b="1" dirty="0">
                <a:latin typeface="+mj-lt"/>
              </a:rPr>
              <a:t> </a:t>
            </a:r>
            <a:r>
              <a:rPr lang="en-IN" sz="4000" b="1" u="sng" dirty="0">
                <a:latin typeface="+mj-lt"/>
              </a:rPr>
              <a:t>CONCLUSION :</a:t>
            </a:r>
          </a:p>
          <a:p>
            <a:endParaRPr lang="en-IN" sz="2000" dirty="0">
              <a:latin typeface="+mj-lt"/>
            </a:endParaRPr>
          </a:p>
          <a:p>
            <a:r>
              <a:rPr lang="en-US" sz="2000" dirty="0">
                <a:latin typeface="CMR10"/>
              </a:rPr>
              <a:t>In this project, we explore different aspects of incorporating neural, statistical and external features to deep neural networks on the task of fake news stance detection. We also presented in-depth analysis of several state-of-the-art recurrent and convolution architectures. The presented idea leverages features extracted using count vectorizer and tfidf vectorizer under multinomial nb classifier and passiveaggressive classifier.</a:t>
            </a:r>
          </a:p>
          <a:p>
            <a:r>
              <a:rPr lang="en-US" sz="2000" dirty="0">
                <a:latin typeface="CMR10"/>
              </a:rPr>
              <a:t>We found that </a:t>
            </a:r>
            <a:r>
              <a:rPr lang="en-US" sz="2000" b="1" dirty="0">
                <a:latin typeface="CMR10"/>
              </a:rPr>
              <a:t>Tfidf Vectorizer under PassiveAggressive Classifier </a:t>
            </a:r>
            <a:r>
              <a:rPr lang="en-US" sz="2000" dirty="0">
                <a:latin typeface="CMR10"/>
              </a:rPr>
              <a:t>performs the best in determining</a:t>
            </a:r>
          </a:p>
          <a:p>
            <a:r>
              <a:rPr lang="en-US" sz="2000" b="1" dirty="0">
                <a:latin typeface="CMR10"/>
              </a:rPr>
              <a:t>Fake News </a:t>
            </a:r>
            <a:r>
              <a:rPr lang="en-US" sz="2000" dirty="0">
                <a:latin typeface="CMR10"/>
              </a:rPr>
              <a:t>and in classifying them as Real and Fake one. Though there is still scope for further improvement in the topic and hope to be explored in future.</a:t>
            </a:r>
            <a:endParaRPr lang="en-IN" sz="2000" dirty="0">
              <a:latin typeface="CMR10"/>
            </a:endParaRPr>
          </a:p>
          <a:p>
            <a:endParaRPr lang="en-IN" dirty="0">
              <a:latin typeface="CMBX12"/>
            </a:endParaRPr>
          </a:p>
          <a:p>
            <a:endParaRPr lang="en-IN" dirty="0">
              <a:latin typeface="CMBX12"/>
            </a:endParaRPr>
          </a:p>
          <a:p>
            <a:endParaRPr lang="en-IN" dirty="0">
              <a:latin typeface="CMBX12"/>
            </a:endParaRPr>
          </a:p>
          <a:p>
            <a:endParaRPr lang="en-IN" dirty="0">
              <a:latin typeface="CMBX12"/>
            </a:endParaRPr>
          </a:p>
          <a:p>
            <a:endParaRPr lang="en-IN" dirty="0">
              <a:latin typeface="CMBX12"/>
            </a:endParaRPr>
          </a:p>
          <a:p>
            <a:endParaRPr lang="en-IN" dirty="0"/>
          </a:p>
        </p:txBody>
      </p:sp>
    </p:spTree>
    <p:extLst>
      <p:ext uri="{BB962C8B-B14F-4D97-AF65-F5344CB8AC3E}">
        <p14:creationId xmlns:p14="http://schemas.microsoft.com/office/powerpoint/2010/main" val="110304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DAB4-A37A-446D-ACDB-B00191C5A572}"/>
              </a:ext>
            </a:extLst>
          </p:cNvPr>
          <p:cNvSpPr>
            <a:spLocks noGrp="1"/>
          </p:cNvSpPr>
          <p:nvPr>
            <p:ph type="title"/>
          </p:nvPr>
        </p:nvSpPr>
        <p:spPr>
          <a:xfrm>
            <a:off x="239071" y="270769"/>
            <a:ext cx="10364451" cy="1596177"/>
          </a:xfrm>
        </p:spPr>
        <p:txBody>
          <a:bodyPr/>
          <a:lstStyle/>
          <a:p>
            <a:pPr algn="ctr"/>
            <a:r>
              <a:rPr lang="en-US" b="1" u="sng" dirty="0">
                <a:latin typeface="Constantia" panose="02030602050306030303" pitchFamily="18" charset="0"/>
              </a:rPr>
              <a:t>CONTENT</a:t>
            </a:r>
            <a:endParaRPr lang="en-IN" b="1" u="sng" dirty="0">
              <a:latin typeface="Constantia" panose="02030602050306030303" pitchFamily="18" charset="0"/>
            </a:endParaRPr>
          </a:p>
        </p:txBody>
      </p:sp>
      <p:sp>
        <p:nvSpPr>
          <p:cNvPr id="5" name="Slide Number Placeholder 4">
            <a:extLst>
              <a:ext uri="{FF2B5EF4-FFF2-40B4-BE49-F238E27FC236}">
                <a16:creationId xmlns:a16="http://schemas.microsoft.com/office/drawing/2014/main" id="{E3A77ACC-5978-4DE0-9648-89FB4407188C}"/>
              </a:ext>
            </a:extLst>
          </p:cNvPr>
          <p:cNvSpPr>
            <a:spLocks noGrp="1"/>
          </p:cNvSpPr>
          <p:nvPr>
            <p:ph type="sldNum" sz="quarter" idx="12"/>
          </p:nvPr>
        </p:nvSpPr>
        <p:spPr/>
        <p:txBody>
          <a:bodyPr/>
          <a:lstStyle/>
          <a:p>
            <a:fld id="{7DFFCFC5-F94D-4061-A746-298E3AEA0236}" type="slidenum">
              <a:rPr lang="en-IN" sz="2000" b="1" smtClean="0">
                <a:latin typeface="Bahnschrift Light" panose="020B0502040204020203" pitchFamily="34" charset="0"/>
              </a:rPr>
              <a:t>3</a:t>
            </a:fld>
            <a:endParaRPr lang="en-IN" sz="2000" b="1" dirty="0">
              <a:latin typeface="Bahnschrift Light" panose="020B0502040204020203" pitchFamily="34" charset="0"/>
            </a:endParaRPr>
          </a:p>
        </p:txBody>
      </p:sp>
      <p:graphicFrame>
        <p:nvGraphicFramePr>
          <p:cNvPr id="3" name="Table 3">
            <a:extLst>
              <a:ext uri="{FF2B5EF4-FFF2-40B4-BE49-F238E27FC236}">
                <a16:creationId xmlns:a16="http://schemas.microsoft.com/office/drawing/2014/main" id="{A25F5933-57F0-4D14-A72B-33C4625E69FE}"/>
              </a:ext>
            </a:extLst>
          </p:cNvPr>
          <p:cNvGraphicFramePr>
            <a:graphicFrameLocks noGrp="1"/>
          </p:cNvGraphicFramePr>
          <p:nvPr>
            <p:extLst>
              <p:ext uri="{D42A27DB-BD31-4B8C-83A1-F6EECF244321}">
                <p14:modId xmlns:p14="http://schemas.microsoft.com/office/powerpoint/2010/main" val="1981226442"/>
              </p:ext>
            </p:extLst>
          </p:nvPr>
        </p:nvGraphicFramePr>
        <p:xfrm>
          <a:off x="1722269" y="1580049"/>
          <a:ext cx="8558074" cy="5007182"/>
        </p:xfrm>
        <a:graphic>
          <a:graphicData uri="http://schemas.openxmlformats.org/drawingml/2006/table">
            <a:tbl>
              <a:tblPr firstRow="1" bandRow="1">
                <a:tableStyleId>{3C2FFA5D-87B4-456A-9821-1D502468CF0F}</a:tableStyleId>
              </a:tblPr>
              <a:tblGrid>
                <a:gridCol w="2073741">
                  <a:extLst>
                    <a:ext uri="{9D8B030D-6E8A-4147-A177-3AD203B41FA5}">
                      <a16:colId xmlns:a16="http://schemas.microsoft.com/office/drawing/2014/main" val="155591810"/>
                    </a:ext>
                  </a:extLst>
                </a:gridCol>
                <a:gridCol w="3738963">
                  <a:extLst>
                    <a:ext uri="{9D8B030D-6E8A-4147-A177-3AD203B41FA5}">
                      <a16:colId xmlns:a16="http://schemas.microsoft.com/office/drawing/2014/main" val="2415597535"/>
                    </a:ext>
                  </a:extLst>
                </a:gridCol>
                <a:gridCol w="2745370">
                  <a:extLst>
                    <a:ext uri="{9D8B030D-6E8A-4147-A177-3AD203B41FA5}">
                      <a16:colId xmlns:a16="http://schemas.microsoft.com/office/drawing/2014/main" val="299000731"/>
                    </a:ext>
                  </a:extLst>
                </a:gridCol>
              </a:tblGrid>
              <a:tr h="655379">
                <a:tc>
                  <a:txBody>
                    <a:bodyPr/>
                    <a:lstStyle/>
                    <a:p>
                      <a:r>
                        <a:rPr lang="en-US" dirty="0"/>
                        <a:t>SL. NO.</a:t>
                      </a:r>
                      <a:endParaRPr lang="en-IN" dirty="0"/>
                    </a:p>
                  </a:txBody>
                  <a:tcPr/>
                </a:tc>
                <a:tc>
                  <a:txBody>
                    <a:bodyPr/>
                    <a:lstStyle/>
                    <a:p>
                      <a:r>
                        <a:rPr lang="en-US" dirty="0"/>
                        <a:t>TOPICS</a:t>
                      </a:r>
                      <a:endParaRPr lang="en-IN" dirty="0"/>
                    </a:p>
                  </a:txBody>
                  <a:tcPr/>
                </a:tc>
                <a:tc>
                  <a:txBody>
                    <a:bodyPr/>
                    <a:lstStyle/>
                    <a:p>
                      <a:r>
                        <a:rPr lang="en-US" dirty="0"/>
                        <a:t>PAGE NO.</a:t>
                      </a:r>
                      <a:endParaRPr lang="en-IN" dirty="0"/>
                    </a:p>
                  </a:txBody>
                  <a:tcPr/>
                </a:tc>
                <a:extLst>
                  <a:ext uri="{0D108BD9-81ED-4DB2-BD59-A6C34878D82A}">
                    <a16:rowId xmlns:a16="http://schemas.microsoft.com/office/drawing/2014/main" val="437002084"/>
                  </a:ext>
                </a:extLst>
              </a:tr>
              <a:tr h="680939">
                <a:tc>
                  <a:txBody>
                    <a:bodyPr/>
                    <a:lstStyle/>
                    <a:p>
                      <a:pPr algn="l"/>
                      <a:r>
                        <a:rPr lang="en-US" dirty="0">
                          <a:latin typeface="Dubai" panose="020B0604020202020204" pitchFamily="34" charset="-78"/>
                          <a:cs typeface="Dubai" panose="020B0604020202020204" pitchFamily="34" charset="-78"/>
                        </a:rPr>
                        <a:t>1</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Introduction</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4</a:t>
                      </a:r>
                      <a:endParaRPr lang="en-IN"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3537148609"/>
                  </a:ext>
                </a:extLst>
              </a:tr>
              <a:tr h="705703">
                <a:tc>
                  <a:txBody>
                    <a:bodyPr/>
                    <a:lstStyle/>
                    <a:p>
                      <a:r>
                        <a:rPr lang="en-US" dirty="0">
                          <a:latin typeface="Dubai" panose="020B0604020202020204" pitchFamily="34" charset="-78"/>
                          <a:cs typeface="Dubai" panose="020B0604020202020204" pitchFamily="34" charset="-78"/>
                        </a:rPr>
                        <a:t>2</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Objective</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5</a:t>
                      </a:r>
                      <a:endParaRPr lang="en-IN"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4087349489"/>
                  </a:ext>
                </a:extLst>
              </a:tr>
              <a:tr h="619037">
                <a:tc>
                  <a:txBody>
                    <a:bodyPr/>
                    <a:lstStyle/>
                    <a:p>
                      <a:r>
                        <a:rPr lang="en-US" dirty="0">
                          <a:latin typeface="Dubai" panose="020B0604020202020204" pitchFamily="34" charset="-78"/>
                          <a:cs typeface="Dubai" panose="020B0604020202020204" pitchFamily="34" charset="-78"/>
                        </a:rPr>
                        <a:t>3</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Dataset</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6-7</a:t>
                      </a:r>
                      <a:endParaRPr lang="en-IN"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2461040459"/>
                  </a:ext>
                </a:extLst>
              </a:tr>
              <a:tr h="656180">
                <a:tc>
                  <a:txBody>
                    <a:bodyPr/>
                    <a:lstStyle/>
                    <a:p>
                      <a:r>
                        <a:rPr lang="en-US" dirty="0">
                          <a:latin typeface="Dubai" panose="020B0604020202020204" pitchFamily="34" charset="-78"/>
                          <a:cs typeface="Dubai" panose="020B0604020202020204" pitchFamily="34" charset="-78"/>
                        </a:rPr>
                        <a:t>4</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Project Work</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8-11</a:t>
                      </a:r>
                      <a:endParaRPr lang="en-IN"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902557457"/>
                  </a:ext>
                </a:extLst>
              </a:tr>
              <a:tr h="631417">
                <a:tc>
                  <a:txBody>
                    <a:bodyPr/>
                    <a:lstStyle/>
                    <a:p>
                      <a:r>
                        <a:rPr lang="en-US" dirty="0">
                          <a:latin typeface="Dubai" panose="020B0604020202020204" pitchFamily="34" charset="-78"/>
                          <a:cs typeface="Dubai" panose="020B0604020202020204" pitchFamily="34" charset="-78"/>
                        </a:rPr>
                        <a:t>5</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Results I</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12-15</a:t>
                      </a:r>
                      <a:endParaRPr lang="en-IN"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4046966967"/>
                  </a:ext>
                </a:extLst>
              </a:tr>
              <a:tr h="501394">
                <a:tc>
                  <a:txBody>
                    <a:bodyPr/>
                    <a:lstStyle/>
                    <a:p>
                      <a:r>
                        <a:rPr lang="en-US" dirty="0">
                          <a:latin typeface="Dubai" panose="020B0604020202020204" pitchFamily="34" charset="-78"/>
                          <a:cs typeface="Dubai" panose="020B0604020202020204" pitchFamily="34" charset="-78"/>
                        </a:rPr>
                        <a:t>6</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Results II</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16-19</a:t>
                      </a:r>
                      <a:endParaRPr lang="en-IN"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367381108"/>
                  </a:ext>
                </a:extLst>
              </a:tr>
              <a:tr h="557133">
                <a:tc>
                  <a:txBody>
                    <a:bodyPr/>
                    <a:lstStyle/>
                    <a:p>
                      <a:r>
                        <a:rPr lang="en-US" dirty="0">
                          <a:latin typeface="Dubai" panose="020B0604020202020204" pitchFamily="34" charset="-78"/>
                          <a:cs typeface="Dubai" panose="020B0604020202020204" pitchFamily="34" charset="-78"/>
                        </a:rPr>
                        <a:t>7</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Conclusion</a:t>
                      </a:r>
                      <a:endParaRPr lang="en-IN" dirty="0">
                        <a:latin typeface="Dubai" panose="020B0604020202020204" pitchFamily="34" charset="-78"/>
                        <a:cs typeface="Dubai" panose="020B0604020202020204" pitchFamily="34" charset="-78"/>
                      </a:endParaRPr>
                    </a:p>
                  </a:txBody>
                  <a:tcPr/>
                </a:tc>
                <a:tc>
                  <a:txBody>
                    <a:bodyPr/>
                    <a:lstStyle/>
                    <a:p>
                      <a:r>
                        <a:rPr lang="en-US" dirty="0">
                          <a:latin typeface="Dubai" panose="020B0604020202020204" pitchFamily="34" charset="-78"/>
                          <a:cs typeface="Dubai" panose="020B0604020202020204" pitchFamily="34" charset="-78"/>
                        </a:rPr>
                        <a:t>20</a:t>
                      </a:r>
                      <a:endParaRPr lang="en-IN" dirty="0">
                        <a:latin typeface="Dubai" panose="020B0604020202020204" pitchFamily="34" charset="-78"/>
                        <a:cs typeface="Dubai" panose="020B0604020202020204" pitchFamily="34" charset="-78"/>
                      </a:endParaRPr>
                    </a:p>
                  </a:txBody>
                  <a:tcPr/>
                </a:tc>
                <a:extLst>
                  <a:ext uri="{0D108BD9-81ED-4DB2-BD59-A6C34878D82A}">
                    <a16:rowId xmlns:a16="http://schemas.microsoft.com/office/drawing/2014/main" val="2615047257"/>
                  </a:ext>
                </a:extLst>
              </a:tr>
            </a:tbl>
          </a:graphicData>
        </a:graphic>
      </p:graphicFrame>
    </p:spTree>
    <p:extLst>
      <p:ext uri="{BB962C8B-B14F-4D97-AF65-F5344CB8AC3E}">
        <p14:creationId xmlns:p14="http://schemas.microsoft.com/office/powerpoint/2010/main" val="359178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0021-3B03-46E4-8BF7-D0CEB33C9CEC}"/>
              </a:ext>
            </a:extLst>
          </p:cNvPr>
          <p:cNvSpPr>
            <a:spLocks noGrp="1"/>
          </p:cNvSpPr>
          <p:nvPr>
            <p:ph type="title"/>
          </p:nvPr>
        </p:nvSpPr>
        <p:spPr>
          <a:xfrm>
            <a:off x="1162236" y="340641"/>
            <a:ext cx="9590550" cy="999888"/>
          </a:xfrm>
        </p:spPr>
        <p:txBody>
          <a:bodyPr/>
          <a:lstStyle/>
          <a:p>
            <a:pPr algn="l"/>
            <a:r>
              <a:rPr lang="en-US" sz="4400" dirty="0">
                <a:latin typeface="Calibri Light" panose="020F0302020204030204" pitchFamily="34" charset="0"/>
                <a:cs typeface="Calibri Light" panose="020F0302020204030204" pitchFamily="34" charset="0"/>
              </a:rPr>
              <a:t>1.</a:t>
            </a:r>
            <a:r>
              <a:rPr lang="en-US" sz="4400" b="1" dirty="0">
                <a:latin typeface="Calibri Light" panose="020F0302020204030204" pitchFamily="34" charset="0"/>
                <a:cs typeface="Calibri Light" panose="020F0302020204030204" pitchFamily="34" charset="0"/>
              </a:rPr>
              <a:t> </a:t>
            </a:r>
            <a:r>
              <a:rPr lang="en-US" sz="4400" b="1" u="sng" dirty="0">
                <a:latin typeface="Constantia" panose="02030602050306030303" pitchFamily="18" charset="0"/>
              </a:rPr>
              <a:t>INTRODUCTION :</a:t>
            </a:r>
            <a:endParaRPr lang="en-IN" sz="4400" b="1" u="sng" dirty="0">
              <a:latin typeface="Constantia" panose="02030602050306030303" pitchFamily="18" charset="0"/>
            </a:endParaRPr>
          </a:p>
        </p:txBody>
      </p:sp>
      <p:sp>
        <p:nvSpPr>
          <p:cNvPr id="3" name="Text Placeholder 2">
            <a:extLst>
              <a:ext uri="{FF2B5EF4-FFF2-40B4-BE49-F238E27FC236}">
                <a16:creationId xmlns:a16="http://schemas.microsoft.com/office/drawing/2014/main" id="{0992DA9D-E635-40CE-A474-E8290F8EF287}"/>
              </a:ext>
            </a:extLst>
          </p:cNvPr>
          <p:cNvSpPr>
            <a:spLocks noGrp="1"/>
          </p:cNvSpPr>
          <p:nvPr>
            <p:ph type="body" idx="1"/>
          </p:nvPr>
        </p:nvSpPr>
        <p:spPr>
          <a:xfrm>
            <a:off x="71616" y="1340529"/>
            <a:ext cx="11771790" cy="5273335"/>
          </a:xfrm>
        </p:spPr>
        <p:txBody>
          <a:bodyPr/>
          <a:lstStyle/>
          <a:p>
            <a:pPr algn="l"/>
            <a:r>
              <a:rPr lang="en-US" dirty="0">
                <a:solidFill>
                  <a:schemeClr val="tx1"/>
                </a:solidFill>
              </a:rPr>
              <a:t>Machine Learning is the systematic study of algorithms and systems that improve their knowledge or performance with experience. Machine Learning focuses on the development of computer programs that can access data and use it to learn for themselves.</a:t>
            </a:r>
          </a:p>
          <a:p>
            <a:pPr algn="l"/>
            <a:r>
              <a:rPr lang="en-US" dirty="0">
                <a:solidFill>
                  <a:schemeClr val="tx1"/>
                </a:solidFill>
              </a:rPr>
              <a:t>A type of </a:t>
            </a:r>
            <a:r>
              <a:rPr lang="en-US" b="1" dirty="0">
                <a:solidFill>
                  <a:schemeClr val="tx1"/>
                </a:solidFill>
              </a:rPr>
              <a:t>Yellow Journalism</a:t>
            </a:r>
            <a:r>
              <a:rPr lang="en-US" dirty="0">
                <a:solidFill>
                  <a:schemeClr val="tx1"/>
                </a:solidFill>
              </a:rPr>
              <a:t>, that present very little or no legitimate well-researched news while instead using eye-catching headlines for increase in sales is </a:t>
            </a:r>
            <a:r>
              <a:rPr lang="en-US" b="1" dirty="0">
                <a:solidFill>
                  <a:schemeClr val="tx1"/>
                </a:solidFill>
              </a:rPr>
              <a:t>FAKE NEWS</a:t>
            </a:r>
            <a:r>
              <a:rPr lang="en-US" dirty="0">
                <a:solidFill>
                  <a:schemeClr val="tx1"/>
                </a:solidFill>
              </a:rPr>
              <a:t>. Techniques may include exaggerations of news events, scandal-mongering, or sensationalism. Fake News encapsulates pieces of news that may be hoaxes and is generally spread through social and online media. These types of news may contain false or </a:t>
            </a:r>
            <a:r>
              <a:rPr lang="en-IN" dirty="0">
                <a:solidFill>
                  <a:schemeClr val="tx1"/>
                </a:solidFill>
              </a:rPr>
              <a:t>exaggerated </a:t>
            </a:r>
            <a:r>
              <a:rPr lang="en-US" dirty="0">
                <a:solidFill>
                  <a:schemeClr val="tx1"/>
                </a:solidFill>
              </a:rPr>
              <a:t>claims, and may end up being virialized by algorithms.</a:t>
            </a:r>
            <a:endParaRPr lang="en-IN" dirty="0">
              <a:solidFill>
                <a:schemeClr val="tx1"/>
              </a:solidFill>
            </a:endParaRPr>
          </a:p>
        </p:txBody>
      </p:sp>
      <p:sp>
        <p:nvSpPr>
          <p:cNvPr id="4" name="Slide Number Placeholder 3">
            <a:extLst>
              <a:ext uri="{FF2B5EF4-FFF2-40B4-BE49-F238E27FC236}">
                <a16:creationId xmlns:a16="http://schemas.microsoft.com/office/drawing/2014/main" id="{134E61C3-D761-4960-85E4-0FB5A4C40C2C}"/>
              </a:ext>
            </a:extLst>
          </p:cNvPr>
          <p:cNvSpPr>
            <a:spLocks noGrp="1"/>
          </p:cNvSpPr>
          <p:nvPr>
            <p:ph type="sldNum" sz="quarter" idx="12"/>
          </p:nvPr>
        </p:nvSpPr>
        <p:spPr/>
        <p:txBody>
          <a:bodyPr/>
          <a:lstStyle/>
          <a:p>
            <a:fld id="{7DFFCFC5-F94D-4061-A746-298E3AEA0236}" type="slidenum">
              <a:rPr lang="en-IN" sz="2000" b="1" smtClean="0">
                <a:latin typeface="Bahnschrift Light" panose="020B0502040204020203" pitchFamily="34" charset="0"/>
              </a:rPr>
              <a:t>4</a:t>
            </a:fld>
            <a:endParaRPr lang="en-IN" sz="2000" b="1" dirty="0">
              <a:latin typeface="Bahnschrift Light" panose="020B0502040204020203" pitchFamily="34" charset="0"/>
            </a:endParaRPr>
          </a:p>
        </p:txBody>
      </p:sp>
      <p:pic>
        <p:nvPicPr>
          <p:cNvPr id="6" name="Picture 5">
            <a:extLst>
              <a:ext uri="{FF2B5EF4-FFF2-40B4-BE49-F238E27FC236}">
                <a16:creationId xmlns:a16="http://schemas.microsoft.com/office/drawing/2014/main" id="{6E0E7A98-2689-426F-A3E8-0221C4E99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987" y="4313397"/>
            <a:ext cx="6152225" cy="2300467"/>
          </a:xfrm>
          <a:prstGeom prst="rect">
            <a:avLst/>
          </a:prstGeom>
        </p:spPr>
      </p:pic>
    </p:spTree>
    <p:extLst>
      <p:ext uri="{BB962C8B-B14F-4D97-AF65-F5344CB8AC3E}">
        <p14:creationId xmlns:p14="http://schemas.microsoft.com/office/powerpoint/2010/main" val="356282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10CA-3BE9-49E8-89CE-42937EE1A1C4}"/>
              </a:ext>
            </a:extLst>
          </p:cNvPr>
          <p:cNvSpPr>
            <a:spLocks noGrp="1"/>
          </p:cNvSpPr>
          <p:nvPr>
            <p:ph type="title"/>
          </p:nvPr>
        </p:nvSpPr>
        <p:spPr>
          <a:xfrm>
            <a:off x="877690" y="371824"/>
            <a:ext cx="10353762" cy="879927"/>
          </a:xfrm>
        </p:spPr>
        <p:txBody>
          <a:bodyPr/>
          <a:lstStyle/>
          <a:p>
            <a:pPr algn="l"/>
            <a:r>
              <a:rPr lang="en-US" dirty="0"/>
              <a:t>2. </a:t>
            </a:r>
            <a:r>
              <a:rPr lang="en-US" b="1" u="sng" dirty="0">
                <a:latin typeface="Constantia" panose="02030602050306030303" pitchFamily="18" charset="0"/>
              </a:rPr>
              <a:t>Objective :</a:t>
            </a:r>
            <a:endParaRPr lang="en-IN" b="1" u="sng" dirty="0">
              <a:latin typeface="Constantia" panose="02030602050306030303" pitchFamily="18" charset="0"/>
            </a:endParaRPr>
          </a:p>
        </p:txBody>
      </p:sp>
      <p:sp>
        <p:nvSpPr>
          <p:cNvPr id="3" name="Content Placeholder 2">
            <a:extLst>
              <a:ext uri="{FF2B5EF4-FFF2-40B4-BE49-F238E27FC236}">
                <a16:creationId xmlns:a16="http://schemas.microsoft.com/office/drawing/2014/main" id="{817CE999-36DF-49F8-B49F-8C17BDF4DA35}"/>
              </a:ext>
            </a:extLst>
          </p:cNvPr>
          <p:cNvSpPr>
            <a:spLocks noGrp="1"/>
          </p:cNvSpPr>
          <p:nvPr>
            <p:ph idx="1"/>
          </p:nvPr>
        </p:nvSpPr>
        <p:spPr>
          <a:xfrm>
            <a:off x="275208" y="1056443"/>
            <a:ext cx="11558726" cy="5646198"/>
          </a:xfrm>
        </p:spPr>
        <p:txBody>
          <a:bodyPr/>
          <a:lstStyle/>
          <a:p>
            <a:pPr marL="36900" indent="0">
              <a:buNone/>
            </a:pPr>
            <a:r>
              <a:rPr lang="en-US" sz="2400" dirty="0"/>
              <a:t>In the age of social media where we continuously have different kind of news and opinions, it is indeed quite important to understand which one is true or false. In the world of Facebook, Twitter, Instagram, YouTube and many others where millions and millions of news circulate in seconds, it is required to keep track of which one is useful and which one is not.</a:t>
            </a:r>
          </a:p>
          <a:p>
            <a:pPr marL="36900" indent="0">
              <a:buNone/>
            </a:pPr>
            <a:r>
              <a:rPr lang="en-US" sz="2400" dirty="0"/>
              <a:t>In this Machine Learning Project, I have worked on to build a model in </a:t>
            </a:r>
            <a:r>
              <a:rPr lang="en-US" sz="2400" b="1" dirty="0"/>
              <a:t>Python</a:t>
            </a:r>
            <a:r>
              <a:rPr lang="en-US" sz="2400" dirty="0"/>
              <a:t> which can accurately detect whether a piece of news is </a:t>
            </a:r>
            <a:r>
              <a:rPr lang="en-US" sz="2400" b="1" dirty="0"/>
              <a:t>Real</a:t>
            </a:r>
            <a:r>
              <a:rPr lang="en-US" sz="2400" dirty="0"/>
              <a:t> or </a:t>
            </a:r>
            <a:r>
              <a:rPr lang="en-US" sz="2400" b="1" dirty="0"/>
              <a:t>Fake</a:t>
            </a:r>
            <a:r>
              <a:rPr lang="en-US" sz="2400" dirty="0"/>
              <a:t>.</a:t>
            </a:r>
          </a:p>
          <a:p>
            <a:pPr marL="36900" indent="0">
              <a:buNone/>
            </a:pPr>
            <a:endParaRPr lang="en-IN" dirty="0"/>
          </a:p>
        </p:txBody>
      </p:sp>
      <p:sp>
        <p:nvSpPr>
          <p:cNvPr id="4" name="Slide Number Placeholder 3">
            <a:extLst>
              <a:ext uri="{FF2B5EF4-FFF2-40B4-BE49-F238E27FC236}">
                <a16:creationId xmlns:a16="http://schemas.microsoft.com/office/drawing/2014/main" id="{E3D41538-1A43-4BDD-98EB-49E1BE62C0EA}"/>
              </a:ext>
            </a:extLst>
          </p:cNvPr>
          <p:cNvSpPr>
            <a:spLocks noGrp="1"/>
          </p:cNvSpPr>
          <p:nvPr>
            <p:ph type="sldNum" sz="quarter" idx="12"/>
          </p:nvPr>
        </p:nvSpPr>
        <p:spPr/>
        <p:txBody>
          <a:bodyPr/>
          <a:lstStyle/>
          <a:p>
            <a:fld id="{7DFFCFC5-F94D-4061-A746-298E3AEA0236}" type="slidenum">
              <a:rPr lang="en-IN" sz="2000" b="1" smtClean="0">
                <a:latin typeface="Bahnschrift Light" panose="020B0502040204020203" pitchFamily="34" charset="0"/>
              </a:rPr>
              <a:t>5</a:t>
            </a:fld>
            <a:endParaRPr lang="en-IN" sz="2000" b="1" dirty="0">
              <a:latin typeface="Bahnschrift Light" panose="020B0502040204020203" pitchFamily="34" charset="0"/>
            </a:endParaRPr>
          </a:p>
        </p:txBody>
      </p:sp>
      <p:pic>
        <p:nvPicPr>
          <p:cNvPr id="6" name="Picture 5">
            <a:extLst>
              <a:ext uri="{FF2B5EF4-FFF2-40B4-BE49-F238E27FC236}">
                <a16:creationId xmlns:a16="http://schemas.microsoft.com/office/drawing/2014/main" id="{562AA6F5-2CE3-4A30-BCFF-7CB852A33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187" y="3883165"/>
            <a:ext cx="7661429" cy="2819475"/>
          </a:xfrm>
          <a:prstGeom prst="rect">
            <a:avLst/>
          </a:prstGeom>
        </p:spPr>
      </p:pic>
    </p:spTree>
    <p:extLst>
      <p:ext uri="{BB962C8B-B14F-4D97-AF65-F5344CB8AC3E}">
        <p14:creationId xmlns:p14="http://schemas.microsoft.com/office/powerpoint/2010/main" val="174641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7B2F-B535-4F80-9C6C-DEC00EA6A07A}"/>
              </a:ext>
            </a:extLst>
          </p:cNvPr>
          <p:cNvSpPr>
            <a:spLocks noGrp="1"/>
          </p:cNvSpPr>
          <p:nvPr>
            <p:ph type="title"/>
          </p:nvPr>
        </p:nvSpPr>
        <p:spPr>
          <a:xfrm>
            <a:off x="913794" y="369902"/>
            <a:ext cx="10353762" cy="872972"/>
          </a:xfrm>
        </p:spPr>
        <p:txBody>
          <a:bodyPr/>
          <a:lstStyle/>
          <a:p>
            <a:pPr algn="l"/>
            <a:r>
              <a:rPr lang="en-US" dirty="0"/>
              <a:t> 3. </a:t>
            </a:r>
            <a:r>
              <a:rPr lang="en-US" b="1" u="sng" dirty="0">
                <a:latin typeface="Constantia" panose="02030602050306030303" pitchFamily="18" charset="0"/>
              </a:rPr>
              <a:t>DATASET :</a:t>
            </a:r>
            <a:endParaRPr lang="en-IN" b="1" u="sng" dirty="0">
              <a:latin typeface="Constantia" panose="02030602050306030303" pitchFamily="18" charset="0"/>
            </a:endParaRPr>
          </a:p>
        </p:txBody>
      </p:sp>
      <p:sp>
        <p:nvSpPr>
          <p:cNvPr id="3" name="Content Placeholder 2">
            <a:extLst>
              <a:ext uri="{FF2B5EF4-FFF2-40B4-BE49-F238E27FC236}">
                <a16:creationId xmlns:a16="http://schemas.microsoft.com/office/drawing/2014/main" id="{CB9F9FB8-1CFE-41B1-95F3-F0F47D2CEDA2}"/>
              </a:ext>
            </a:extLst>
          </p:cNvPr>
          <p:cNvSpPr>
            <a:spLocks noGrp="1"/>
          </p:cNvSpPr>
          <p:nvPr>
            <p:ph idx="1"/>
          </p:nvPr>
        </p:nvSpPr>
        <p:spPr>
          <a:xfrm>
            <a:off x="310718" y="1242874"/>
            <a:ext cx="11594237" cy="5442011"/>
          </a:xfrm>
        </p:spPr>
        <p:txBody>
          <a:bodyPr/>
          <a:lstStyle/>
          <a:p>
            <a:pPr marL="36900" indent="0">
              <a:buNone/>
            </a:pPr>
            <a:r>
              <a:rPr lang="en-US" sz="2400" dirty="0"/>
              <a:t>The Dataset that I have used here for my Project is called </a:t>
            </a:r>
            <a:r>
              <a:rPr lang="en-US" sz="2400" b="1" dirty="0"/>
              <a:t>“news.csv”</a:t>
            </a:r>
            <a:r>
              <a:rPr lang="en-US" sz="2400" dirty="0"/>
              <a:t>. The dataset has a shape of </a:t>
            </a:r>
            <a:r>
              <a:rPr lang="en-US" sz="2400" b="1" u="sng" dirty="0"/>
              <a:t>6335*4</a:t>
            </a:r>
            <a:r>
              <a:rPr lang="en-US" sz="2400" dirty="0"/>
              <a:t>. The 1st column identifies the news, the second and third one is the title and text respectively and the fourth column has labels indicating whether the news is REAL or FAKE.</a:t>
            </a:r>
          </a:p>
          <a:p>
            <a:pPr marL="36900" indent="0" algn="ctr">
              <a:buNone/>
            </a:pPr>
            <a:r>
              <a:rPr lang="en-US" b="1" u="sng" dirty="0">
                <a:latin typeface="Arial Black" panose="020B0A04020102020204" pitchFamily="34" charset="0"/>
              </a:rPr>
              <a:t>Table For Dataset Head</a:t>
            </a:r>
          </a:p>
          <a:p>
            <a:pPr marL="36900" indent="0">
              <a:buNone/>
            </a:pPr>
            <a:endParaRPr lang="en-IN" dirty="0"/>
          </a:p>
        </p:txBody>
      </p:sp>
      <p:sp>
        <p:nvSpPr>
          <p:cNvPr id="4" name="Slide Number Placeholder 3">
            <a:extLst>
              <a:ext uri="{FF2B5EF4-FFF2-40B4-BE49-F238E27FC236}">
                <a16:creationId xmlns:a16="http://schemas.microsoft.com/office/drawing/2014/main" id="{5A055A59-D75A-4925-B7B5-A0B0008F0AB6}"/>
              </a:ext>
            </a:extLst>
          </p:cNvPr>
          <p:cNvSpPr>
            <a:spLocks noGrp="1"/>
          </p:cNvSpPr>
          <p:nvPr>
            <p:ph type="sldNum" sz="quarter" idx="12"/>
          </p:nvPr>
        </p:nvSpPr>
        <p:spPr/>
        <p:txBody>
          <a:bodyPr/>
          <a:lstStyle/>
          <a:p>
            <a:fld id="{7DFFCFC5-F94D-4061-A746-298E3AEA0236}" type="slidenum">
              <a:rPr lang="en-IN" sz="2000" b="1" smtClean="0">
                <a:latin typeface="Bahnschrift Light" panose="020B0502040204020203" pitchFamily="34" charset="0"/>
              </a:rPr>
              <a:t>6</a:t>
            </a:fld>
            <a:endParaRPr lang="en-IN" sz="2000" b="1" dirty="0">
              <a:latin typeface="Bahnschrift Light" panose="020B0502040204020203" pitchFamily="34" charset="0"/>
            </a:endParaRPr>
          </a:p>
        </p:txBody>
      </p:sp>
      <p:graphicFrame>
        <p:nvGraphicFramePr>
          <p:cNvPr id="5" name="Table 5">
            <a:extLst>
              <a:ext uri="{FF2B5EF4-FFF2-40B4-BE49-F238E27FC236}">
                <a16:creationId xmlns:a16="http://schemas.microsoft.com/office/drawing/2014/main" id="{F6F55B22-62FE-429B-91A3-B5D2A6AFFB48}"/>
              </a:ext>
            </a:extLst>
          </p:cNvPr>
          <p:cNvGraphicFramePr>
            <a:graphicFrameLocks noGrp="1"/>
          </p:cNvGraphicFramePr>
          <p:nvPr>
            <p:extLst>
              <p:ext uri="{D42A27DB-BD31-4B8C-83A1-F6EECF244321}">
                <p14:modId xmlns:p14="http://schemas.microsoft.com/office/powerpoint/2010/main" val="2229234611"/>
              </p:ext>
            </p:extLst>
          </p:nvPr>
        </p:nvGraphicFramePr>
        <p:xfrm>
          <a:off x="1429897" y="3429000"/>
          <a:ext cx="9144002" cy="3141066"/>
        </p:xfrm>
        <a:graphic>
          <a:graphicData uri="http://schemas.openxmlformats.org/drawingml/2006/table">
            <a:tbl>
              <a:tblPr firstRow="1" bandRow="1">
                <a:tableStyleId>{5C22544A-7EE6-4342-B048-85BDC9FD1C3A}</a:tableStyleId>
              </a:tblPr>
              <a:tblGrid>
                <a:gridCol w="2318552">
                  <a:extLst>
                    <a:ext uri="{9D8B030D-6E8A-4147-A177-3AD203B41FA5}">
                      <a16:colId xmlns:a16="http://schemas.microsoft.com/office/drawing/2014/main" val="960706143"/>
                    </a:ext>
                  </a:extLst>
                </a:gridCol>
                <a:gridCol w="2275150">
                  <a:extLst>
                    <a:ext uri="{9D8B030D-6E8A-4147-A177-3AD203B41FA5}">
                      <a16:colId xmlns:a16="http://schemas.microsoft.com/office/drawing/2014/main" val="3059117175"/>
                    </a:ext>
                  </a:extLst>
                </a:gridCol>
                <a:gridCol w="2275150">
                  <a:extLst>
                    <a:ext uri="{9D8B030D-6E8A-4147-A177-3AD203B41FA5}">
                      <a16:colId xmlns:a16="http://schemas.microsoft.com/office/drawing/2014/main" val="3715414156"/>
                    </a:ext>
                  </a:extLst>
                </a:gridCol>
                <a:gridCol w="2275150">
                  <a:extLst>
                    <a:ext uri="{9D8B030D-6E8A-4147-A177-3AD203B41FA5}">
                      <a16:colId xmlns:a16="http://schemas.microsoft.com/office/drawing/2014/main" val="3790593082"/>
                    </a:ext>
                  </a:extLst>
                </a:gridCol>
              </a:tblGrid>
              <a:tr h="523511">
                <a:tc>
                  <a:txBody>
                    <a:bodyPr/>
                    <a:lstStyle/>
                    <a:p>
                      <a:pPr algn="l"/>
                      <a:r>
                        <a:rPr lang="en-IN" sz="1800" b="1" i="0" kern="1200" dirty="0">
                          <a:solidFill>
                            <a:schemeClr val="lt1"/>
                          </a:solidFill>
                          <a:effectLst/>
                          <a:latin typeface="+mn-lt"/>
                          <a:ea typeface="+mn-ea"/>
                          <a:cs typeface="+mn-cs"/>
                        </a:rPr>
                        <a:t>Unnamed: 0</a:t>
                      </a:r>
                      <a:endParaRPr lang="en-IN" dirty="0"/>
                    </a:p>
                  </a:txBody>
                  <a:tcPr/>
                </a:tc>
                <a:tc>
                  <a:txBody>
                    <a:bodyPr/>
                    <a:lstStyle/>
                    <a:p>
                      <a:pPr algn="l" fontAlgn="ctr"/>
                      <a:r>
                        <a:rPr lang="en-IN" b="1" dirty="0">
                          <a:effectLst/>
                        </a:rPr>
                        <a:t>Title</a:t>
                      </a:r>
                    </a:p>
                  </a:txBody>
                  <a:tcPr anchor="ctr"/>
                </a:tc>
                <a:tc>
                  <a:txBody>
                    <a:bodyPr/>
                    <a:lstStyle/>
                    <a:p>
                      <a:pPr algn="l" fontAlgn="ctr"/>
                      <a:r>
                        <a:rPr lang="en-IN" b="1" dirty="0">
                          <a:effectLst/>
                        </a:rPr>
                        <a:t>Text</a:t>
                      </a:r>
                    </a:p>
                  </a:txBody>
                  <a:tcPr anchor="ctr"/>
                </a:tc>
                <a:tc>
                  <a:txBody>
                    <a:bodyPr/>
                    <a:lstStyle/>
                    <a:p>
                      <a:pPr algn="l" fontAlgn="ctr"/>
                      <a:r>
                        <a:rPr lang="en-IN" b="1" dirty="0">
                          <a:effectLst/>
                        </a:rPr>
                        <a:t>Label</a:t>
                      </a:r>
                    </a:p>
                  </a:txBody>
                  <a:tcPr anchor="ctr"/>
                </a:tc>
                <a:extLst>
                  <a:ext uri="{0D108BD9-81ED-4DB2-BD59-A6C34878D82A}">
                    <a16:rowId xmlns:a16="http://schemas.microsoft.com/office/drawing/2014/main" val="552376996"/>
                  </a:ext>
                </a:extLst>
              </a:tr>
              <a:tr h="523511">
                <a:tc>
                  <a:txBody>
                    <a:bodyPr/>
                    <a:lstStyle/>
                    <a:p>
                      <a:pPr algn="l" fontAlgn="ctr"/>
                      <a:r>
                        <a:rPr lang="en-IN" sz="1100" dirty="0">
                          <a:effectLst/>
                          <a:latin typeface="Dubai" panose="020B0604020202020204" pitchFamily="34" charset="-78"/>
                          <a:cs typeface="Dubai" panose="020B0604020202020204" pitchFamily="34" charset="-78"/>
                        </a:rPr>
                        <a:t>8476</a:t>
                      </a:r>
                    </a:p>
                  </a:txBody>
                  <a:tcPr anchor="ctr"/>
                </a:tc>
                <a:tc>
                  <a:txBody>
                    <a:bodyPr/>
                    <a:lstStyle/>
                    <a:p>
                      <a:pPr algn="l" fontAlgn="ctr"/>
                      <a:r>
                        <a:rPr lang="en-US" sz="1100" dirty="0">
                          <a:effectLst/>
                          <a:latin typeface="Dubai" panose="020B0604020202020204" pitchFamily="34" charset="-78"/>
                          <a:cs typeface="Dubai" panose="020B0604020202020204" pitchFamily="34" charset="-78"/>
                        </a:rPr>
                        <a:t>You Can Smell Hillary’s Fear</a:t>
                      </a:r>
                    </a:p>
                  </a:txBody>
                  <a:tcPr anchor="ctr"/>
                </a:tc>
                <a:tc>
                  <a:txBody>
                    <a:bodyPr/>
                    <a:lstStyle/>
                    <a:p>
                      <a:pPr algn="l" fontAlgn="ctr"/>
                      <a:r>
                        <a:rPr lang="en-US" sz="1100" dirty="0">
                          <a:effectLst/>
                          <a:latin typeface="Dubai" panose="020B0604020202020204" pitchFamily="34" charset="-78"/>
                          <a:cs typeface="Dubai" panose="020B0604020202020204" pitchFamily="34" charset="-78"/>
                        </a:rPr>
                        <a:t>Daniel Greenfield, a Shillman Journalism Fellow...</a:t>
                      </a:r>
                    </a:p>
                  </a:txBody>
                  <a:tcPr anchor="ctr"/>
                </a:tc>
                <a:tc>
                  <a:txBody>
                    <a:bodyPr/>
                    <a:lstStyle/>
                    <a:p>
                      <a:pPr algn="l" fontAlgn="ctr"/>
                      <a:r>
                        <a:rPr lang="en-IN" sz="1100" dirty="0">
                          <a:effectLst/>
                          <a:latin typeface="Dubai" panose="020B0604020202020204" pitchFamily="34" charset="-78"/>
                          <a:cs typeface="Dubai" panose="020B0604020202020204" pitchFamily="34" charset="-78"/>
                        </a:rPr>
                        <a:t>FAKE</a:t>
                      </a:r>
                    </a:p>
                  </a:txBody>
                  <a:tcPr anchor="ctr"/>
                </a:tc>
                <a:extLst>
                  <a:ext uri="{0D108BD9-81ED-4DB2-BD59-A6C34878D82A}">
                    <a16:rowId xmlns:a16="http://schemas.microsoft.com/office/drawing/2014/main" val="2389846634"/>
                  </a:ext>
                </a:extLst>
              </a:tr>
              <a:tr h="523511">
                <a:tc>
                  <a:txBody>
                    <a:bodyPr/>
                    <a:lstStyle/>
                    <a:p>
                      <a:pPr algn="l" fontAlgn="ctr"/>
                      <a:r>
                        <a:rPr lang="en-IN" sz="1100">
                          <a:effectLst/>
                          <a:latin typeface="Dubai" panose="020B0604020202020204" pitchFamily="34" charset="-78"/>
                          <a:cs typeface="Dubai" panose="020B0604020202020204" pitchFamily="34" charset="-78"/>
                        </a:rPr>
                        <a:t>10294</a:t>
                      </a:r>
                    </a:p>
                  </a:txBody>
                  <a:tcPr anchor="ctr"/>
                </a:tc>
                <a:tc>
                  <a:txBody>
                    <a:bodyPr/>
                    <a:lstStyle/>
                    <a:p>
                      <a:pPr algn="l" fontAlgn="ctr"/>
                      <a:r>
                        <a:rPr lang="en-US" sz="1100">
                          <a:effectLst/>
                          <a:latin typeface="Dubai" panose="020B0604020202020204" pitchFamily="34" charset="-78"/>
                          <a:cs typeface="Dubai" panose="020B0604020202020204" pitchFamily="34" charset="-78"/>
                        </a:rPr>
                        <a:t>Watch The Exact Moment Paul Ryan Committed Pol...</a:t>
                      </a:r>
                    </a:p>
                  </a:txBody>
                  <a:tcPr anchor="ctr"/>
                </a:tc>
                <a:tc>
                  <a:txBody>
                    <a:bodyPr/>
                    <a:lstStyle/>
                    <a:p>
                      <a:pPr algn="l" fontAlgn="ctr"/>
                      <a:r>
                        <a:rPr lang="en-IN" sz="1100" dirty="0">
                          <a:effectLst/>
                          <a:latin typeface="Dubai" panose="020B0604020202020204" pitchFamily="34" charset="-78"/>
                          <a:cs typeface="Dubai" panose="020B0604020202020204" pitchFamily="34" charset="-78"/>
                        </a:rPr>
                        <a:t>Google Pinterest Digg LinkedIn Reddit Stumbleu...</a:t>
                      </a:r>
                    </a:p>
                  </a:txBody>
                  <a:tcPr anchor="ctr"/>
                </a:tc>
                <a:tc>
                  <a:txBody>
                    <a:bodyPr/>
                    <a:lstStyle/>
                    <a:p>
                      <a:pPr algn="l" fontAlgn="ctr"/>
                      <a:r>
                        <a:rPr lang="en-IN" sz="1100" dirty="0">
                          <a:effectLst/>
                          <a:latin typeface="Dubai" panose="020B0604020202020204" pitchFamily="34" charset="-78"/>
                          <a:cs typeface="Dubai" panose="020B0604020202020204" pitchFamily="34" charset="-78"/>
                        </a:rPr>
                        <a:t>FAKE</a:t>
                      </a:r>
                    </a:p>
                  </a:txBody>
                  <a:tcPr anchor="ctr"/>
                </a:tc>
                <a:extLst>
                  <a:ext uri="{0D108BD9-81ED-4DB2-BD59-A6C34878D82A}">
                    <a16:rowId xmlns:a16="http://schemas.microsoft.com/office/drawing/2014/main" val="2291922205"/>
                  </a:ext>
                </a:extLst>
              </a:tr>
              <a:tr h="523511">
                <a:tc>
                  <a:txBody>
                    <a:bodyPr/>
                    <a:lstStyle/>
                    <a:p>
                      <a:pPr algn="l" fontAlgn="ctr"/>
                      <a:r>
                        <a:rPr lang="en-IN" sz="1100">
                          <a:effectLst/>
                          <a:latin typeface="Dubai" panose="020B0604020202020204" pitchFamily="34" charset="-78"/>
                          <a:cs typeface="Dubai" panose="020B0604020202020204" pitchFamily="34" charset="-78"/>
                        </a:rPr>
                        <a:t>3608</a:t>
                      </a:r>
                    </a:p>
                  </a:txBody>
                  <a:tcPr anchor="ctr"/>
                </a:tc>
                <a:tc>
                  <a:txBody>
                    <a:bodyPr/>
                    <a:lstStyle/>
                    <a:p>
                      <a:pPr algn="l" fontAlgn="ctr"/>
                      <a:r>
                        <a:rPr lang="en-US" sz="1100">
                          <a:effectLst/>
                          <a:latin typeface="Dubai" panose="020B0604020202020204" pitchFamily="34" charset="-78"/>
                          <a:cs typeface="Dubai" panose="020B0604020202020204" pitchFamily="34" charset="-78"/>
                        </a:rPr>
                        <a:t>Kerry to go to Paris in gesture of sympathy</a:t>
                      </a:r>
                    </a:p>
                  </a:txBody>
                  <a:tcPr anchor="ctr"/>
                </a:tc>
                <a:tc>
                  <a:txBody>
                    <a:bodyPr/>
                    <a:lstStyle/>
                    <a:p>
                      <a:pPr algn="l" fontAlgn="ctr"/>
                      <a:r>
                        <a:rPr lang="en-US" sz="1100" dirty="0">
                          <a:effectLst/>
                          <a:latin typeface="Dubai" panose="020B0604020202020204" pitchFamily="34" charset="-78"/>
                          <a:cs typeface="Dubai" panose="020B0604020202020204" pitchFamily="34" charset="-78"/>
                        </a:rPr>
                        <a:t>U.S. Secretary of State John F. Kerry said Mon...</a:t>
                      </a:r>
                    </a:p>
                  </a:txBody>
                  <a:tcPr anchor="ctr"/>
                </a:tc>
                <a:tc>
                  <a:txBody>
                    <a:bodyPr/>
                    <a:lstStyle/>
                    <a:p>
                      <a:pPr algn="l" fontAlgn="ctr"/>
                      <a:r>
                        <a:rPr lang="en-IN" sz="1100" dirty="0">
                          <a:effectLst/>
                          <a:latin typeface="Dubai" panose="020B0604020202020204" pitchFamily="34" charset="-78"/>
                          <a:cs typeface="Dubai" panose="020B0604020202020204" pitchFamily="34" charset="-78"/>
                        </a:rPr>
                        <a:t>REAL</a:t>
                      </a:r>
                    </a:p>
                  </a:txBody>
                  <a:tcPr anchor="ctr"/>
                </a:tc>
                <a:extLst>
                  <a:ext uri="{0D108BD9-81ED-4DB2-BD59-A6C34878D82A}">
                    <a16:rowId xmlns:a16="http://schemas.microsoft.com/office/drawing/2014/main" val="2909782341"/>
                  </a:ext>
                </a:extLst>
              </a:tr>
              <a:tr h="523511">
                <a:tc>
                  <a:txBody>
                    <a:bodyPr/>
                    <a:lstStyle/>
                    <a:p>
                      <a:pPr algn="l" fontAlgn="ctr"/>
                      <a:r>
                        <a:rPr lang="en-IN" sz="1100">
                          <a:effectLst/>
                          <a:latin typeface="Dubai" panose="020B0604020202020204" pitchFamily="34" charset="-78"/>
                          <a:cs typeface="Dubai" panose="020B0604020202020204" pitchFamily="34" charset="-78"/>
                        </a:rPr>
                        <a:t>10142</a:t>
                      </a:r>
                    </a:p>
                  </a:txBody>
                  <a:tcPr anchor="ctr"/>
                </a:tc>
                <a:tc>
                  <a:txBody>
                    <a:bodyPr/>
                    <a:lstStyle/>
                    <a:p>
                      <a:pPr algn="l" fontAlgn="ctr"/>
                      <a:r>
                        <a:rPr lang="en-IN" sz="1100">
                          <a:effectLst/>
                          <a:latin typeface="Dubai" panose="020B0604020202020204" pitchFamily="34" charset="-78"/>
                          <a:cs typeface="Dubai" panose="020B0604020202020204" pitchFamily="34" charset="-78"/>
                        </a:rPr>
                        <a:t>Bernie supporters on Twitter erupt in anger ag...</a:t>
                      </a:r>
                    </a:p>
                  </a:txBody>
                  <a:tcPr anchor="ctr"/>
                </a:tc>
                <a:tc>
                  <a:txBody>
                    <a:bodyPr/>
                    <a:lstStyle/>
                    <a:p>
                      <a:pPr algn="l" fontAlgn="ctr"/>
                      <a:r>
                        <a:rPr lang="nl-NL" sz="1100">
                          <a:effectLst/>
                          <a:latin typeface="Dubai" panose="020B0604020202020204" pitchFamily="34" charset="-78"/>
                          <a:cs typeface="Dubai" panose="020B0604020202020204" pitchFamily="34" charset="-78"/>
                        </a:rPr>
                        <a:t>— Kaydee King (@KaydeeKing) November 9, 2016 T...</a:t>
                      </a:r>
                    </a:p>
                  </a:txBody>
                  <a:tcPr anchor="ctr"/>
                </a:tc>
                <a:tc>
                  <a:txBody>
                    <a:bodyPr/>
                    <a:lstStyle/>
                    <a:p>
                      <a:pPr algn="l" fontAlgn="ctr"/>
                      <a:r>
                        <a:rPr lang="en-IN" sz="1100" dirty="0">
                          <a:effectLst/>
                          <a:latin typeface="Dubai" panose="020B0604020202020204" pitchFamily="34" charset="-78"/>
                          <a:cs typeface="Dubai" panose="020B0604020202020204" pitchFamily="34" charset="-78"/>
                        </a:rPr>
                        <a:t>FAKE</a:t>
                      </a:r>
                    </a:p>
                  </a:txBody>
                  <a:tcPr anchor="ctr"/>
                </a:tc>
                <a:extLst>
                  <a:ext uri="{0D108BD9-81ED-4DB2-BD59-A6C34878D82A}">
                    <a16:rowId xmlns:a16="http://schemas.microsoft.com/office/drawing/2014/main" val="3322615163"/>
                  </a:ext>
                </a:extLst>
              </a:tr>
              <a:tr h="523511">
                <a:tc>
                  <a:txBody>
                    <a:bodyPr/>
                    <a:lstStyle/>
                    <a:p>
                      <a:pPr algn="l" fontAlgn="ctr"/>
                      <a:r>
                        <a:rPr lang="en-IN" sz="1100">
                          <a:effectLst/>
                          <a:latin typeface="Dubai" panose="020B0604020202020204" pitchFamily="34" charset="-78"/>
                          <a:cs typeface="Dubai" panose="020B0604020202020204" pitchFamily="34" charset="-78"/>
                        </a:rPr>
                        <a:t>875</a:t>
                      </a:r>
                    </a:p>
                  </a:txBody>
                  <a:tcPr anchor="ctr"/>
                </a:tc>
                <a:tc>
                  <a:txBody>
                    <a:bodyPr/>
                    <a:lstStyle/>
                    <a:p>
                      <a:pPr algn="l" fontAlgn="ctr"/>
                      <a:r>
                        <a:rPr lang="en-US" sz="1100">
                          <a:effectLst/>
                          <a:latin typeface="Dubai" panose="020B0604020202020204" pitchFamily="34" charset="-78"/>
                          <a:cs typeface="Dubai" panose="020B0604020202020204" pitchFamily="34" charset="-78"/>
                        </a:rPr>
                        <a:t>The Battle of New York: Why This Primary Matters</a:t>
                      </a:r>
                    </a:p>
                  </a:txBody>
                  <a:tcPr anchor="ctr"/>
                </a:tc>
                <a:tc>
                  <a:txBody>
                    <a:bodyPr/>
                    <a:lstStyle/>
                    <a:p>
                      <a:pPr algn="l" fontAlgn="ctr"/>
                      <a:r>
                        <a:rPr lang="en-US" sz="1100">
                          <a:effectLst/>
                          <a:latin typeface="Dubai" panose="020B0604020202020204" pitchFamily="34" charset="-78"/>
                          <a:cs typeface="Dubai" panose="020B0604020202020204" pitchFamily="34" charset="-78"/>
                        </a:rPr>
                        <a:t>It's primary day in New York and front-runners...</a:t>
                      </a:r>
                    </a:p>
                  </a:txBody>
                  <a:tcPr anchor="ctr"/>
                </a:tc>
                <a:tc>
                  <a:txBody>
                    <a:bodyPr/>
                    <a:lstStyle/>
                    <a:p>
                      <a:pPr algn="l" fontAlgn="ctr"/>
                      <a:r>
                        <a:rPr lang="en-IN" sz="1100" dirty="0">
                          <a:effectLst/>
                          <a:latin typeface="Dubai" panose="020B0604020202020204" pitchFamily="34" charset="-78"/>
                          <a:cs typeface="Dubai" panose="020B0604020202020204" pitchFamily="34" charset="-78"/>
                        </a:rPr>
                        <a:t>REAL</a:t>
                      </a:r>
                    </a:p>
                  </a:txBody>
                  <a:tcPr anchor="ctr"/>
                </a:tc>
                <a:extLst>
                  <a:ext uri="{0D108BD9-81ED-4DB2-BD59-A6C34878D82A}">
                    <a16:rowId xmlns:a16="http://schemas.microsoft.com/office/drawing/2014/main" val="1067407561"/>
                  </a:ext>
                </a:extLst>
              </a:tr>
            </a:tbl>
          </a:graphicData>
        </a:graphic>
      </p:graphicFrame>
    </p:spTree>
    <p:extLst>
      <p:ext uri="{BB962C8B-B14F-4D97-AF65-F5344CB8AC3E}">
        <p14:creationId xmlns:p14="http://schemas.microsoft.com/office/powerpoint/2010/main" val="334156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ED0622-F789-4320-A5D0-64A38B66DDC1}"/>
              </a:ext>
            </a:extLst>
          </p:cNvPr>
          <p:cNvSpPr>
            <a:spLocks noGrp="1"/>
          </p:cNvSpPr>
          <p:nvPr>
            <p:ph type="sldNum" sz="quarter" idx="12"/>
          </p:nvPr>
        </p:nvSpPr>
        <p:spPr/>
        <p:txBody>
          <a:bodyPr/>
          <a:lstStyle/>
          <a:p>
            <a:fld id="{7DFFCFC5-F94D-4061-A746-298E3AEA0236}" type="slidenum">
              <a:rPr lang="en-IN" sz="2000" b="1" smtClean="0">
                <a:latin typeface="Bahnschrift Light" panose="020B0502040204020203" pitchFamily="34" charset="0"/>
              </a:rPr>
              <a:t>7</a:t>
            </a:fld>
            <a:endParaRPr lang="en-IN" sz="2000" b="1" dirty="0">
              <a:latin typeface="Bahnschrift Light" panose="020B0502040204020203" pitchFamily="34" charset="0"/>
            </a:endParaRPr>
          </a:p>
        </p:txBody>
      </p:sp>
      <p:sp>
        <p:nvSpPr>
          <p:cNvPr id="3" name="Rectangle 2">
            <a:extLst>
              <a:ext uri="{FF2B5EF4-FFF2-40B4-BE49-F238E27FC236}">
                <a16:creationId xmlns:a16="http://schemas.microsoft.com/office/drawing/2014/main" id="{BE98DC58-8E62-4F99-BB12-3422D37C3780}"/>
              </a:ext>
            </a:extLst>
          </p:cNvPr>
          <p:cNvSpPr/>
          <p:nvPr/>
        </p:nvSpPr>
        <p:spPr>
          <a:xfrm>
            <a:off x="251534" y="300335"/>
            <a:ext cx="11209538" cy="4524315"/>
          </a:xfrm>
          <a:prstGeom prst="rect">
            <a:avLst/>
          </a:prstGeom>
        </p:spPr>
        <p:txBody>
          <a:bodyPr wrap="square">
            <a:spAutoFit/>
          </a:bodyPr>
          <a:lstStyle/>
          <a:p>
            <a:r>
              <a:rPr lang="en-US" b="1" dirty="0">
                <a:latin typeface="Arial Black" panose="020B0A04020102020204" pitchFamily="34" charset="0"/>
              </a:rPr>
              <a:t>                                 </a:t>
            </a:r>
          </a:p>
          <a:p>
            <a:r>
              <a:rPr lang="en-US" b="1" dirty="0">
                <a:latin typeface="Arial Black" panose="020B0A04020102020204" pitchFamily="34" charset="0"/>
              </a:rPr>
              <a:t>                                          </a:t>
            </a:r>
            <a:r>
              <a:rPr lang="en-US" b="1" u="sng" dirty="0">
                <a:latin typeface="Arial Black" panose="020B0A04020102020204" pitchFamily="34" charset="0"/>
              </a:rPr>
              <a:t>Table For Count Of Labels</a:t>
            </a:r>
          </a:p>
          <a:p>
            <a:endParaRPr lang="en-IN" dirty="0"/>
          </a:p>
          <a:p>
            <a:endParaRPr lang="en-IN" dirty="0"/>
          </a:p>
          <a:p>
            <a:endParaRPr lang="en-IN" dirty="0"/>
          </a:p>
          <a:p>
            <a:endParaRPr lang="en-IN" dirty="0"/>
          </a:p>
          <a:p>
            <a:endParaRPr lang="en-IN" dirty="0"/>
          </a:p>
          <a:p>
            <a:endParaRPr lang="en-IN" dirty="0"/>
          </a:p>
          <a:p>
            <a:r>
              <a:rPr lang="en-IN" dirty="0"/>
              <a:t>                          </a:t>
            </a:r>
          </a:p>
          <a:p>
            <a:r>
              <a:rPr lang="en-IN" dirty="0"/>
              <a:t>                                                     </a:t>
            </a:r>
            <a:r>
              <a:rPr lang="en-US" b="1" u="sng" dirty="0">
                <a:latin typeface="Arial Black" panose="020B0A04020102020204" pitchFamily="34" charset="0"/>
              </a:rPr>
              <a:t>Plot For Count Of Labels</a:t>
            </a:r>
          </a:p>
          <a:p>
            <a:endParaRPr lang="en-IN" dirty="0"/>
          </a:p>
          <a:p>
            <a:endParaRPr lang="en-IN" dirty="0"/>
          </a:p>
          <a:p>
            <a:endParaRPr lang="en-IN" dirty="0"/>
          </a:p>
          <a:p>
            <a:endParaRPr lang="en-IN" dirty="0"/>
          </a:p>
          <a:p>
            <a:endParaRPr lang="en-IN" dirty="0"/>
          </a:p>
          <a:p>
            <a:endParaRPr lang="en-IN" dirty="0"/>
          </a:p>
        </p:txBody>
      </p:sp>
      <p:graphicFrame>
        <p:nvGraphicFramePr>
          <p:cNvPr id="6" name="Table 6">
            <a:extLst>
              <a:ext uri="{FF2B5EF4-FFF2-40B4-BE49-F238E27FC236}">
                <a16:creationId xmlns:a16="http://schemas.microsoft.com/office/drawing/2014/main" id="{607B2934-48E2-4689-B027-C4A5A8E3B1E9}"/>
              </a:ext>
            </a:extLst>
          </p:cNvPr>
          <p:cNvGraphicFramePr>
            <a:graphicFrameLocks noGrp="1"/>
          </p:cNvGraphicFramePr>
          <p:nvPr>
            <p:extLst>
              <p:ext uri="{D42A27DB-BD31-4B8C-83A1-F6EECF244321}">
                <p14:modId xmlns:p14="http://schemas.microsoft.com/office/powerpoint/2010/main" val="2785719442"/>
              </p:ext>
            </p:extLst>
          </p:nvPr>
        </p:nvGraphicFramePr>
        <p:xfrm>
          <a:off x="2450237" y="1102919"/>
          <a:ext cx="5690588" cy="1211622"/>
        </p:xfrm>
        <a:graphic>
          <a:graphicData uri="http://schemas.openxmlformats.org/drawingml/2006/table">
            <a:tbl>
              <a:tblPr firstRow="1" bandRow="1">
                <a:tableStyleId>{5C22544A-7EE6-4342-B048-85BDC9FD1C3A}</a:tableStyleId>
              </a:tblPr>
              <a:tblGrid>
                <a:gridCol w="2791693">
                  <a:extLst>
                    <a:ext uri="{9D8B030D-6E8A-4147-A177-3AD203B41FA5}">
                      <a16:colId xmlns:a16="http://schemas.microsoft.com/office/drawing/2014/main" val="2798580426"/>
                    </a:ext>
                  </a:extLst>
                </a:gridCol>
                <a:gridCol w="2898895">
                  <a:extLst>
                    <a:ext uri="{9D8B030D-6E8A-4147-A177-3AD203B41FA5}">
                      <a16:colId xmlns:a16="http://schemas.microsoft.com/office/drawing/2014/main" val="2037585626"/>
                    </a:ext>
                  </a:extLst>
                </a:gridCol>
              </a:tblGrid>
              <a:tr h="469942">
                <a:tc>
                  <a:txBody>
                    <a:bodyPr/>
                    <a:lstStyle/>
                    <a:p>
                      <a:r>
                        <a:rPr lang="en-IN" sz="1800" b="1" i="0" u="none" strike="noStrike" kern="1200" baseline="0" dirty="0">
                          <a:solidFill>
                            <a:schemeClr val="lt1"/>
                          </a:solidFill>
                          <a:latin typeface="+mn-lt"/>
                          <a:ea typeface="+mn-ea"/>
                          <a:cs typeface="+mn-cs"/>
                        </a:rPr>
                        <a:t>LABELS</a:t>
                      </a:r>
                    </a:p>
                  </a:txBody>
                  <a:tcPr/>
                </a:tc>
                <a:tc>
                  <a:txBody>
                    <a:bodyPr/>
                    <a:lstStyle/>
                    <a:p>
                      <a:r>
                        <a:rPr lang="en-IN" sz="1800" b="1" i="0" u="none" strike="noStrike" kern="1200" baseline="0" dirty="0">
                          <a:solidFill>
                            <a:schemeClr val="lt1"/>
                          </a:solidFill>
                          <a:latin typeface="+mn-lt"/>
                          <a:ea typeface="+mn-ea"/>
                          <a:cs typeface="+mn-cs"/>
                        </a:rPr>
                        <a:t>COUNTS</a:t>
                      </a:r>
                      <a:endParaRPr lang="en-IN" b="1" dirty="0">
                        <a:latin typeface="+mn-lt"/>
                      </a:endParaRPr>
                    </a:p>
                  </a:txBody>
                  <a:tcPr/>
                </a:tc>
                <a:extLst>
                  <a:ext uri="{0D108BD9-81ED-4DB2-BD59-A6C34878D82A}">
                    <a16:rowId xmlns:a16="http://schemas.microsoft.com/office/drawing/2014/main" val="3294656567"/>
                  </a:ext>
                </a:extLst>
              </a:tr>
              <a:tr h="370840">
                <a:tc>
                  <a:txBody>
                    <a:bodyPr/>
                    <a:lstStyle/>
                    <a:p>
                      <a:r>
                        <a:rPr lang="en-IN" sz="1600" dirty="0">
                          <a:latin typeface="Dubai" panose="020B0604020202020204" pitchFamily="34" charset="-78"/>
                          <a:cs typeface="Dubai" panose="020B0604020202020204" pitchFamily="34" charset="-78"/>
                        </a:rPr>
                        <a:t>REAL</a:t>
                      </a:r>
                    </a:p>
                  </a:txBody>
                  <a:tcPr/>
                </a:tc>
                <a:tc>
                  <a:txBody>
                    <a:bodyPr/>
                    <a:lstStyle/>
                    <a:p>
                      <a:r>
                        <a:rPr lang="en-IN" sz="1600" dirty="0">
                          <a:latin typeface="Dubai" panose="020B0604020202020204" pitchFamily="34" charset="-78"/>
                          <a:cs typeface="Dubai" panose="020B0604020202020204" pitchFamily="34" charset="-78"/>
                        </a:rPr>
                        <a:t>3171</a:t>
                      </a:r>
                    </a:p>
                  </a:txBody>
                  <a:tcPr/>
                </a:tc>
                <a:extLst>
                  <a:ext uri="{0D108BD9-81ED-4DB2-BD59-A6C34878D82A}">
                    <a16:rowId xmlns:a16="http://schemas.microsoft.com/office/drawing/2014/main" val="3873737713"/>
                  </a:ext>
                </a:extLst>
              </a:tr>
              <a:tr h="370840">
                <a:tc>
                  <a:txBody>
                    <a:bodyPr/>
                    <a:lstStyle/>
                    <a:p>
                      <a:r>
                        <a:rPr lang="en-IN" sz="1600" dirty="0">
                          <a:latin typeface="Dubai" panose="020B0604020202020204" pitchFamily="34" charset="-78"/>
                          <a:cs typeface="Dubai" panose="020B0604020202020204" pitchFamily="34" charset="-78"/>
                        </a:rPr>
                        <a:t>FAKE</a:t>
                      </a:r>
                    </a:p>
                  </a:txBody>
                  <a:tcPr/>
                </a:tc>
                <a:tc>
                  <a:txBody>
                    <a:bodyPr/>
                    <a:lstStyle/>
                    <a:p>
                      <a:r>
                        <a:rPr lang="en-IN" sz="1600" dirty="0">
                          <a:latin typeface="Dubai" panose="020B0604020202020204" pitchFamily="34" charset="-78"/>
                          <a:cs typeface="Dubai" panose="020B0604020202020204" pitchFamily="34" charset="-78"/>
                        </a:rPr>
                        <a:t>3164</a:t>
                      </a:r>
                    </a:p>
                  </a:txBody>
                  <a:tcPr/>
                </a:tc>
                <a:extLst>
                  <a:ext uri="{0D108BD9-81ED-4DB2-BD59-A6C34878D82A}">
                    <a16:rowId xmlns:a16="http://schemas.microsoft.com/office/drawing/2014/main" val="212268705"/>
                  </a:ext>
                </a:extLst>
              </a:tr>
            </a:tbl>
          </a:graphicData>
        </a:graphic>
      </p:graphicFrame>
      <p:pic>
        <p:nvPicPr>
          <p:cNvPr id="11" name="Picture 10">
            <a:extLst>
              <a:ext uri="{FF2B5EF4-FFF2-40B4-BE49-F238E27FC236}">
                <a16:creationId xmlns:a16="http://schemas.microsoft.com/office/drawing/2014/main" id="{BB28D7B7-6377-456E-B9EE-1B47006EE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488" y="3355447"/>
            <a:ext cx="5144672" cy="3531405"/>
          </a:xfrm>
          <a:prstGeom prst="rect">
            <a:avLst/>
          </a:prstGeom>
        </p:spPr>
      </p:pic>
    </p:spTree>
    <p:extLst>
      <p:ext uri="{BB962C8B-B14F-4D97-AF65-F5344CB8AC3E}">
        <p14:creationId xmlns:p14="http://schemas.microsoft.com/office/powerpoint/2010/main" val="9584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748C-01D4-4106-8B01-3DCED5A95C15}"/>
              </a:ext>
            </a:extLst>
          </p:cNvPr>
          <p:cNvSpPr>
            <a:spLocks noGrp="1"/>
          </p:cNvSpPr>
          <p:nvPr>
            <p:ph type="title"/>
          </p:nvPr>
        </p:nvSpPr>
        <p:spPr>
          <a:xfrm>
            <a:off x="780630" y="325515"/>
            <a:ext cx="10353762" cy="970450"/>
          </a:xfrm>
        </p:spPr>
        <p:txBody>
          <a:bodyPr/>
          <a:lstStyle/>
          <a:p>
            <a:pPr algn="l"/>
            <a:r>
              <a:rPr lang="en-US" dirty="0"/>
              <a:t>4.</a:t>
            </a:r>
            <a:r>
              <a:rPr lang="en-US" b="1" dirty="0"/>
              <a:t> </a:t>
            </a:r>
            <a:r>
              <a:rPr lang="en-US" b="1" u="sng" dirty="0">
                <a:latin typeface="Constantia" panose="02030602050306030303" pitchFamily="18" charset="0"/>
              </a:rPr>
              <a:t>PROJECT WORK :</a:t>
            </a:r>
            <a:endParaRPr lang="en-IN" b="1" u="sng" dirty="0">
              <a:latin typeface="Constantia" panose="02030602050306030303" pitchFamily="18" charset="0"/>
            </a:endParaRPr>
          </a:p>
        </p:txBody>
      </p:sp>
      <p:sp>
        <p:nvSpPr>
          <p:cNvPr id="3" name="Content Placeholder 2">
            <a:extLst>
              <a:ext uri="{FF2B5EF4-FFF2-40B4-BE49-F238E27FC236}">
                <a16:creationId xmlns:a16="http://schemas.microsoft.com/office/drawing/2014/main" id="{4B002275-5545-4847-8C52-4DB3080696BE}"/>
              </a:ext>
            </a:extLst>
          </p:cNvPr>
          <p:cNvSpPr>
            <a:spLocks noGrp="1"/>
          </p:cNvSpPr>
          <p:nvPr>
            <p:ph idx="1"/>
          </p:nvPr>
        </p:nvSpPr>
        <p:spPr>
          <a:xfrm>
            <a:off x="195309" y="1171853"/>
            <a:ext cx="11567604" cy="5459766"/>
          </a:xfrm>
        </p:spPr>
        <p:txBody>
          <a:bodyPr/>
          <a:lstStyle/>
          <a:p>
            <a:pPr marL="36900" indent="0">
              <a:buNone/>
            </a:pPr>
            <a:r>
              <a:rPr lang="en-US" sz="2400" dirty="0"/>
              <a:t>This Python Project of Detecting fake news deals with “FAKE" and “REAL" news. Using </a:t>
            </a:r>
            <a:r>
              <a:rPr lang="en-US" sz="2400" b="1" dirty="0"/>
              <a:t>sklearn</a:t>
            </a:r>
            <a:r>
              <a:rPr lang="en-US" sz="2400" dirty="0"/>
              <a:t>, I have built a </a:t>
            </a:r>
            <a:r>
              <a:rPr lang="en-US" sz="2400" b="1" dirty="0"/>
              <a:t>TfidfVectorizer</a:t>
            </a:r>
            <a:r>
              <a:rPr lang="en-US" sz="2400" dirty="0"/>
              <a:t> and </a:t>
            </a:r>
            <a:r>
              <a:rPr lang="en-US" sz="2400" b="1" dirty="0"/>
              <a:t>CountVectorizer</a:t>
            </a:r>
            <a:r>
              <a:rPr lang="en-US" sz="2400" dirty="0"/>
              <a:t> on the dataset. Then, I have initialized a </a:t>
            </a:r>
            <a:r>
              <a:rPr lang="en-US" sz="2400" b="1" dirty="0"/>
              <a:t>PassiveAggressive Classifier</a:t>
            </a:r>
            <a:r>
              <a:rPr lang="en-US" sz="2400" dirty="0"/>
              <a:t> and </a:t>
            </a:r>
            <a:r>
              <a:rPr lang="en-US" sz="2400" b="1" dirty="0"/>
              <a:t>MultinomialNB Classifier </a:t>
            </a:r>
            <a:r>
              <a:rPr lang="en-US" sz="2400" dirty="0"/>
              <a:t>and have tested the dataset for all models. In the end, the </a:t>
            </a:r>
            <a:r>
              <a:rPr lang="en-US" sz="2400" b="1" dirty="0"/>
              <a:t>Accuracy Score </a:t>
            </a:r>
            <a:r>
              <a:rPr lang="en-US" sz="2400" dirty="0"/>
              <a:t>tells us how good the model is fitted and the </a:t>
            </a:r>
            <a:r>
              <a:rPr lang="en-US" sz="2400" b="1" dirty="0"/>
              <a:t>Confusion Matrix </a:t>
            </a:r>
            <a:r>
              <a:rPr lang="en-US" sz="2400" dirty="0"/>
              <a:t>depicts the summary. I have also plotted the </a:t>
            </a:r>
            <a:r>
              <a:rPr lang="en-US" sz="2400" b="1" dirty="0"/>
              <a:t>ROC Curve </a:t>
            </a:r>
            <a:r>
              <a:rPr lang="en-US" sz="2400" dirty="0"/>
              <a:t>and calculate </a:t>
            </a:r>
            <a:r>
              <a:rPr lang="en-US" sz="2400" b="1" dirty="0"/>
              <a:t>AUC Score </a:t>
            </a:r>
            <a:r>
              <a:rPr lang="en-US" sz="2400" dirty="0"/>
              <a:t>to tell which classifier performs best.</a:t>
            </a:r>
          </a:p>
          <a:p>
            <a:pPr marL="36900" indent="0">
              <a:buNone/>
            </a:pPr>
            <a:endParaRPr lang="en-IN" dirty="0"/>
          </a:p>
        </p:txBody>
      </p:sp>
      <p:sp>
        <p:nvSpPr>
          <p:cNvPr id="4" name="Slide Number Placeholder 3">
            <a:extLst>
              <a:ext uri="{FF2B5EF4-FFF2-40B4-BE49-F238E27FC236}">
                <a16:creationId xmlns:a16="http://schemas.microsoft.com/office/drawing/2014/main" id="{13F6D39A-2422-4F20-9B9B-F4636B2BFD8C}"/>
              </a:ext>
            </a:extLst>
          </p:cNvPr>
          <p:cNvSpPr>
            <a:spLocks noGrp="1"/>
          </p:cNvSpPr>
          <p:nvPr>
            <p:ph type="sldNum" sz="quarter" idx="12"/>
          </p:nvPr>
        </p:nvSpPr>
        <p:spPr/>
        <p:txBody>
          <a:bodyPr/>
          <a:lstStyle/>
          <a:p>
            <a:fld id="{7DFFCFC5-F94D-4061-A746-298E3AEA0236}" type="slidenum">
              <a:rPr lang="en-IN" sz="2000" b="1" smtClean="0">
                <a:latin typeface="Bahnschrift Light" panose="020B0502040204020203" pitchFamily="34" charset="0"/>
              </a:rPr>
              <a:t>8</a:t>
            </a:fld>
            <a:endParaRPr lang="en-IN" sz="2000" b="1" dirty="0">
              <a:latin typeface="Bahnschrift Light" panose="020B0502040204020203" pitchFamily="34" charset="0"/>
            </a:endParaRPr>
          </a:p>
        </p:txBody>
      </p:sp>
      <p:pic>
        <p:nvPicPr>
          <p:cNvPr id="6" name="Picture 5">
            <a:extLst>
              <a:ext uri="{FF2B5EF4-FFF2-40B4-BE49-F238E27FC236}">
                <a16:creationId xmlns:a16="http://schemas.microsoft.com/office/drawing/2014/main" id="{0F717FBB-1904-4D45-B4B9-D0FD513C0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756" y="3303343"/>
            <a:ext cx="7013358" cy="3418132"/>
          </a:xfrm>
          <a:prstGeom prst="rect">
            <a:avLst/>
          </a:prstGeom>
        </p:spPr>
      </p:pic>
    </p:spTree>
    <p:extLst>
      <p:ext uri="{BB962C8B-B14F-4D97-AF65-F5344CB8AC3E}">
        <p14:creationId xmlns:p14="http://schemas.microsoft.com/office/powerpoint/2010/main" val="338266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7AFE67-5F07-4FA7-A907-BF10C71E7787}"/>
              </a:ext>
            </a:extLst>
          </p:cNvPr>
          <p:cNvSpPr>
            <a:spLocks noGrp="1"/>
          </p:cNvSpPr>
          <p:nvPr>
            <p:ph type="sldNum" sz="quarter" idx="12"/>
          </p:nvPr>
        </p:nvSpPr>
        <p:spPr/>
        <p:txBody>
          <a:bodyPr/>
          <a:lstStyle/>
          <a:p>
            <a:fld id="{7DFFCFC5-F94D-4061-A746-298E3AEA0236}" type="slidenum">
              <a:rPr lang="en-IN" sz="2000" b="1" smtClean="0">
                <a:latin typeface="Bahnschrift Light" panose="020B0502040204020203" pitchFamily="34" charset="0"/>
              </a:rPr>
              <a:t>9</a:t>
            </a:fld>
            <a:endParaRPr lang="en-IN" sz="2000" b="1" dirty="0">
              <a:latin typeface="Bahnschrift Light" panose="020B0502040204020203" pitchFamily="34" charset="0"/>
            </a:endParaRPr>
          </a:p>
        </p:txBody>
      </p:sp>
      <p:sp>
        <p:nvSpPr>
          <p:cNvPr id="3" name="Rectangle 2">
            <a:extLst>
              <a:ext uri="{FF2B5EF4-FFF2-40B4-BE49-F238E27FC236}">
                <a16:creationId xmlns:a16="http://schemas.microsoft.com/office/drawing/2014/main" id="{F791B227-BBA4-439D-BBFB-94F2EA996015}"/>
              </a:ext>
            </a:extLst>
          </p:cNvPr>
          <p:cNvSpPr/>
          <p:nvPr/>
        </p:nvSpPr>
        <p:spPr>
          <a:xfrm>
            <a:off x="295922" y="165497"/>
            <a:ext cx="11751075" cy="6463308"/>
          </a:xfrm>
          <a:prstGeom prst="rect">
            <a:avLst/>
          </a:prstGeom>
        </p:spPr>
        <p:txBody>
          <a:bodyPr wrap="square">
            <a:spAutoFit/>
          </a:bodyPr>
          <a:lstStyle/>
          <a:p>
            <a:pPr marL="285750" indent="-285750">
              <a:buFont typeface="Arial" panose="020B0604020202020204" pitchFamily="34" charset="0"/>
              <a:buChar char="•"/>
            </a:pPr>
            <a:r>
              <a:rPr lang="en-IN" b="1" u="sng" dirty="0">
                <a:latin typeface="CMBX10"/>
              </a:rPr>
              <a:t>TF (TERM FREQUENCY) :</a:t>
            </a:r>
          </a:p>
          <a:p>
            <a:r>
              <a:rPr lang="en-US" dirty="0">
                <a:latin typeface="CMR10"/>
              </a:rPr>
              <a:t>The number of times a word appears in a document is its </a:t>
            </a:r>
            <a:r>
              <a:rPr lang="en-US" b="1" dirty="0">
                <a:latin typeface="CMBX10"/>
              </a:rPr>
              <a:t>Term Frequency</a:t>
            </a:r>
            <a:r>
              <a:rPr lang="en-US" dirty="0">
                <a:latin typeface="CMR10"/>
              </a:rPr>
              <a:t>. It gives us the no. of occurrence or frequency of a given word in a document under study. A </a:t>
            </a:r>
            <a:r>
              <a:rPr lang="en-US" b="1" dirty="0">
                <a:latin typeface="CMR10"/>
              </a:rPr>
              <a:t>higher value </a:t>
            </a:r>
            <a:r>
              <a:rPr lang="en-US" dirty="0">
                <a:latin typeface="CMR10"/>
              </a:rPr>
              <a:t>means a term appears more often than others, and so, the document is a good match when the term is part of the search terms. If the word has higher no. of frequency in a document, then we can say that the document works as a support of word.</a:t>
            </a:r>
          </a:p>
          <a:p>
            <a:endParaRPr lang="en-US" dirty="0">
              <a:latin typeface="CMR10"/>
            </a:endParaRPr>
          </a:p>
          <a:p>
            <a:pPr marL="285750" indent="-285750">
              <a:buFont typeface="Arial" panose="020B0604020202020204" pitchFamily="34" charset="0"/>
              <a:buChar char="•"/>
            </a:pPr>
            <a:r>
              <a:rPr lang="en-IN" b="1" u="sng" dirty="0">
                <a:latin typeface="CMBX10"/>
              </a:rPr>
              <a:t>IDF (INVERSE DOCUMENT FREQUENCY) :</a:t>
            </a:r>
          </a:p>
          <a:p>
            <a:r>
              <a:rPr lang="en-US" dirty="0">
                <a:latin typeface="CMR10"/>
              </a:rPr>
              <a:t>Words that occur many times in a document, but also occur many times in many others as well, may be irrelevant. </a:t>
            </a:r>
            <a:r>
              <a:rPr lang="en-US" b="1" dirty="0">
                <a:latin typeface="CMR10"/>
              </a:rPr>
              <a:t>IDF</a:t>
            </a:r>
            <a:r>
              <a:rPr lang="en-US" dirty="0">
                <a:latin typeface="CMR10"/>
              </a:rPr>
              <a:t> is a measure of how </a:t>
            </a:r>
            <a:r>
              <a:rPr lang="en-US" b="1" dirty="0">
                <a:latin typeface="CMR10"/>
              </a:rPr>
              <a:t>significant</a:t>
            </a:r>
            <a:r>
              <a:rPr lang="en-US" dirty="0">
                <a:latin typeface="CMR10"/>
              </a:rPr>
              <a:t> a term is in the entire corpus. IDF works as a </a:t>
            </a:r>
            <a:r>
              <a:rPr lang="en-US" b="1" dirty="0">
                <a:latin typeface="CMR10"/>
              </a:rPr>
              <a:t>measure of significance </a:t>
            </a:r>
            <a:r>
              <a:rPr lang="en-US" dirty="0">
                <a:latin typeface="CMR10"/>
              </a:rPr>
              <a:t>for a given word in the document.</a:t>
            </a:r>
          </a:p>
          <a:p>
            <a:r>
              <a:rPr lang="en-US" dirty="0">
                <a:latin typeface="CMR10"/>
              </a:rPr>
              <a:t>The </a:t>
            </a:r>
            <a:r>
              <a:rPr lang="en-US" b="1" dirty="0">
                <a:latin typeface="CMR10"/>
              </a:rPr>
              <a:t>TfidfVectorizer</a:t>
            </a:r>
            <a:r>
              <a:rPr lang="en-US" dirty="0">
                <a:latin typeface="CMR10"/>
              </a:rPr>
              <a:t> converts a collection of raw documents into a matrix of TF-IDF features.</a:t>
            </a:r>
          </a:p>
          <a:p>
            <a:endParaRPr lang="en-US" dirty="0">
              <a:latin typeface="CMR10"/>
            </a:endParaRPr>
          </a:p>
          <a:p>
            <a:pPr marL="285750" indent="-285750">
              <a:buFont typeface="Arial" panose="020B0604020202020204" pitchFamily="34" charset="0"/>
              <a:buChar char="•"/>
            </a:pPr>
            <a:r>
              <a:rPr lang="en-IN" b="1" u="sng" dirty="0">
                <a:latin typeface="CMBX10"/>
              </a:rPr>
              <a:t>PassiveAggressive Classifier :</a:t>
            </a:r>
          </a:p>
          <a:p>
            <a:r>
              <a:rPr lang="en-US" b="1" dirty="0">
                <a:latin typeface="CMR10"/>
              </a:rPr>
              <a:t>PassiveAggressive Algorithms </a:t>
            </a:r>
            <a:r>
              <a:rPr lang="en-US" dirty="0">
                <a:latin typeface="CMR10"/>
              </a:rPr>
              <a:t>are online learning algorithms. Such an algorithm remains passive for a correct classification outcome, and turns aggressive in the event of a misclassification, adjusting and updating. Unlike most other algorithms, it does not converge. Its </a:t>
            </a:r>
            <a:r>
              <a:rPr lang="en-US" b="1" dirty="0">
                <a:latin typeface="CMR10"/>
              </a:rPr>
              <a:t>purpose</a:t>
            </a:r>
            <a:r>
              <a:rPr lang="en-US" dirty="0">
                <a:latin typeface="CMR10"/>
              </a:rPr>
              <a:t> is to make updates that correct the loss, causing very little change in the norm of the weight vector.</a:t>
            </a:r>
          </a:p>
          <a:p>
            <a:endParaRPr lang="en-US" dirty="0">
              <a:latin typeface="CMR10"/>
            </a:endParaRPr>
          </a:p>
          <a:p>
            <a:pPr marL="285750" indent="-285750">
              <a:buFont typeface="Arial" panose="020B0604020202020204" pitchFamily="34" charset="0"/>
              <a:buChar char="•"/>
            </a:pPr>
            <a:r>
              <a:rPr lang="en-IN" b="1" u="sng" dirty="0">
                <a:latin typeface="CMBX10"/>
              </a:rPr>
              <a:t>CountVectorizer :</a:t>
            </a:r>
          </a:p>
          <a:p>
            <a:r>
              <a:rPr lang="en-US" b="1" dirty="0">
                <a:latin typeface="CMR10"/>
              </a:rPr>
              <a:t>CountVectorizer</a:t>
            </a:r>
            <a:r>
              <a:rPr lang="en-US" dirty="0">
                <a:latin typeface="CMR10"/>
              </a:rPr>
              <a:t> is used to convert a collection of text documents to a vector of term/token counts. As the name suggests </a:t>
            </a:r>
            <a:r>
              <a:rPr lang="en-US" b="1" dirty="0">
                <a:latin typeface="CMR10"/>
              </a:rPr>
              <a:t>Word with Counts</a:t>
            </a:r>
            <a:r>
              <a:rPr lang="en-US" dirty="0">
                <a:latin typeface="CMR10"/>
              </a:rPr>
              <a:t>. This provides a simple way to both tokenize a collection of text documents and build a vocabulary of known words, but also to encode new documents using that vocabulary.</a:t>
            </a:r>
          </a:p>
          <a:p>
            <a:endParaRPr lang="en-US" dirty="0">
              <a:latin typeface="CMR10"/>
            </a:endParaRPr>
          </a:p>
        </p:txBody>
      </p:sp>
    </p:spTree>
    <p:extLst>
      <p:ext uri="{BB962C8B-B14F-4D97-AF65-F5344CB8AC3E}">
        <p14:creationId xmlns:p14="http://schemas.microsoft.com/office/powerpoint/2010/main" val="1085924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TotalTime>
  <Words>2390</Words>
  <Application>Microsoft Office PowerPoint</Application>
  <PresentationFormat>Widescreen</PresentationFormat>
  <Paragraphs>386</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Arial Black</vt:lpstr>
      <vt:lpstr>Bahnschrift Light</vt:lpstr>
      <vt:lpstr>Bahnschrift SemiLight</vt:lpstr>
      <vt:lpstr>Calibri</vt:lpstr>
      <vt:lpstr>Calibri Light</vt:lpstr>
      <vt:lpstr>Cambria Math</vt:lpstr>
      <vt:lpstr>CMBX10</vt:lpstr>
      <vt:lpstr>CMBX12</vt:lpstr>
      <vt:lpstr>CMR10</vt:lpstr>
      <vt:lpstr>Constantia</vt:lpstr>
      <vt:lpstr>Dubai</vt:lpstr>
      <vt:lpstr>Office Theme</vt:lpstr>
      <vt:lpstr>FAKE NEWS DETECTION</vt:lpstr>
      <vt:lpstr>Gourab Ghosh M.Sc. in Big Data Analytics  Department of Computer Science Ramakrishna Mission Vivekananda Educational And Research Institute Belur Math, Howrah</vt:lpstr>
      <vt:lpstr>CONTENT</vt:lpstr>
      <vt:lpstr>1. INTRODUCTION :</vt:lpstr>
      <vt:lpstr>2. Objective :</vt:lpstr>
      <vt:lpstr> 3. DATASET :</vt:lpstr>
      <vt:lpstr>PowerPoint Presentation</vt:lpstr>
      <vt:lpstr>4. PROJECT WORK :</vt:lpstr>
      <vt:lpstr>PowerPoint Presentation</vt:lpstr>
      <vt:lpstr>PowerPoint Presentation</vt:lpstr>
      <vt:lpstr>PowerPoint Presentation</vt:lpstr>
      <vt:lpstr>5. RESULTS I :</vt:lpstr>
      <vt:lpstr>PowerPoint Presentation</vt:lpstr>
      <vt:lpstr>PowerPoint Presentation</vt:lpstr>
      <vt:lpstr>PowerPoint Presentation</vt:lpstr>
      <vt:lpstr>6. RESULTS II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GOURAV</dc:creator>
  <cp:lastModifiedBy>GOURAV</cp:lastModifiedBy>
  <cp:revision>56</cp:revision>
  <dcterms:created xsi:type="dcterms:W3CDTF">2020-06-28T13:19:55Z</dcterms:created>
  <dcterms:modified xsi:type="dcterms:W3CDTF">2020-07-03T13:25:09Z</dcterms:modified>
</cp:coreProperties>
</file>