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78" r:id="rId3"/>
    <p:sldId id="260" r:id="rId4"/>
    <p:sldId id="262" r:id="rId5"/>
    <p:sldId id="265"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69" r:id="rId19"/>
    <p:sldId id="294" r:id="rId20"/>
    <p:sldId id="293"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85BF07-607E-455E-9C1B-9754CBF420DC}" type="datetimeFigureOut">
              <a:rPr lang="en-IN" smtClean="0"/>
              <a:t>30-06-2020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90E2C9-27B7-4B21-BDA3-209FC31CCC9A}" type="slidenum">
              <a:rPr lang="en-IN" smtClean="0"/>
              <a:t>‹#›</a:t>
            </a:fld>
            <a:endParaRPr lang="en-IN"/>
          </a:p>
        </p:txBody>
      </p:sp>
    </p:spTree>
    <p:extLst>
      <p:ext uri="{BB962C8B-B14F-4D97-AF65-F5344CB8AC3E}">
        <p14:creationId xmlns:p14="http://schemas.microsoft.com/office/powerpoint/2010/main" val="201388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FA0D0-FD12-441B-BAE4-ADD2BF9C0F30}" type="datetime1">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FCFC5-F94D-4061-A746-298E3AEA0236}" type="slidenum">
              <a:rPr lang="en-IN" smtClean="0"/>
              <a:t>‹#›</a:t>
            </a:fld>
            <a:endParaRPr lang="en-IN"/>
          </a:p>
        </p:txBody>
      </p:sp>
    </p:spTree>
    <p:extLst>
      <p:ext uri="{BB962C8B-B14F-4D97-AF65-F5344CB8AC3E}">
        <p14:creationId xmlns:p14="http://schemas.microsoft.com/office/powerpoint/2010/main" val="3839052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EDCB4-8D75-4DA9-A2B9-149027B9F1D6}" type="datetime1">
              <a:rPr lang="en-IN" smtClean="0"/>
              <a:t>30-06-2020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FCFC5-F94D-4061-A746-298E3AEA0236}" type="slidenum">
              <a:rPr lang="en-IN" smtClean="0"/>
              <a:t>‹#›</a:t>
            </a:fld>
            <a:endParaRPr lang="en-IN"/>
          </a:p>
        </p:txBody>
      </p:sp>
    </p:spTree>
    <p:extLst>
      <p:ext uri="{BB962C8B-B14F-4D97-AF65-F5344CB8AC3E}">
        <p14:creationId xmlns:p14="http://schemas.microsoft.com/office/powerpoint/2010/main" val="3167611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9192E4-8318-48D0-889E-2FB114F0B56D}" type="datetime1">
              <a:rPr lang="en-IN" smtClean="0"/>
              <a:t>30-06-2020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FCFC5-F94D-4061-A746-298E3AEA0236}" type="slidenum">
              <a:rPr lang="en-IN" smtClean="0"/>
              <a:t>‹#›</a:t>
            </a:fld>
            <a:endParaRPr lang="en-IN"/>
          </a:p>
        </p:txBody>
      </p:sp>
    </p:spTree>
    <p:extLst>
      <p:ext uri="{BB962C8B-B14F-4D97-AF65-F5344CB8AC3E}">
        <p14:creationId xmlns:p14="http://schemas.microsoft.com/office/powerpoint/2010/main" val="601268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88EFB3-801C-4961-A67F-3759B30B0DE5}" type="datetime1">
              <a:rPr lang="en-IN" smtClean="0"/>
              <a:t>30-06-2020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FCFC5-F94D-4061-A746-298E3AEA0236}"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48953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2DF161-4416-478C-94C1-A441FFF7DBE1}" type="datetime1">
              <a:rPr lang="en-IN" smtClean="0"/>
              <a:t>30-06-2020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FCFC5-F94D-4061-A746-298E3AEA0236}" type="slidenum">
              <a:rPr lang="en-IN" smtClean="0"/>
              <a:t>‹#›</a:t>
            </a:fld>
            <a:endParaRPr lang="en-IN"/>
          </a:p>
        </p:txBody>
      </p:sp>
    </p:spTree>
    <p:extLst>
      <p:ext uri="{BB962C8B-B14F-4D97-AF65-F5344CB8AC3E}">
        <p14:creationId xmlns:p14="http://schemas.microsoft.com/office/powerpoint/2010/main" val="3429666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F3505-D03E-403B-9A46-B6509454AF15}" type="datetime1">
              <a:rPr lang="en-IN" smtClean="0"/>
              <a:t>30-06-2020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FFCFC5-F94D-4061-A746-298E3AEA0236}" type="slidenum">
              <a:rPr lang="en-IN" smtClean="0"/>
              <a:t>‹#›</a:t>
            </a:fld>
            <a:endParaRPr lang="en-IN"/>
          </a:p>
        </p:txBody>
      </p:sp>
    </p:spTree>
    <p:extLst>
      <p:ext uri="{BB962C8B-B14F-4D97-AF65-F5344CB8AC3E}">
        <p14:creationId xmlns:p14="http://schemas.microsoft.com/office/powerpoint/2010/main" val="1615001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1ADE15-9EA4-4049-A94D-5BF19BC095E1}" type="datetime1">
              <a:rPr lang="en-IN" smtClean="0"/>
              <a:t>30-06-2020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FFCFC5-F94D-4061-A746-298E3AEA0236}" type="slidenum">
              <a:rPr lang="en-IN" smtClean="0"/>
              <a:t>‹#›</a:t>
            </a:fld>
            <a:endParaRPr lang="en-IN"/>
          </a:p>
        </p:txBody>
      </p:sp>
    </p:spTree>
    <p:extLst>
      <p:ext uri="{BB962C8B-B14F-4D97-AF65-F5344CB8AC3E}">
        <p14:creationId xmlns:p14="http://schemas.microsoft.com/office/powerpoint/2010/main" val="2349345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A0EE57-29BF-45F7-9193-1E2320AEF5CC}" type="datetime1">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FCFC5-F94D-4061-A746-298E3AEA0236}" type="slidenum">
              <a:rPr lang="en-IN" smtClean="0"/>
              <a:t>‹#›</a:t>
            </a:fld>
            <a:endParaRPr lang="en-IN"/>
          </a:p>
        </p:txBody>
      </p:sp>
    </p:spTree>
    <p:extLst>
      <p:ext uri="{BB962C8B-B14F-4D97-AF65-F5344CB8AC3E}">
        <p14:creationId xmlns:p14="http://schemas.microsoft.com/office/powerpoint/2010/main" val="2056882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ECB8D8-378F-412F-B4ED-6E1A90E30930}" type="datetime1">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FCFC5-F94D-4061-A746-298E3AEA0236}" type="slidenum">
              <a:rPr lang="en-IN" smtClean="0"/>
              <a:t>‹#›</a:t>
            </a:fld>
            <a:endParaRPr lang="en-IN"/>
          </a:p>
        </p:txBody>
      </p:sp>
    </p:spTree>
    <p:extLst>
      <p:ext uri="{BB962C8B-B14F-4D97-AF65-F5344CB8AC3E}">
        <p14:creationId xmlns:p14="http://schemas.microsoft.com/office/powerpoint/2010/main" val="1948689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4130BE-B39D-4D2E-90C5-A6E068C90F46}" type="datetime1">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FCFC5-F94D-4061-A746-298E3AEA0236}" type="slidenum">
              <a:rPr lang="en-IN" smtClean="0"/>
              <a:t>‹#›</a:t>
            </a:fld>
            <a:endParaRPr lang="en-IN"/>
          </a:p>
        </p:txBody>
      </p:sp>
    </p:spTree>
    <p:extLst>
      <p:ext uri="{BB962C8B-B14F-4D97-AF65-F5344CB8AC3E}">
        <p14:creationId xmlns:p14="http://schemas.microsoft.com/office/powerpoint/2010/main" val="3108006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DB8819-DC6F-4610-B8B9-B86DF1C91A71}" type="datetime1">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FCFC5-F94D-4061-A746-298E3AEA0236}" type="slidenum">
              <a:rPr lang="en-IN" smtClean="0"/>
              <a:t>‹#›</a:t>
            </a:fld>
            <a:endParaRPr lang="en-IN"/>
          </a:p>
        </p:txBody>
      </p:sp>
    </p:spTree>
    <p:extLst>
      <p:ext uri="{BB962C8B-B14F-4D97-AF65-F5344CB8AC3E}">
        <p14:creationId xmlns:p14="http://schemas.microsoft.com/office/powerpoint/2010/main" val="20083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CA288F-685D-4657-9188-C0EEE33E3E4F}" type="datetime1">
              <a:rPr lang="en-IN" smtClean="0"/>
              <a:t>30-06-2020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FCFC5-F94D-4061-A746-298E3AEA0236}" type="slidenum">
              <a:rPr lang="en-IN" smtClean="0"/>
              <a:t>‹#›</a:t>
            </a:fld>
            <a:endParaRPr lang="en-IN"/>
          </a:p>
        </p:txBody>
      </p:sp>
    </p:spTree>
    <p:extLst>
      <p:ext uri="{BB962C8B-B14F-4D97-AF65-F5344CB8AC3E}">
        <p14:creationId xmlns:p14="http://schemas.microsoft.com/office/powerpoint/2010/main" val="297107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B4934C-9E6E-4D54-9E52-52F9207B9A53}" type="datetime1">
              <a:rPr lang="en-IN" smtClean="0"/>
              <a:t>30-06-2020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FFCFC5-F94D-4061-A746-298E3AEA0236}" type="slidenum">
              <a:rPr lang="en-IN" smtClean="0"/>
              <a:t>‹#›</a:t>
            </a:fld>
            <a:endParaRPr lang="en-IN"/>
          </a:p>
        </p:txBody>
      </p:sp>
    </p:spTree>
    <p:extLst>
      <p:ext uri="{BB962C8B-B14F-4D97-AF65-F5344CB8AC3E}">
        <p14:creationId xmlns:p14="http://schemas.microsoft.com/office/powerpoint/2010/main" val="1733792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4D6A87-BD5E-4EC0-89CC-AE560134DC94}" type="datetime1">
              <a:rPr lang="en-IN" smtClean="0"/>
              <a:t>30-06-2020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FFCFC5-F94D-4061-A746-298E3AEA0236}" type="slidenum">
              <a:rPr lang="en-IN" smtClean="0"/>
              <a:t>‹#›</a:t>
            </a:fld>
            <a:endParaRPr lang="en-IN"/>
          </a:p>
        </p:txBody>
      </p:sp>
    </p:spTree>
    <p:extLst>
      <p:ext uri="{BB962C8B-B14F-4D97-AF65-F5344CB8AC3E}">
        <p14:creationId xmlns:p14="http://schemas.microsoft.com/office/powerpoint/2010/main" val="232535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AD4FD0-0933-4AAD-A827-58B47CE0FA11}" type="datetime1">
              <a:rPr lang="en-IN" smtClean="0"/>
              <a:t>30-06-2020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FFCFC5-F94D-4061-A746-298E3AEA0236}" type="slidenum">
              <a:rPr lang="en-IN" smtClean="0"/>
              <a:t>‹#›</a:t>
            </a:fld>
            <a:endParaRPr lang="en-IN"/>
          </a:p>
        </p:txBody>
      </p:sp>
    </p:spTree>
    <p:extLst>
      <p:ext uri="{BB962C8B-B14F-4D97-AF65-F5344CB8AC3E}">
        <p14:creationId xmlns:p14="http://schemas.microsoft.com/office/powerpoint/2010/main" val="3620897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644913-32BE-48FD-80DE-488A9A4B52D1}" type="datetime1">
              <a:rPr lang="en-IN" smtClean="0"/>
              <a:t>30-06-2020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FCFC5-F94D-4061-A746-298E3AEA0236}" type="slidenum">
              <a:rPr lang="en-IN" smtClean="0"/>
              <a:t>‹#›</a:t>
            </a:fld>
            <a:endParaRPr lang="en-IN"/>
          </a:p>
        </p:txBody>
      </p:sp>
    </p:spTree>
    <p:extLst>
      <p:ext uri="{BB962C8B-B14F-4D97-AF65-F5344CB8AC3E}">
        <p14:creationId xmlns:p14="http://schemas.microsoft.com/office/powerpoint/2010/main" val="64148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ED5429-1A5F-47EF-9CB3-CC2DD138EBDC}" type="datetime1">
              <a:rPr lang="en-IN" smtClean="0"/>
              <a:t>30-06-2020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FCFC5-F94D-4061-A746-298E3AEA0236}" type="slidenum">
              <a:rPr lang="en-IN" smtClean="0"/>
              <a:t>‹#›</a:t>
            </a:fld>
            <a:endParaRPr lang="en-IN"/>
          </a:p>
        </p:txBody>
      </p:sp>
    </p:spTree>
    <p:extLst>
      <p:ext uri="{BB962C8B-B14F-4D97-AF65-F5344CB8AC3E}">
        <p14:creationId xmlns:p14="http://schemas.microsoft.com/office/powerpoint/2010/main" val="1007569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CE8691E-B142-4D3B-B32B-9D445E6FF335}" type="datetime1">
              <a:rPr lang="en-IN" smtClean="0"/>
              <a:t>30-06-2020</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DFFCFC5-F94D-4061-A746-298E3AEA0236}" type="slidenum">
              <a:rPr lang="en-IN" smtClean="0"/>
              <a:t>‹#›</a:t>
            </a:fld>
            <a:endParaRPr lang="en-IN"/>
          </a:p>
        </p:txBody>
      </p:sp>
    </p:spTree>
    <p:extLst>
      <p:ext uri="{BB962C8B-B14F-4D97-AF65-F5344CB8AC3E}">
        <p14:creationId xmlns:p14="http://schemas.microsoft.com/office/powerpoint/2010/main" val="17934893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07B65-C4E9-476A-8184-5BAF840F6409}"/>
              </a:ext>
            </a:extLst>
          </p:cNvPr>
          <p:cNvSpPr>
            <a:spLocks noGrp="1"/>
          </p:cNvSpPr>
          <p:nvPr>
            <p:ph type="ctrTitle"/>
          </p:nvPr>
        </p:nvSpPr>
        <p:spPr>
          <a:xfrm>
            <a:off x="1165029" y="185490"/>
            <a:ext cx="9440034" cy="1616071"/>
          </a:xfrm>
        </p:spPr>
        <p:txBody>
          <a:bodyPr>
            <a:noAutofit/>
          </a:bodyPr>
          <a:lstStyle/>
          <a:p>
            <a:r>
              <a:rPr lang="en-IN" b="1" u="sng" dirty="0">
                <a:latin typeface="Cambria Math" panose="02040503050406030204" pitchFamily="18" charset="0"/>
                <a:ea typeface="Cambria Math" panose="02040503050406030204" pitchFamily="18" charset="0"/>
              </a:rPr>
              <a:t>LOAN PREDICTION USING MACHINE LEARNING</a:t>
            </a:r>
            <a:endParaRPr lang="en-IN" b="1" u="sng" dirty="0">
              <a:effectLst/>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E5FDD7EE-8091-4ED2-A0E2-2837A492324D}"/>
              </a:ext>
            </a:extLst>
          </p:cNvPr>
          <p:cNvSpPr>
            <a:spLocks noGrp="1"/>
          </p:cNvSpPr>
          <p:nvPr>
            <p:ph type="subTitle" idx="1"/>
          </p:nvPr>
        </p:nvSpPr>
        <p:spPr>
          <a:xfrm>
            <a:off x="401781" y="3016443"/>
            <a:ext cx="11471563" cy="3522902"/>
          </a:xfrm>
        </p:spPr>
        <p:txBody>
          <a:bodyPr>
            <a:normAutofit/>
          </a:bodyPr>
          <a:lstStyle/>
          <a:p>
            <a:endParaRPr lang="en-IN" b="1" dirty="0">
              <a:latin typeface="Arial Black" panose="020B0A04020102020204" pitchFamily="34" charset="0"/>
            </a:endParaRPr>
          </a:p>
          <a:p>
            <a:endParaRPr lang="en-IN" b="1" dirty="0">
              <a:latin typeface="Arial Black" panose="020B0A04020102020204" pitchFamily="34" charset="0"/>
            </a:endParaRPr>
          </a:p>
          <a:p>
            <a:endParaRPr lang="en-IN" b="1" dirty="0">
              <a:latin typeface="Arial Black" panose="020B0A04020102020204" pitchFamily="34" charset="0"/>
            </a:endParaRPr>
          </a:p>
          <a:p>
            <a:endParaRPr lang="en-IN" b="1" dirty="0">
              <a:latin typeface="Arial Black" panose="020B0A04020102020204" pitchFamily="34" charset="0"/>
            </a:endParaRPr>
          </a:p>
          <a:p>
            <a:r>
              <a:rPr lang="en-IN" b="1" dirty="0">
                <a:latin typeface="Arial Black" panose="020B0A04020102020204" pitchFamily="34" charset="0"/>
              </a:rPr>
              <a:t>Aman Sharma</a:t>
            </a:r>
          </a:p>
          <a:p>
            <a:r>
              <a:rPr lang="en-US" b="1" dirty="0">
                <a:latin typeface="Arial Black" panose="020B0A04020102020204" pitchFamily="34" charset="0"/>
              </a:rPr>
              <a:t>M.Sc. in Big Data Analytics, Department of Computer Science</a:t>
            </a:r>
          </a:p>
          <a:p>
            <a:r>
              <a:rPr lang="en-US" b="1" dirty="0">
                <a:latin typeface="Arial Black" panose="020B0A04020102020204" pitchFamily="34" charset="0"/>
              </a:rPr>
              <a:t>Ramakrishna Mission Vivekananda Educational And Research Institute</a:t>
            </a:r>
          </a:p>
          <a:p>
            <a:r>
              <a:rPr lang="en-IN" b="1" dirty="0">
                <a:latin typeface="Arial Black" panose="020B0A04020102020204" pitchFamily="34" charset="0"/>
              </a:rPr>
              <a:t>Belur Math, Howrah</a:t>
            </a:r>
            <a:endParaRPr lang="en-IN" sz="4000" b="1" u="sng" dirty="0">
              <a:effectLst>
                <a:outerShdw blurRad="38100" dist="38100" dir="2700000" algn="tl">
                  <a:srgbClr val="000000">
                    <a:alpha val="43137"/>
                  </a:srgbClr>
                </a:outerShdw>
              </a:effectLst>
              <a:latin typeface="Arial Black" panose="020B0A04020102020204" pitchFamily="34" charset="0"/>
            </a:endParaRPr>
          </a:p>
        </p:txBody>
      </p:sp>
      <p:pic>
        <p:nvPicPr>
          <p:cNvPr id="5" name="Picture 4">
            <a:extLst>
              <a:ext uri="{FF2B5EF4-FFF2-40B4-BE49-F238E27FC236}">
                <a16:creationId xmlns:a16="http://schemas.microsoft.com/office/drawing/2014/main" id="{347B5A27-06EA-42FA-A79A-7F21C95B1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3817" y="1801561"/>
            <a:ext cx="5850385" cy="3021552"/>
          </a:xfrm>
          <a:prstGeom prst="rect">
            <a:avLst/>
          </a:prstGeom>
        </p:spPr>
      </p:pic>
    </p:spTree>
    <p:extLst>
      <p:ext uri="{BB962C8B-B14F-4D97-AF65-F5344CB8AC3E}">
        <p14:creationId xmlns:p14="http://schemas.microsoft.com/office/powerpoint/2010/main" val="1971339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E8D518-1AA5-478F-BD4C-D82A20879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318"/>
            <a:ext cx="6096000" cy="2586006"/>
          </a:xfrm>
          <a:prstGeom prst="rect">
            <a:avLst/>
          </a:prstGeom>
        </p:spPr>
      </p:pic>
      <p:sp>
        <p:nvSpPr>
          <p:cNvPr id="4" name="Rectangle 3">
            <a:extLst>
              <a:ext uri="{FF2B5EF4-FFF2-40B4-BE49-F238E27FC236}">
                <a16:creationId xmlns:a16="http://schemas.microsoft.com/office/drawing/2014/main" id="{74903070-575C-4BF6-B20B-D86230445C7C}"/>
              </a:ext>
            </a:extLst>
          </p:cNvPr>
          <p:cNvSpPr/>
          <p:nvPr/>
        </p:nvSpPr>
        <p:spPr>
          <a:xfrm>
            <a:off x="1315383" y="2672180"/>
            <a:ext cx="3879524" cy="369332"/>
          </a:xfrm>
          <a:prstGeom prst="rect">
            <a:avLst/>
          </a:prstGeom>
        </p:spPr>
        <p:txBody>
          <a:bodyPr wrap="none">
            <a:spAutoFit/>
          </a:bodyPr>
          <a:lstStyle/>
          <a:p>
            <a:r>
              <a:rPr lang="en-US" u="sng" dirty="0">
                <a:latin typeface="Calibri Light" panose="020F0302020204030204" pitchFamily="34" charset="0"/>
                <a:cs typeface="Calibri Light" panose="020F0302020204030204" pitchFamily="34" charset="0"/>
              </a:rPr>
              <a:t>Loan Status Association With Education</a:t>
            </a:r>
            <a:endParaRPr lang="en-IN" u="sng" dirty="0">
              <a:latin typeface="Calibri Light" panose="020F0302020204030204" pitchFamily="34" charset="0"/>
              <a:cs typeface="Calibri Light" panose="020F0302020204030204" pitchFamily="34" charset="0"/>
            </a:endParaRPr>
          </a:p>
        </p:txBody>
      </p:sp>
      <p:sp>
        <p:nvSpPr>
          <p:cNvPr id="5" name="Rectangle 4">
            <a:extLst>
              <a:ext uri="{FF2B5EF4-FFF2-40B4-BE49-F238E27FC236}">
                <a16:creationId xmlns:a16="http://schemas.microsoft.com/office/drawing/2014/main" id="{69B0DA42-6D0C-4BD8-858F-63D75B457FEF}"/>
              </a:ext>
            </a:extLst>
          </p:cNvPr>
          <p:cNvSpPr/>
          <p:nvPr/>
        </p:nvSpPr>
        <p:spPr>
          <a:xfrm>
            <a:off x="6208451" y="317936"/>
            <a:ext cx="6096000" cy="2246769"/>
          </a:xfrm>
          <a:prstGeom prst="rect">
            <a:avLst/>
          </a:prstGeom>
        </p:spPr>
        <p:txBody>
          <a:bodyPr>
            <a:spAutoFit/>
          </a:bodyPr>
          <a:lstStyle/>
          <a:p>
            <a:r>
              <a:rPr lang="en-US" sz="1400" dirty="0">
                <a:latin typeface="Arial Black" panose="020B0A04020102020204" pitchFamily="34" charset="0"/>
              </a:rPr>
              <a:t>Here it is seen that , in Loan Status= Y</a:t>
            </a:r>
          </a:p>
          <a:p>
            <a:r>
              <a:rPr lang="en-US" sz="1400" dirty="0">
                <a:latin typeface="Arial Black" panose="020B0A04020102020204" pitchFamily="34" charset="0"/>
              </a:rPr>
              <a:t>Most of the person who are Graduated get loan as well as Ungraduated, though the no is less.</a:t>
            </a:r>
          </a:p>
          <a:p>
            <a:r>
              <a:rPr lang="en-US" sz="1400" dirty="0">
                <a:latin typeface="Arial Black" panose="020B0A04020102020204" pitchFamily="34" charset="0"/>
              </a:rPr>
              <a:t>So regarding getting the loan Status, Education is not a </a:t>
            </a:r>
          </a:p>
          <a:p>
            <a:r>
              <a:rPr lang="en-US" sz="1400" dirty="0">
                <a:latin typeface="Arial Black" panose="020B0A04020102020204" pitchFamily="34" charset="0"/>
              </a:rPr>
              <a:t>deciding factor.</a:t>
            </a:r>
          </a:p>
          <a:p>
            <a:r>
              <a:rPr lang="en-US" sz="1400" dirty="0">
                <a:latin typeface="Arial Black" panose="020B0A04020102020204" pitchFamily="34" charset="0"/>
              </a:rPr>
              <a:t>For Loan Status = N, it is clear that</a:t>
            </a:r>
          </a:p>
          <a:p>
            <a:r>
              <a:rPr lang="en-US" sz="1400" dirty="0">
                <a:latin typeface="Arial Black" panose="020B0A04020102020204" pitchFamily="34" charset="0"/>
              </a:rPr>
              <a:t>it is almost same for the cases, whatever your Education status maybe.</a:t>
            </a:r>
          </a:p>
          <a:p>
            <a:r>
              <a:rPr lang="en-US" sz="1400" dirty="0">
                <a:latin typeface="Arial Black" panose="020B0A04020102020204" pitchFamily="34" charset="0"/>
              </a:rPr>
              <a:t>So it is not a good way to measure the association between Loan Status and Education Status.</a:t>
            </a:r>
            <a:endParaRPr lang="en-IN" sz="1400" dirty="0">
              <a:latin typeface="Arial Black" panose="020B0A04020102020204" pitchFamily="34" charset="0"/>
            </a:endParaRPr>
          </a:p>
        </p:txBody>
      </p:sp>
      <p:pic>
        <p:nvPicPr>
          <p:cNvPr id="7" name="Picture 6">
            <a:extLst>
              <a:ext uri="{FF2B5EF4-FFF2-40B4-BE49-F238E27FC236}">
                <a16:creationId xmlns:a16="http://schemas.microsoft.com/office/drawing/2014/main" id="{8FAF6A3B-F6F5-41F6-AE23-9E90396B43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33" y="3344277"/>
            <a:ext cx="6622742" cy="3021012"/>
          </a:xfrm>
          <a:prstGeom prst="rect">
            <a:avLst/>
          </a:prstGeom>
        </p:spPr>
      </p:pic>
      <p:sp>
        <p:nvSpPr>
          <p:cNvPr id="8" name="Rectangle 7">
            <a:extLst>
              <a:ext uri="{FF2B5EF4-FFF2-40B4-BE49-F238E27FC236}">
                <a16:creationId xmlns:a16="http://schemas.microsoft.com/office/drawing/2014/main" id="{59B82117-F9B9-4924-B881-3F48F458BAA9}"/>
              </a:ext>
            </a:extLst>
          </p:cNvPr>
          <p:cNvSpPr/>
          <p:nvPr/>
        </p:nvSpPr>
        <p:spPr>
          <a:xfrm>
            <a:off x="1139460" y="6298722"/>
            <a:ext cx="4556888" cy="369332"/>
          </a:xfrm>
          <a:prstGeom prst="rect">
            <a:avLst/>
          </a:prstGeom>
        </p:spPr>
        <p:txBody>
          <a:bodyPr wrap="none">
            <a:spAutoFit/>
          </a:bodyPr>
          <a:lstStyle/>
          <a:p>
            <a:r>
              <a:rPr lang="en-US" u="sng" dirty="0">
                <a:latin typeface="Calibri Light" panose="020F0302020204030204" pitchFamily="34" charset="0"/>
                <a:cs typeface="Calibri Light" panose="020F0302020204030204" pitchFamily="34" charset="0"/>
              </a:rPr>
              <a:t>Loan Status Association With Self-Employment</a:t>
            </a:r>
            <a:endParaRPr lang="en-IN" u="sng" dirty="0">
              <a:latin typeface="Calibri Light" panose="020F0302020204030204" pitchFamily="34" charset="0"/>
              <a:cs typeface="Calibri Light" panose="020F0302020204030204" pitchFamily="34" charset="0"/>
            </a:endParaRPr>
          </a:p>
        </p:txBody>
      </p:sp>
      <p:sp>
        <p:nvSpPr>
          <p:cNvPr id="9" name="Rectangle 8">
            <a:extLst>
              <a:ext uri="{FF2B5EF4-FFF2-40B4-BE49-F238E27FC236}">
                <a16:creationId xmlns:a16="http://schemas.microsoft.com/office/drawing/2014/main" id="{B5FAFA39-3444-4888-98A1-56BF60855CA5}"/>
              </a:ext>
            </a:extLst>
          </p:cNvPr>
          <p:cNvSpPr/>
          <p:nvPr/>
        </p:nvSpPr>
        <p:spPr>
          <a:xfrm>
            <a:off x="6729275" y="3565664"/>
            <a:ext cx="6096000" cy="2246769"/>
          </a:xfrm>
          <a:prstGeom prst="rect">
            <a:avLst/>
          </a:prstGeom>
        </p:spPr>
        <p:txBody>
          <a:bodyPr>
            <a:spAutoFit/>
          </a:bodyPr>
          <a:lstStyle/>
          <a:p>
            <a:r>
              <a:rPr lang="en-US" sz="1400" dirty="0">
                <a:latin typeface="Arial Black" panose="020B0A04020102020204" pitchFamily="34" charset="0"/>
              </a:rPr>
              <a:t>Here it is seen that , in Loan Status= Y</a:t>
            </a:r>
          </a:p>
          <a:p>
            <a:r>
              <a:rPr lang="en-US" sz="1400" dirty="0">
                <a:latin typeface="Arial Black" panose="020B0A04020102020204" pitchFamily="34" charset="0"/>
              </a:rPr>
              <a:t>Most of the person who are Not Self-Employed get loan </a:t>
            </a:r>
          </a:p>
          <a:p>
            <a:r>
              <a:rPr lang="en-US" sz="1400" dirty="0">
                <a:latin typeface="Arial Black" panose="020B0A04020102020204" pitchFamily="34" charset="0"/>
              </a:rPr>
              <a:t>as well as Self-Employed, though the no is less.</a:t>
            </a:r>
          </a:p>
          <a:p>
            <a:r>
              <a:rPr lang="en-US" sz="1400" dirty="0">
                <a:latin typeface="Arial Black" panose="020B0A04020102020204" pitchFamily="34" charset="0"/>
              </a:rPr>
              <a:t>So regarding the loan Status, Self- Employment is not a deciding factor.</a:t>
            </a:r>
          </a:p>
          <a:p>
            <a:r>
              <a:rPr lang="en-US" sz="1400" dirty="0">
                <a:latin typeface="Arial Black" panose="020B0A04020102020204" pitchFamily="34" charset="0"/>
              </a:rPr>
              <a:t>For Loan Status = N, it is clear that</a:t>
            </a:r>
          </a:p>
          <a:p>
            <a:r>
              <a:rPr lang="en-US" sz="1400" dirty="0">
                <a:latin typeface="Arial Black" panose="020B0A04020102020204" pitchFamily="34" charset="0"/>
              </a:rPr>
              <a:t>it is almost same for the cases, whatever your </a:t>
            </a:r>
          </a:p>
          <a:p>
            <a:r>
              <a:rPr lang="en-US" sz="1400" dirty="0">
                <a:latin typeface="Arial Black" panose="020B0A04020102020204" pitchFamily="34" charset="0"/>
              </a:rPr>
              <a:t>Self-Employment status maybe.</a:t>
            </a:r>
          </a:p>
          <a:p>
            <a:r>
              <a:rPr lang="en-US" sz="1400" dirty="0">
                <a:latin typeface="Arial Black" panose="020B0A04020102020204" pitchFamily="34" charset="0"/>
              </a:rPr>
              <a:t>So it is not a good way to measure the association </a:t>
            </a:r>
          </a:p>
          <a:p>
            <a:r>
              <a:rPr lang="en-US" sz="1400" dirty="0">
                <a:latin typeface="Arial Black" panose="020B0A04020102020204" pitchFamily="34" charset="0"/>
              </a:rPr>
              <a:t>between Loan Status and Self-Employment Status.</a:t>
            </a:r>
            <a:endParaRPr lang="en-IN" sz="1400" dirty="0">
              <a:latin typeface="Arial Black" panose="020B0A04020102020204" pitchFamily="34" charset="0"/>
            </a:endParaRPr>
          </a:p>
        </p:txBody>
      </p:sp>
    </p:spTree>
    <p:extLst>
      <p:ext uri="{BB962C8B-B14F-4D97-AF65-F5344CB8AC3E}">
        <p14:creationId xmlns:p14="http://schemas.microsoft.com/office/powerpoint/2010/main" val="460181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54A8CF-3DAD-475E-8BB9-D5434603AB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43" y="175245"/>
            <a:ext cx="4607510" cy="2612344"/>
          </a:xfrm>
          <a:prstGeom prst="rect">
            <a:avLst/>
          </a:prstGeom>
        </p:spPr>
      </p:pic>
      <p:sp>
        <p:nvSpPr>
          <p:cNvPr id="4" name="Rectangle 3">
            <a:extLst>
              <a:ext uri="{FF2B5EF4-FFF2-40B4-BE49-F238E27FC236}">
                <a16:creationId xmlns:a16="http://schemas.microsoft.com/office/drawing/2014/main" id="{72C76BED-5F24-42F9-8008-062D2434CB5C}"/>
              </a:ext>
            </a:extLst>
          </p:cNvPr>
          <p:cNvSpPr/>
          <p:nvPr/>
        </p:nvSpPr>
        <p:spPr>
          <a:xfrm>
            <a:off x="495824" y="2787589"/>
            <a:ext cx="4253729" cy="369332"/>
          </a:xfrm>
          <a:prstGeom prst="rect">
            <a:avLst/>
          </a:prstGeom>
        </p:spPr>
        <p:txBody>
          <a:bodyPr wrap="none">
            <a:spAutoFit/>
          </a:bodyPr>
          <a:lstStyle/>
          <a:p>
            <a:r>
              <a:rPr lang="en-US" u="sng" dirty="0">
                <a:latin typeface="Calibri Light" panose="020F0302020204030204" pitchFamily="34" charset="0"/>
                <a:cs typeface="Calibri Light" panose="020F0302020204030204" pitchFamily="34" charset="0"/>
              </a:rPr>
              <a:t>Loan Status Association With Property Area</a:t>
            </a:r>
            <a:endParaRPr lang="en-IN" u="sng" dirty="0">
              <a:latin typeface="Calibri Light" panose="020F0302020204030204" pitchFamily="34" charset="0"/>
              <a:cs typeface="Calibri Light" panose="020F0302020204030204" pitchFamily="34" charset="0"/>
            </a:endParaRPr>
          </a:p>
        </p:txBody>
      </p:sp>
      <p:sp>
        <p:nvSpPr>
          <p:cNvPr id="5" name="Rectangle 4">
            <a:extLst>
              <a:ext uri="{FF2B5EF4-FFF2-40B4-BE49-F238E27FC236}">
                <a16:creationId xmlns:a16="http://schemas.microsoft.com/office/drawing/2014/main" id="{16A8748C-0E55-46E2-99EC-0AF253BF4560}"/>
              </a:ext>
            </a:extLst>
          </p:cNvPr>
          <p:cNvSpPr/>
          <p:nvPr/>
        </p:nvSpPr>
        <p:spPr>
          <a:xfrm>
            <a:off x="5218744" y="226203"/>
            <a:ext cx="6096000" cy="2246769"/>
          </a:xfrm>
          <a:prstGeom prst="rect">
            <a:avLst/>
          </a:prstGeom>
        </p:spPr>
        <p:txBody>
          <a:bodyPr>
            <a:spAutoFit/>
          </a:bodyPr>
          <a:lstStyle/>
          <a:p>
            <a:r>
              <a:rPr lang="en-US" sz="1400" dirty="0">
                <a:latin typeface="Arial Black" panose="020B0A04020102020204" pitchFamily="34" charset="0"/>
              </a:rPr>
              <a:t>Here it is seen that , in Loan Status= Y</a:t>
            </a:r>
          </a:p>
          <a:p>
            <a:r>
              <a:rPr lang="en-US" sz="1400" dirty="0">
                <a:latin typeface="Arial Black" panose="020B0A04020102020204" pitchFamily="34" charset="0"/>
              </a:rPr>
              <a:t>Most of the person who are From SemiUrban Area get loan as well as From Urban And Rural Area.</a:t>
            </a:r>
          </a:p>
          <a:p>
            <a:r>
              <a:rPr lang="en-US" sz="1400" dirty="0">
                <a:latin typeface="Arial Black" panose="020B0A04020102020204" pitchFamily="34" charset="0"/>
              </a:rPr>
              <a:t>So regarding the loan Status, SemiUrban Area People has got more than 0.50 chance to get a loan.</a:t>
            </a:r>
          </a:p>
          <a:p>
            <a:r>
              <a:rPr lang="en-US" sz="1400" dirty="0">
                <a:latin typeface="Arial Black" panose="020B0A04020102020204" pitchFamily="34" charset="0"/>
              </a:rPr>
              <a:t>For Loan Status = N, it is clear that</a:t>
            </a:r>
          </a:p>
          <a:p>
            <a:r>
              <a:rPr lang="en-US" sz="1400" dirty="0">
                <a:latin typeface="Arial Black" panose="020B0A04020102020204" pitchFamily="34" charset="0"/>
              </a:rPr>
              <a:t>it is almost same for the cases, whatever your Property Area maybe.</a:t>
            </a:r>
          </a:p>
          <a:p>
            <a:r>
              <a:rPr lang="en-US" sz="1400" dirty="0">
                <a:latin typeface="Arial Black" panose="020B0A04020102020204" pitchFamily="34" charset="0"/>
              </a:rPr>
              <a:t>So it is not a good way to measure the association between Loan Status and Property Area.</a:t>
            </a:r>
            <a:endParaRPr lang="en-IN" sz="1400" dirty="0">
              <a:latin typeface="Arial Black" panose="020B0A04020102020204" pitchFamily="34" charset="0"/>
            </a:endParaRPr>
          </a:p>
        </p:txBody>
      </p:sp>
      <p:sp>
        <p:nvSpPr>
          <p:cNvPr id="6" name="Rectangle 5">
            <a:extLst>
              <a:ext uri="{FF2B5EF4-FFF2-40B4-BE49-F238E27FC236}">
                <a16:creationId xmlns:a16="http://schemas.microsoft.com/office/drawing/2014/main" id="{07DD1D11-6B1B-41A8-BE1E-F8354653FC07}"/>
              </a:ext>
            </a:extLst>
          </p:cNvPr>
          <p:cNvSpPr/>
          <p:nvPr/>
        </p:nvSpPr>
        <p:spPr>
          <a:xfrm>
            <a:off x="495824" y="3429000"/>
            <a:ext cx="3126177" cy="646331"/>
          </a:xfrm>
          <a:prstGeom prst="rect">
            <a:avLst/>
          </a:prstGeom>
        </p:spPr>
        <p:txBody>
          <a:bodyPr wrap="none">
            <a:spAutoFit/>
          </a:bodyPr>
          <a:lstStyle/>
          <a:p>
            <a:pPr marL="285750" indent="-285750">
              <a:buFont typeface="Arial" panose="020B0604020202020204" pitchFamily="34" charset="0"/>
              <a:buChar char="•"/>
            </a:pPr>
            <a:endParaRPr lang="en-IN" b="1" u="sng" dirty="0">
              <a:latin typeface="Bahnschrift" panose="020B0502040204020203" pitchFamily="34" charset="0"/>
            </a:endParaRPr>
          </a:p>
          <a:p>
            <a:pPr marL="285750" indent="-285750">
              <a:buFont typeface="Arial" panose="020B0604020202020204" pitchFamily="34" charset="0"/>
              <a:buChar char="•"/>
            </a:pPr>
            <a:r>
              <a:rPr lang="en-IN" b="1" u="sng" dirty="0">
                <a:latin typeface="Bahnschrift" panose="020B0502040204020203" pitchFamily="34" charset="0"/>
              </a:rPr>
              <a:t>Scatter Plot For Features :</a:t>
            </a:r>
          </a:p>
        </p:txBody>
      </p:sp>
      <p:pic>
        <p:nvPicPr>
          <p:cNvPr id="8" name="Picture 7">
            <a:extLst>
              <a:ext uri="{FF2B5EF4-FFF2-40B4-BE49-F238E27FC236}">
                <a16:creationId xmlns:a16="http://schemas.microsoft.com/office/drawing/2014/main" id="{77242A19-4093-4CD2-9C70-505769C642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3112" y="3345290"/>
            <a:ext cx="5463066" cy="3150318"/>
          </a:xfrm>
          <a:prstGeom prst="rect">
            <a:avLst/>
          </a:prstGeom>
        </p:spPr>
      </p:pic>
      <p:sp>
        <p:nvSpPr>
          <p:cNvPr id="9" name="Rectangle 8">
            <a:extLst>
              <a:ext uri="{FF2B5EF4-FFF2-40B4-BE49-F238E27FC236}">
                <a16:creationId xmlns:a16="http://schemas.microsoft.com/office/drawing/2014/main" id="{773EF696-9648-42C6-A597-50575BF3628E}"/>
              </a:ext>
            </a:extLst>
          </p:cNvPr>
          <p:cNvSpPr/>
          <p:nvPr/>
        </p:nvSpPr>
        <p:spPr>
          <a:xfrm>
            <a:off x="4309486" y="6447131"/>
            <a:ext cx="4531818" cy="369332"/>
          </a:xfrm>
          <a:prstGeom prst="rect">
            <a:avLst/>
          </a:prstGeom>
        </p:spPr>
        <p:txBody>
          <a:bodyPr wrap="none">
            <a:spAutoFit/>
          </a:bodyPr>
          <a:lstStyle/>
          <a:p>
            <a:r>
              <a:rPr lang="en-US" u="sng" dirty="0">
                <a:latin typeface="Calibri Light" panose="020F0302020204030204" pitchFamily="34" charset="0"/>
                <a:cs typeface="Calibri Light" panose="020F0302020204030204" pitchFamily="34" charset="0"/>
              </a:rPr>
              <a:t>Loan Status Association With ApplicantIncome</a:t>
            </a:r>
            <a:endParaRPr lang="en-IN" u="sng" dirty="0">
              <a:latin typeface="Calibri Light" panose="020F0302020204030204" pitchFamily="34" charset="0"/>
              <a:cs typeface="Calibri Light" panose="020F0302020204030204" pitchFamily="34" charset="0"/>
            </a:endParaRPr>
          </a:p>
        </p:txBody>
      </p:sp>
      <p:sp>
        <p:nvSpPr>
          <p:cNvPr id="10" name="Rectangle 9">
            <a:extLst>
              <a:ext uri="{FF2B5EF4-FFF2-40B4-BE49-F238E27FC236}">
                <a16:creationId xmlns:a16="http://schemas.microsoft.com/office/drawing/2014/main" id="{97D7EFF5-93E1-4A19-89DC-7D531295D7C4}"/>
              </a:ext>
            </a:extLst>
          </p:cNvPr>
          <p:cNvSpPr/>
          <p:nvPr/>
        </p:nvSpPr>
        <p:spPr>
          <a:xfrm>
            <a:off x="9156178" y="3659819"/>
            <a:ext cx="2880360" cy="1169551"/>
          </a:xfrm>
          <a:prstGeom prst="rect">
            <a:avLst/>
          </a:prstGeom>
        </p:spPr>
        <p:txBody>
          <a:bodyPr wrap="square">
            <a:spAutoFit/>
          </a:bodyPr>
          <a:lstStyle/>
          <a:p>
            <a:r>
              <a:rPr lang="en-US" sz="1400" dirty="0">
                <a:latin typeface="Arial Black" panose="020B0A04020102020204" pitchFamily="34" charset="0"/>
              </a:rPr>
              <a:t>So from the Scatter Plot, it is clear that there is No Relationship between Loan Status With ApplicantIncome.</a:t>
            </a:r>
            <a:endParaRPr lang="en-IN" sz="1400" dirty="0">
              <a:latin typeface="Arial Black" panose="020B0A04020102020204" pitchFamily="34" charset="0"/>
            </a:endParaRPr>
          </a:p>
        </p:txBody>
      </p:sp>
    </p:spTree>
    <p:extLst>
      <p:ext uri="{BB962C8B-B14F-4D97-AF65-F5344CB8AC3E}">
        <p14:creationId xmlns:p14="http://schemas.microsoft.com/office/powerpoint/2010/main" val="3349251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05D759-7DC4-4828-9052-EA66C12FD29B}"/>
              </a:ext>
            </a:extLst>
          </p:cNvPr>
          <p:cNvSpPr/>
          <p:nvPr/>
        </p:nvSpPr>
        <p:spPr>
          <a:xfrm>
            <a:off x="450153" y="110515"/>
            <a:ext cx="4379725" cy="369332"/>
          </a:xfrm>
          <a:prstGeom prst="rect">
            <a:avLst/>
          </a:prstGeom>
        </p:spPr>
        <p:txBody>
          <a:bodyPr wrap="none">
            <a:spAutoFit/>
          </a:bodyPr>
          <a:lstStyle/>
          <a:p>
            <a:pPr marL="285750" indent="-285750">
              <a:buFont typeface="Arial" panose="020B0604020202020204" pitchFamily="34" charset="0"/>
              <a:buChar char="•"/>
            </a:pPr>
            <a:r>
              <a:rPr lang="en-IN" b="1" u="sng" dirty="0">
                <a:latin typeface="Bahnschrift" panose="020B0502040204020203" pitchFamily="34" charset="0"/>
              </a:rPr>
              <a:t>Correlation Plots Between Features-I :</a:t>
            </a:r>
          </a:p>
        </p:txBody>
      </p:sp>
      <p:pic>
        <p:nvPicPr>
          <p:cNvPr id="4" name="Picture 3">
            <a:extLst>
              <a:ext uri="{FF2B5EF4-FFF2-40B4-BE49-F238E27FC236}">
                <a16:creationId xmlns:a16="http://schemas.microsoft.com/office/drawing/2014/main" id="{6A36FA7A-063E-4881-965C-CCAB0C0C3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371" y="479847"/>
            <a:ext cx="4602611" cy="3240349"/>
          </a:xfrm>
          <a:prstGeom prst="rect">
            <a:avLst/>
          </a:prstGeom>
        </p:spPr>
      </p:pic>
      <p:sp>
        <p:nvSpPr>
          <p:cNvPr id="5" name="Rectangle 4">
            <a:extLst>
              <a:ext uri="{FF2B5EF4-FFF2-40B4-BE49-F238E27FC236}">
                <a16:creationId xmlns:a16="http://schemas.microsoft.com/office/drawing/2014/main" id="{8ABB8A54-C135-411B-AE40-DA392CC36150}"/>
              </a:ext>
            </a:extLst>
          </p:cNvPr>
          <p:cNvSpPr/>
          <p:nvPr/>
        </p:nvSpPr>
        <p:spPr>
          <a:xfrm>
            <a:off x="4829878" y="1662341"/>
            <a:ext cx="1660711" cy="369332"/>
          </a:xfrm>
          <a:prstGeom prst="rect">
            <a:avLst/>
          </a:prstGeom>
        </p:spPr>
        <p:txBody>
          <a:bodyPr wrap="none">
            <a:spAutoFit/>
          </a:bodyPr>
          <a:lstStyle/>
          <a:p>
            <a:r>
              <a:rPr lang="en-IN" u="sng" dirty="0">
                <a:latin typeface="Calibri Light" panose="020F0302020204030204" pitchFamily="34" charset="0"/>
                <a:cs typeface="Calibri Light" panose="020F0302020204030204" pitchFamily="34" charset="0"/>
              </a:rPr>
              <a:t>Correlation Plot</a:t>
            </a:r>
          </a:p>
        </p:txBody>
      </p:sp>
      <p:pic>
        <p:nvPicPr>
          <p:cNvPr id="7" name="Picture 6">
            <a:extLst>
              <a:ext uri="{FF2B5EF4-FFF2-40B4-BE49-F238E27FC236}">
                <a16:creationId xmlns:a16="http://schemas.microsoft.com/office/drawing/2014/main" id="{F4824653-CF16-4592-BE73-0D3DC48CF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371" y="3720195"/>
            <a:ext cx="4482153" cy="3302949"/>
          </a:xfrm>
          <a:prstGeom prst="rect">
            <a:avLst/>
          </a:prstGeom>
        </p:spPr>
      </p:pic>
      <p:sp>
        <p:nvSpPr>
          <p:cNvPr id="8" name="Rectangle 7">
            <a:extLst>
              <a:ext uri="{FF2B5EF4-FFF2-40B4-BE49-F238E27FC236}">
                <a16:creationId xmlns:a16="http://schemas.microsoft.com/office/drawing/2014/main" id="{54878365-02DC-4D54-8A77-5176588B19A5}"/>
              </a:ext>
            </a:extLst>
          </p:cNvPr>
          <p:cNvSpPr/>
          <p:nvPr/>
        </p:nvSpPr>
        <p:spPr>
          <a:xfrm>
            <a:off x="4722790" y="4902690"/>
            <a:ext cx="2568011" cy="369332"/>
          </a:xfrm>
          <a:prstGeom prst="rect">
            <a:avLst/>
          </a:prstGeom>
        </p:spPr>
        <p:txBody>
          <a:bodyPr wrap="none">
            <a:spAutoFit/>
          </a:bodyPr>
          <a:lstStyle/>
          <a:p>
            <a:r>
              <a:rPr lang="en-IN" u="sng" dirty="0">
                <a:latin typeface="Calibri Light" panose="020F0302020204030204" pitchFamily="34" charset="0"/>
                <a:cs typeface="Calibri Light" panose="020F0302020204030204" pitchFamily="34" charset="0"/>
              </a:rPr>
              <a:t>Modified Correlation Plot</a:t>
            </a:r>
          </a:p>
        </p:txBody>
      </p:sp>
      <p:sp>
        <p:nvSpPr>
          <p:cNvPr id="9" name="Rectangle 8">
            <a:extLst>
              <a:ext uri="{FF2B5EF4-FFF2-40B4-BE49-F238E27FC236}">
                <a16:creationId xmlns:a16="http://schemas.microsoft.com/office/drawing/2014/main" id="{6B60D84A-0C81-47D3-8A7E-6EB29C9BE8C5}"/>
              </a:ext>
            </a:extLst>
          </p:cNvPr>
          <p:cNvSpPr/>
          <p:nvPr/>
        </p:nvSpPr>
        <p:spPr>
          <a:xfrm>
            <a:off x="6490589" y="715026"/>
            <a:ext cx="5618553" cy="1600438"/>
          </a:xfrm>
          <a:prstGeom prst="rect">
            <a:avLst/>
          </a:prstGeom>
        </p:spPr>
        <p:txBody>
          <a:bodyPr wrap="square">
            <a:spAutoFit/>
          </a:bodyPr>
          <a:lstStyle/>
          <a:p>
            <a:r>
              <a:rPr lang="en-US" sz="1400" dirty="0">
                <a:latin typeface="Arial Black" panose="020B0A04020102020204" pitchFamily="34" charset="0"/>
              </a:rPr>
              <a:t>So we can see the relationship between each and every features from Correlation Plot.</a:t>
            </a:r>
          </a:p>
          <a:p>
            <a:r>
              <a:rPr lang="en-US" sz="1400" dirty="0">
                <a:latin typeface="Arial Black" panose="020B0A04020102020204" pitchFamily="34" charset="0"/>
              </a:rPr>
              <a:t>We can conclude that Credit History and Married Status are good features, actually Credit</a:t>
            </a:r>
            <a:r>
              <a:rPr lang="en-IN" sz="1400" dirty="0">
                <a:latin typeface="Arial Black" panose="020B0A04020102020204" pitchFamily="34" charset="0"/>
              </a:rPr>
              <a:t> History is the best .</a:t>
            </a:r>
          </a:p>
          <a:p>
            <a:r>
              <a:rPr lang="en-US" sz="1400" dirty="0">
                <a:latin typeface="Arial Black" panose="020B0A04020102020204" pitchFamily="34" charset="0"/>
              </a:rPr>
              <a:t>Here we got 0.58 similarity between </a:t>
            </a:r>
            <a:r>
              <a:rPr lang="en-US" sz="1400" b="1" dirty="0">
                <a:latin typeface="Arial Black" panose="020B0A04020102020204" pitchFamily="34" charset="0"/>
              </a:rPr>
              <a:t>Loan Amount and Applicant Income.</a:t>
            </a:r>
            <a:endParaRPr lang="en-IN" sz="1400" b="1" dirty="0">
              <a:latin typeface="Arial Black" panose="020B0A04020102020204" pitchFamily="34" charset="0"/>
            </a:endParaRPr>
          </a:p>
        </p:txBody>
      </p:sp>
      <p:sp>
        <p:nvSpPr>
          <p:cNvPr id="10" name="Rectangle 9">
            <a:extLst>
              <a:ext uri="{FF2B5EF4-FFF2-40B4-BE49-F238E27FC236}">
                <a16:creationId xmlns:a16="http://schemas.microsoft.com/office/drawing/2014/main" id="{529B5168-E5FD-47AE-85D1-CE5CCC0141DD}"/>
              </a:ext>
            </a:extLst>
          </p:cNvPr>
          <p:cNvSpPr/>
          <p:nvPr/>
        </p:nvSpPr>
        <p:spPr>
          <a:xfrm>
            <a:off x="7457243" y="4102471"/>
            <a:ext cx="4401386" cy="1384995"/>
          </a:xfrm>
          <a:prstGeom prst="rect">
            <a:avLst/>
          </a:prstGeom>
        </p:spPr>
        <p:txBody>
          <a:bodyPr wrap="square">
            <a:spAutoFit/>
          </a:bodyPr>
          <a:lstStyle/>
          <a:p>
            <a:r>
              <a:rPr lang="en-US" sz="1400" b="1" dirty="0">
                <a:latin typeface="Arial Black" panose="020B0A04020102020204" pitchFamily="34" charset="0"/>
              </a:rPr>
              <a:t>Here, I have two new columns defined as:</a:t>
            </a:r>
          </a:p>
          <a:p>
            <a:endParaRPr lang="en-US" sz="1400" b="1" dirty="0">
              <a:latin typeface="Arial Black" panose="020B0A04020102020204" pitchFamily="34" charset="0"/>
            </a:endParaRPr>
          </a:p>
          <a:p>
            <a:r>
              <a:rPr lang="en-IN" sz="1400" b="1" dirty="0">
                <a:latin typeface="Arial Black" panose="020B0A04020102020204" pitchFamily="34" charset="0"/>
              </a:rPr>
              <a:t>new col = Coapplicant Income/ Applicant Income.</a:t>
            </a:r>
          </a:p>
          <a:p>
            <a:r>
              <a:rPr lang="en-US" sz="1400" b="1" dirty="0">
                <a:latin typeface="Arial Black" panose="020B0A04020102020204" pitchFamily="34" charset="0"/>
              </a:rPr>
              <a:t>new col2 = Loan Amount *Loan Amount Term.</a:t>
            </a:r>
            <a:endParaRPr lang="en-IN" sz="1400" b="1" dirty="0">
              <a:latin typeface="Arial Black" panose="020B0A04020102020204" pitchFamily="34" charset="0"/>
            </a:endParaRPr>
          </a:p>
        </p:txBody>
      </p:sp>
    </p:spTree>
    <p:extLst>
      <p:ext uri="{BB962C8B-B14F-4D97-AF65-F5344CB8AC3E}">
        <p14:creationId xmlns:p14="http://schemas.microsoft.com/office/powerpoint/2010/main" val="2251602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6DD0BA-1D92-49DD-AB62-488A2585D67E}"/>
              </a:ext>
            </a:extLst>
          </p:cNvPr>
          <p:cNvSpPr/>
          <p:nvPr/>
        </p:nvSpPr>
        <p:spPr>
          <a:xfrm>
            <a:off x="435645" y="208171"/>
            <a:ext cx="2430474" cy="369332"/>
          </a:xfrm>
          <a:prstGeom prst="rect">
            <a:avLst/>
          </a:prstGeom>
        </p:spPr>
        <p:txBody>
          <a:bodyPr wrap="none">
            <a:spAutoFit/>
          </a:bodyPr>
          <a:lstStyle/>
          <a:p>
            <a:pPr marL="285750" indent="-285750">
              <a:buFont typeface="Arial" panose="020B0604020202020204" pitchFamily="34" charset="0"/>
              <a:buChar char="•"/>
            </a:pPr>
            <a:r>
              <a:rPr lang="en-IN" b="1" u="sng" dirty="0">
                <a:latin typeface="Bahnschrift" panose="020B0502040204020203" pitchFamily="34" charset="0"/>
              </a:rPr>
              <a:t>Distribution Graph :</a:t>
            </a:r>
          </a:p>
        </p:txBody>
      </p:sp>
      <p:pic>
        <p:nvPicPr>
          <p:cNvPr id="4" name="Picture 3">
            <a:extLst>
              <a:ext uri="{FF2B5EF4-FFF2-40B4-BE49-F238E27FC236}">
                <a16:creationId xmlns:a16="http://schemas.microsoft.com/office/drawing/2014/main" id="{44563A57-90E1-4ADC-8E95-A219FE19F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20" y="577503"/>
            <a:ext cx="4971495" cy="2325495"/>
          </a:xfrm>
          <a:prstGeom prst="rect">
            <a:avLst/>
          </a:prstGeom>
        </p:spPr>
      </p:pic>
      <p:sp>
        <p:nvSpPr>
          <p:cNvPr id="5" name="Rectangle 4">
            <a:extLst>
              <a:ext uri="{FF2B5EF4-FFF2-40B4-BE49-F238E27FC236}">
                <a16:creationId xmlns:a16="http://schemas.microsoft.com/office/drawing/2014/main" id="{74D4A183-DCEE-4EF1-94A2-28AC506F8DE2}"/>
              </a:ext>
            </a:extLst>
          </p:cNvPr>
          <p:cNvSpPr/>
          <p:nvPr/>
        </p:nvSpPr>
        <p:spPr>
          <a:xfrm>
            <a:off x="1857678" y="2902998"/>
            <a:ext cx="1717778" cy="369332"/>
          </a:xfrm>
          <a:prstGeom prst="rect">
            <a:avLst/>
          </a:prstGeom>
        </p:spPr>
        <p:txBody>
          <a:bodyPr wrap="none">
            <a:spAutoFit/>
          </a:bodyPr>
          <a:lstStyle/>
          <a:p>
            <a:r>
              <a:rPr lang="en-IN" u="sng" dirty="0">
                <a:latin typeface="Calibri Light" panose="020F0302020204030204" pitchFamily="34" charset="0"/>
                <a:cs typeface="Calibri Light" panose="020F0302020204030204" pitchFamily="34" charset="0"/>
              </a:rPr>
              <a:t>Distribution Plot</a:t>
            </a:r>
          </a:p>
        </p:txBody>
      </p:sp>
      <p:sp>
        <p:nvSpPr>
          <p:cNvPr id="6" name="Rectangle 5">
            <a:extLst>
              <a:ext uri="{FF2B5EF4-FFF2-40B4-BE49-F238E27FC236}">
                <a16:creationId xmlns:a16="http://schemas.microsoft.com/office/drawing/2014/main" id="{98B498E3-C319-4537-9367-EA726A07B7F1}"/>
              </a:ext>
            </a:extLst>
          </p:cNvPr>
          <p:cNvSpPr/>
          <p:nvPr/>
        </p:nvSpPr>
        <p:spPr>
          <a:xfrm>
            <a:off x="5865180" y="976945"/>
            <a:ext cx="6096000" cy="1169551"/>
          </a:xfrm>
          <a:prstGeom prst="rect">
            <a:avLst/>
          </a:prstGeom>
        </p:spPr>
        <p:txBody>
          <a:bodyPr>
            <a:spAutoFit/>
          </a:bodyPr>
          <a:lstStyle/>
          <a:p>
            <a:r>
              <a:rPr lang="en-US" sz="1400" dirty="0">
                <a:latin typeface="Arial Black" panose="020B0A04020102020204" pitchFamily="34" charset="0"/>
              </a:rPr>
              <a:t>For new col2 we can see we got Right Skewed Distribution.</a:t>
            </a:r>
          </a:p>
          <a:p>
            <a:r>
              <a:rPr lang="en-US" sz="1400" dirty="0">
                <a:latin typeface="Arial Black" panose="020B0A04020102020204" pitchFamily="34" charset="0"/>
              </a:rPr>
              <a:t>We can solve this problem with very simple statistical technique, by taking the logarithm of all the values</a:t>
            </a:r>
          </a:p>
          <a:p>
            <a:r>
              <a:rPr lang="en-US" sz="1400" dirty="0">
                <a:latin typeface="Arial Black" panose="020B0A04020102020204" pitchFamily="34" charset="0"/>
              </a:rPr>
              <a:t>because the data is Normally Distributed that will help improving our model.</a:t>
            </a:r>
            <a:endParaRPr lang="en-IN" sz="1400" dirty="0">
              <a:latin typeface="Arial Black" panose="020B0A04020102020204" pitchFamily="34" charset="0"/>
            </a:endParaRPr>
          </a:p>
        </p:txBody>
      </p:sp>
      <p:sp>
        <p:nvSpPr>
          <p:cNvPr id="7" name="Rectangle 6">
            <a:extLst>
              <a:ext uri="{FF2B5EF4-FFF2-40B4-BE49-F238E27FC236}">
                <a16:creationId xmlns:a16="http://schemas.microsoft.com/office/drawing/2014/main" id="{BCBB975B-8694-42A5-B497-37F4C14D2568}"/>
              </a:ext>
            </a:extLst>
          </p:cNvPr>
          <p:cNvSpPr/>
          <p:nvPr/>
        </p:nvSpPr>
        <p:spPr>
          <a:xfrm>
            <a:off x="541538" y="3487613"/>
            <a:ext cx="1642369" cy="369332"/>
          </a:xfrm>
          <a:prstGeom prst="rect">
            <a:avLst/>
          </a:prstGeom>
        </p:spPr>
        <p:txBody>
          <a:bodyPr wrap="square">
            <a:spAutoFit/>
          </a:bodyPr>
          <a:lstStyle/>
          <a:p>
            <a:pPr marL="285750" indent="-285750">
              <a:buFont typeface="Arial" panose="020B0604020202020204" pitchFamily="34" charset="0"/>
              <a:buChar char="•"/>
            </a:pPr>
            <a:r>
              <a:rPr lang="en-IN" b="1" u="sng" dirty="0">
                <a:latin typeface="Bahnschrift" panose="020B0502040204020203" pitchFamily="34" charset="0"/>
              </a:rPr>
              <a:t>Box Plots :</a:t>
            </a:r>
          </a:p>
        </p:txBody>
      </p:sp>
      <p:pic>
        <p:nvPicPr>
          <p:cNvPr id="9" name="Picture 8">
            <a:extLst>
              <a:ext uri="{FF2B5EF4-FFF2-40B4-BE49-F238E27FC236}">
                <a16:creationId xmlns:a16="http://schemas.microsoft.com/office/drawing/2014/main" id="{5ABB9572-9A36-46E7-BA0A-BF1B3B85DA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2511" y="3370387"/>
            <a:ext cx="4471419" cy="3378970"/>
          </a:xfrm>
          <a:prstGeom prst="rect">
            <a:avLst/>
          </a:prstGeom>
        </p:spPr>
      </p:pic>
      <p:sp>
        <p:nvSpPr>
          <p:cNvPr id="10" name="Rectangle 9">
            <a:extLst>
              <a:ext uri="{FF2B5EF4-FFF2-40B4-BE49-F238E27FC236}">
                <a16:creationId xmlns:a16="http://schemas.microsoft.com/office/drawing/2014/main" id="{545D7D78-A5AA-4D2F-8AB9-C7A524FB6E9A}"/>
              </a:ext>
            </a:extLst>
          </p:cNvPr>
          <p:cNvSpPr/>
          <p:nvPr/>
        </p:nvSpPr>
        <p:spPr>
          <a:xfrm>
            <a:off x="0" y="4713643"/>
            <a:ext cx="2255297" cy="369332"/>
          </a:xfrm>
          <a:prstGeom prst="rect">
            <a:avLst/>
          </a:prstGeom>
        </p:spPr>
        <p:txBody>
          <a:bodyPr wrap="none">
            <a:spAutoFit/>
          </a:bodyPr>
          <a:lstStyle/>
          <a:p>
            <a:r>
              <a:rPr lang="en-IN" u="sng" dirty="0">
                <a:latin typeface="Calibri Light" panose="020F0302020204030204" pitchFamily="34" charset="0"/>
                <a:cs typeface="Calibri Light" panose="020F0302020204030204" pitchFamily="34" charset="0"/>
              </a:rPr>
              <a:t>Box Plot With Outliers</a:t>
            </a:r>
          </a:p>
        </p:txBody>
      </p:sp>
      <p:sp>
        <p:nvSpPr>
          <p:cNvPr id="11" name="Rectangle 10">
            <a:extLst>
              <a:ext uri="{FF2B5EF4-FFF2-40B4-BE49-F238E27FC236}">
                <a16:creationId xmlns:a16="http://schemas.microsoft.com/office/drawing/2014/main" id="{7AD6645B-2A84-4826-9153-8C3DC842C433}"/>
              </a:ext>
            </a:extLst>
          </p:cNvPr>
          <p:cNvSpPr/>
          <p:nvPr/>
        </p:nvSpPr>
        <p:spPr>
          <a:xfrm>
            <a:off x="6945297" y="3846167"/>
            <a:ext cx="6096000" cy="2154436"/>
          </a:xfrm>
          <a:prstGeom prst="rect">
            <a:avLst/>
          </a:prstGeom>
        </p:spPr>
        <p:txBody>
          <a:bodyPr>
            <a:spAutoFit/>
          </a:bodyPr>
          <a:lstStyle/>
          <a:p>
            <a:r>
              <a:rPr lang="en-IN" b="1" u="sng" dirty="0">
                <a:latin typeface="CMR10"/>
              </a:rPr>
              <a:t>RESULTS:</a:t>
            </a:r>
          </a:p>
          <a:p>
            <a:endParaRPr lang="en-IN" b="1" u="sng" dirty="0">
              <a:latin typeface="CMR10"/>
            </a:endParaRPr>
          </a:p>
          <a:p>
            <a:r>
              <a:rPr lang="it-IT" sz="1400" dirty="0">
                <a:latin typeface="Arial Black" panose="020B0A04020102020204" pitchFamily="34" charset="0"/>
              </a:rPr>
              <a:t>Quartile 25: 10.416008100285975  </a:t>
            </a:r>
          </a:p>
          <a:p>
            <a:r>
              <a:rPr lang="it-IT" sz="1400" dirty="0">
                <a:latin typeface="Arial Black" panose="020B0A04020102020204" pitchFamily="34" charset="0"/>
              </a:rPr>
              <a:t>Quartile 75: 10.961277846683982</a:t>
            </a:r>
          </a:p>
          <a:p>
            <a:r>
              <a:rPr lang="en-IN" sz="1400" dirty="0">
                <a:latin typeface="Arial Black" panose="020B0A04020102020204" pitchFamily="34" charset="0"/>
              </a:rPr>
              <a:t>iqr: 0.5452697463980076</a:t>
            </a:r>
          </a:p>
          <a:p>
            <a:r>
              <a:rPr lang="en-IN" sz="1400" dirty="0">
                <a:latin typeface="Arial Black" panose="020B0A04020102020204" pitchFamily="34" charset="0"/>
              </a:rPr>
              <a:t>Cut O: 0.05452697463980077</a:t>
            </a:r>
          </a:p>
          <a:p>
            <a:r>
              <a:rPr lang="en-IN" sz="1400" dirty="0">
                <a:latin typeface="Arial Black" panose="020B0A04020102020204" pitchFamily="34" charset="0"/>
              </a:rPr>
              <a:t>Lower: 10.361481125646174</a:t>
            </a:r>
          </a:p>
          <a:p>
            <a:r>
              <a:rPr lang="en-IN" sz="1400" dirty="0">
                <a:latin typeface="Arial Black" panose="020B0A04020102020204" pitchFamily="34" charset="0"/>
              </a:rPr>
              <a:t>Upper: 11.015804821323783</a:t>
            </a:r>
          </a:p>
          <a:p>
            <a:r>
              <a:rPr lang="en-IN" sz="1400" dirty="0">
                <a:latin typeface="Arial Black" panose="020B0A04020102020204" pitchFamily="34" charset="0"/>
              </a:rPr>
              <a:t>Numbers of Outliers: 218</a:t>
            </a:r>
          </a:p>
        </p:txBody>
      </p:sp>
    </p:spTree>
    <p:extLst>
      <p:ext uri="{BB962C8B-B14F-4D97-AF65-F5344CB8AC3E}">
        <p14:creationId xmlns:p14="http://schemas.microsoft.com/office/powerpoint/2010/main" val="1329233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D5FF6C-9B31-4293-94D6-89100CE26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99" y="69025"/>
            <a:ext cx="3719743" cy="2834833"/>
          </a:xfrm>
          <a:prstGeom prst="rect">
            <a:avLst/>
          </a:prstGeom>
        </p:spPr>
      </p:pic>
      <p:sp>
        <p:nvSpPr>
          <p:cNvPr id="4" name="Rectangle 3">
            <a:extLst>
              <a:ext uri="{FF2B5EF4-FFF2-40B4-BE49-F238E27FC236}">
                <a16:creationId xmlns:a16="http://schemas.microsoft.com/office/drawing/2014/main" id="{0F737CA1-661D-443A-BCE6-191B24A52D8E}"/>
              </a:ext>
            </a:extLst>
          </p:cNvPr>
          <p:cNvSpPr/>
          <p:nvPr/>
        </p:nvSpPr>
        <p:spPr>
          <a:xfrm>
            <a:off x="4106716" y="1301775"/>
            <a:ext cx="2575898" cy="369332"/>
          </a:xfrm>
          <a:prstGeom prst="rect">
            <a:avLst/>
          </a:prstGeom>
        </p:spPr>
        <p:txBody>
          <a:bodyPr wrap="none">
            <a:spAutoFit/>
          </a:bodyPr>
          <a:lstStyle/>
          <a:p>
            <a:r>
              <a:rPr lang="en-IN" u="sng" dirty="0">
                <a:latin typeface="Calibri Light" panose="020F0302020204030204" pitchFamily="34" charset="0"/>
                <a:cs typeface="Calibri Light" panose="020F0302020204030204" pitchFamily="34" charset="0"/>
              </a:rPr>
              <a:t>Box Plot Without Outliers</a:t>
            </a:r>
          </a:p>
        </p:txBody>
      </p:sp>
      <p:sp>
        <p:nvSpPr>
          <p:cNvPr id="5" name="Rectangle 4">
            <a:extLst>
              <a:ext uri="{FF2B5EF4-FFF2-40B4-BE49-F238E27FC236}">
                <a16:creationId xmlns:a16="http://schemas.microsoft.com/office/drawing/2014/main" id="{3A896D7E-7607-484C-9454-B60F8163EF3D}"/>
              </a:ext>
            </a:extLst>
          </p:cNvPr>
          <p:cNvSpPr/>
          <p:nvPr/>
        </p:nvSpPr>
        <p:spPr>
          <a:xfrm>
            <a:off x="234869" y="2995759"/>
            <a:ext cx="4536819" cy="369332"/>
          </a:xfrm>
          <a:prstGeom prst="rect">
            <a:avLst/>
          </a:prstGeom>
        </p:spPr>
        <p:txBody>
          <a:bodyPr wrap="none">
            <a:spAutoFit/>
          </a:bodyPr>
          <a:lstStyle/>
          <a:p>
            <a:pPr marL="285750" indent="-285750">
              <a:buFont typeface="Arial" panose="020B0604020202020204" pitchFamily="34" charset="0"/>
              <a:buChar char="•"/>
            </a:pPr>
            <a:r>
              <a:rPr lang="en-IN" dirty="0">
                <a:latin typeface="CMBX10"/>
              </a:rPr>
              <a:t> </a:t>
            </a:r>
            <a:r>
              <a:rPr lang="en-IN" b="1" u="sng" dirty="0">
                <a:latin typeface="Bahnschrift" panose="020B0502040204020203" pitchFamily="34" charset="0"/>
              </a:rPr>
              <a:t>Correlation Plots Between Features -II :</a:t>
            </a:r>
          </a:p>
        </p:txBody>
      </p:sp>
      <p:pic>
        <p:nvPicPr>
          <p:cNvPr id="7" name="Picture 6">
            <a:extLst>
              <a:ext uri="{FF2B5EF4-FFF2-40B4-BE49-F238E27FC236}">
                <a16:creationId xmlns:a16="http://schemas.microsoft.com/office/drawing/2014/main" id="{924F1D73-519B-4B0F-B82F-AB7065A4A3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99" y="3365091"/>
            <a:ext cx="4758429" cy="3328672"/>
          </a:xfrm>
          <a:prstGeom prst="rect">
            <a:avLst/>
          </a:prstGeom>
        </p:spPr>
      </p:pic>
      <p:sp>
        <p:nvSpPr>
          <p:cNvPr id="8" name="Rectangle 7">
            <a:extLst>
              <a:ext uri="{FF2B5EF4-FFF2-40B4-BE49-F238E27FC236}">
                <a16:creationId xmlns:a16="http://schemas.microsoft.com/office/drawing/2014/main" id="{5B94A2E4-8AFA-4871-92F3-7778D5C9BBB2}"/>
              </a:ext>
            </a:extLst>
          </p:cNvPr>
          <p:cNvSpPr/>
          <p:nvPr/>
        </p:nvSpPr>
        <p:spPr>
          <a:xfrm>
            <a:off x="4771688" y="4470536"/>
            <a:ext cx="2568011" cy="369332"/>
          </a:xfrm>
          <a:prstGeom prst="rect">
            <a:avLst/>
          </a:prstGeom>
        </p:spPr>
        <p:txBody>
          <a:bodyPr wrap="none">
            <a:spAutoFit/>
          </a:bodyPr>
          <a:lstStyle/>
          <a:p>
            <a:r>
              <a:rPr lang="en-IN" u="sng" dirty="0">
                <a:latin typeface="Calibri Light" panose="020F0302020204030204" pitchFamily="34" charset="0"/>
                <a:cs typeface="Calibri Light" panose="020F0302020204030204" pitchFamily="34" charset="0"/>
              </a:rPr>
              <a:t>Modified Correlation Plot</a:t>
            </a:r>
          </a:p>
        </p:txBody>
      </p:sp>
      <p:sp>
        <p:nvSpPr>
          <p:cNvPr id="9" name="Rectangle 8">
            <a:extLst>
              <a:ext uri="{FF2B5EF4-FFF2-40B4-BE49-F238E27FC236}">
                <a16:creationId xmlns:a16="http://schemas.microsoft.com/office/drawing/2014/main" id="{D2015DB1-1210-4E3C-A48C-76F65124A6DC}"/>
              </a:ext>
            </a:extLst>
          </p:cNvPr>
          <p:cNvSpPr/>
          <p:nvPr/>
        </p:nvSpPr>
        <p:spPr>
          <a:xfrm>
            <a:off x="7433571" y="4290763"/>
            <a:ext cx="4758429" cy="738664"/>
          </a:xfrm>
          <a:prstGeom prst="rect">
            <a:avLst/>
          </a:prstGeom>
        </p:spPr>
        <p:txBody>
          <a:bodyPr wrap="square">
            <a:spAutoFit/>
          </a:bodyPr>
          <a:lstStyle/>
          <a:p>
            <a:r>
              <a:rPr lang="en-US" sz="1400" dirty="0">
                <a:latin typeface="Arial Black" panose="020B0A04020102020204" pitchFamily="34" charset="0"/>
              </a:rPr>
              <a:t>We have seen that Self Employed with Loan Status got really bad corr (-0.00061) ,so we will remove it and see what happen.</a:t>
            </a:r>
            <a:endParaRPr lang="en-IN" sz="1400" dirty="0">
              <a:latin typeface="Arial Black" panose="020B0A04020102020204" pitchFamily="34" charset="0"/>
            </a:endParaRPr>
          </a:p>
        </p:txBody>
      </p:sp>
    </p:spTree>
    <p:extLst>
      <p:ext uri="{BB962C8B-B14F-4D97-AF65-F5344CB8AC3E}">
        <p14:creationId xmlns:p14="http://schemas.microsoft.com/office/powerpoint/2010/main" val="3982482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77E070-EAD2-4C0C-B1B9-FE2A396C6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6538"/>
            <a:ext cx="4563122" cy="3272462"/>
          </a:xfrm>
          <a:prstGeom prst="rect">
            <a:avLst/>
          </a:prstGeom>
        </p:spPr>
      </p:pic>
      <p:sp>
        <p:nvSpPr>
          <p:cNvPr id="4" name="Rectangle 3">
            <a:extLst>
              <a:ext uri="{FF2B5EF4-FFF2-40B4-BE49-F238E27FC236}">
                <a16:creationId xmlns:a16="http://schemas.microsoft.com/office/drawing/2014/main" id="{6C418419-00DB-471D-883F-CA1066DC3F2D}"/>
              </a:ext>
            </a:extLst>
          </p:cNvPr>
          <p:cNvSpPr/>
          <p:nvPr/>
        </p:nvSpPr>
        <p:spPr>
          <a:xfrm>
            <a:off x="4743635" y="1359889"/>
            <a:ext cx="6096000" cy="369332"/>
          </a:xfrm>
          <a:prstGeom prst="rect">
            <a:avLst/>
          </a:prstGeom>
        </p:spPr>
        <p:txBody>
          <a:bodyPr>
            <a:spAutoFit/>
          </a:bodyPr>
          <a:lstStyle/>
          <a:p>
            <a:r>
              <a:rPr lang="en-IN" u="sng" dirty="0">
                <a:latin typeface="Calibri Light" panose="020F0302020204030204" pitchFamily="34" charset="0"/>
                <a:cs typeface="Calibri Light" panose="020F0302020204030204" pitchFamily="34" charset="0"/>
              </a:rPr>
              <a:t>Modified Correlation Plot </a:t>
            </a:r>
          </a:p>
        </p:txBody>
      </p:sp>
      <p:sp>
        <p:nvSpPr>
          <p:cNvPr id="5" name="Rectangle 4">
            <a:extLst>
              <a:ext uri="{FF2B5EF4-FFF2-40B4-BE49-F238E27FC236}">
                <a16:creationId xmlns:a16="http://schemas.microsoft.com/office/drawing/2014/main" id="{C3F4EB0E-6C02-459C-BF9D-DC4006F3F8AB}"/>
              </a:ext>
            </a:extLst>
          </p:cNvPr>
          <p:cNvSpPr/>
          <p:nvPr/>
        </p:nvSpPr>
        <p:spPr>
          <a:xfrm>
            <a:off x="343369" y="4313586"/>
            <a:ext cx="3721853" cy="461665"/>
          </a:xfrm>
          <a:prstGeom prst="rect">
            <a:avLst/>
          </a:prstGeom>
        </p:spPr>
        <p:txBody>
          <a:bodyPr wrap="none">
            <a:spAutoFit/>
          </a:bodyPr>
          <a:lstStyle/>
          <a:p>
            <a:pPr marL="285750" indent="-285750">
              <a:buFont typeface="Wingdings" panose="05000000000000000000" pitchFamily="2" charset="2"/>
              <a:buChar char="q"/>
            </a:pPr>
            <a:r>
              <a:rPr lang="en-IN" sz="2400" b="1" dirty="0">
                <a:latin typeface="Cambria Math" panose="02040503050406030204" pitchFamily="18" charset="0"/>
                <a:ea typeface="Cambria Math" panose="02040503050406030204" pitchFamily="18" charset="0"/>
              </a:rPr>
              <a:t> </a:t>
            </a:r>
            <a:r>
              <a:rPr lang="en-IN" sz="2400" b="1" u="sng" dirty="0">
                <a:latin typeface="Cambria Math" panose="02040503050406030204" pitchFamily="18" charset="0"/>
                <a:ea typeface="Cambria Math" panose="02040503050406030204" pitchFamily="18" charset="0"/>
              </a:rPr>
              <a:t>TERMINOLOGIES UESD :</a:t>
            </a:r>
          </a:p>
        </p:txBody>
      </p:sp>
      <p:sp>
        <p:nvSpPr>
          <p:cNvPr id="6" name="Rectangle 5">
            <a:extLst>
              <a:ext uri="{FF2B5EF4-FFF2-40B4-BE49-F238E27FC236}">
                <a16:creationId xmlns:a16="http://schemas.microsoft.com/office/drawing/2014/main" id="{E79B153C-D334-4B04-BA5D-C62E4A53E043}"/>
              </a:ext>
            </a:extLst>
          </p:cNvPr>
          <p:cNvSpPr/>
          <p:nvPr/>
        </p:nvSpPr>
        <p:spPr>
          <a:xfrm>
            <a:off x="414389" y="4882558"/>
            <a:ext cx="11493624" cy="1231106"/>
          </a:xfrm>
          <a:prstGeom prst="rect">
            <a:avLst/>
          </a:prstGeom>
        </p:spPr>
        <p:txBody>
          <a:bodyPr wrap="square">
            <a:spAutoFit/>
          </a:bodyPr>
          <a:lstStyle/>
          <a:p>
            <a:pPr marL="285750" indent="-285750">
              <a:buFont typeface="Arial" panose="020B0604020202020204" pitchFamily="34" charset="0"/>
              <a:buChar char="•"/>
            </a:pPr>
            <a:r>
              <a:rPr lang="en-IN" b="1" u="sng" dirty="0">
                <a:latin typeface="Bahnschrift" panose="020B0502040204020203" pitchFamily="34" charset="0"/>
              </a:rPr>
              <a:t>Principal Component Analysis : </a:t>
            </a:r>
            <a:r>
              <a:rPr lang="en-IN" b="1" dirty="0">
                <a:latin typeface="Bahnschrift" panose="020B0502040204020203" pitchFamily="34" charset="0"/>
              </a:rPr>
              <a:t>      </a:t>
            </a:r>
          </a:p>
          <a:p>
            <a:r>
              <a:rPr lang="en-US" sz="1400" dirty="0">
                <a:latin typeface="Arial Black" panose="020B0A04020102020204" pitchFamily="34" charset="0"/>
              </a:rPr>
              <a:t>     An important Machine Learning method for dimensionality reduction is called Principal         </a:t>
            </a:r>
          </a:p>
          <a:p>
            <a:r>
              <a:rPr lang="en-US" sz="1400" dirty="0">
                <a:latin typeface="Arial Black" panose="020B0A04020102020204" pitchFamily="34" charset="0"/>
              </a:rPr>
              <a:t>     Component</a:t>
            </a:r>
            <a:r>
              <a:rPr lang="en-IN" sz="1400" dirty="0">
                <a:latin typeface="Arial Black" panose="020B0A04020102020204" pitchFamily="34" charset="0"/>
              </a:rPr>
              <a:t>Analysis(PCA).</a:t>
            </a:r>
          </a:p>
          <a:p>
            <a:r>
              <a:rPr lang="en-US" sz="1400" dirty="0">
                <a:latin typeface="Arial Black" panose="020B0A04020102020204" pitchFamily="34" charset="0"/>
              </a:rPr>
              <a:t>     It is a method that uses simple matrix operations from Linear Algebra and Statistics to calculate a projection</a:t>
            </a:r>
          </a:p>
          <a:p>
            <a:r>
              <a:rPr lang="en-US" sz="1400" dirty="0">
                <a:latin typeface="Arial Black" panose="020B0A04020102020204" pitchFamily="34" charset="0"/>
              </a:rPr>
              <a:t>     of the Original data into the same number or Fewer Number.</a:t>
            </a:r>
            <a:endParaRPr lang="en-IN" sz="1400" dirty="0">
              <a:latin typeface="Arial Black" panose="020B0A04020102020204" pitchFamily="34" charset="0"/>
            </a:endParaRPr>
          </a:p>
        </p:txBody>
      </p:sp>
    </p:spTree>
    <p:extLst>
      <p:ext uri="{BB962C8B-B14F-4D97-AF65-F5344CB8AC3E}">
        <p14:creationId xmlns:p14="http://schemas.microsoft.com/office/powerpoint/2010/main" val="3980263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7A0138-BFC3-43F1-9D84-E2514B207F14}"/>
              </a:ext>
            </a:extLst>
          </p:cNvPr>
          <p:cNvSpPr/>
          <p:nvPr/>
        </p:nvSpPr>
        <p:spPr>
          <a:xfrm>
            <a:off x="313678" y="176165"/>
            <a:ext cx="11777708" cy="1292662"/>
          </a:xfrm>
          <a:prstGeom prst="rect">
            <a:avLst/>
          </a:prstGeom>
        </p:spPr>
        <p:txBody>
          <a:bodyPr wrap="square">
            <a:spAutoFit/>
          </a:bodyPr>
          <a:lstStyle/>
          <a:p>
            <a:pPr marL="285750" indent="-285750">
              <a:buFont typeface="Arial" panose="020B0604020202020204" pitchFamily="34" charset="0"/>
              <a:buChar char="•"/>
            </a:pPr>
            <a:r>
              <a:rPr lang="en-IN" b="1" u="sng" dirty="0">
                <a:latin typeface="Bahnschrift" panose="020B0502040204020203" pitchFamily="34" charset="0"/>
              </a:rPr>
              <a:t>Scatter Diagram :</a:t>
            </a:r>
          </a:p>
          <a:p>
            <a:r>
              <a:rPr lang="en-US" dirty="0">
                <a:latin typeface="CMR10"/>
              </a:rPr>
              <a:t>     </a:t>
            </a:r>
            <a:r>
              <a:rPr lang="en-US" sz="1400" dirty="0">
                <a:latin typeface="Arial Black" panose="020B0A04020102020204" pitchFamily="34" charset="0"/>
              </a:rPr>
              <a:t>A Scatter Plot is a type of plot or Mathematical Diagram using Cartesian Coordinates to display values for typically    </a:t>
            </a:r>
          </a:p>
          <a:p>
            <a:r>
              <a:rPr lang="en-US" sz="1400" dirty="0">
                <a:latin typeface="Arial Black" panose="020B0A04020102020204" pitchFamily="34" charset="0"/>
              </a:rPr>
              <a:t>     two variables for a set of dataset.</a:t>
            </a:r>
          </a:p>
          <a:p>
            <a:r>
              <a:rPr lang="en-US" sz="1400" dirty="0">
                <a:latin typeface="Arial Black" panose="020B0A04020102020204" pitchFamily="34" charset="0"/>
              </a:rPr>
              <a:t>     It Generally lies between +1 to -1. Where the Extreme values shows perfect correlation, Positive Or Negative may </a:t>
            </a:r>
          </a:p>
          <a:p>
            <a:r>
              <a:rPr lang="en-US" sz="1400" dirty="0">
                <a:latin typeface="Arial Black" panose="020B0A04020102020204" pitchFamily="34" charset="0"/>
              </a:rPr>
              <a:t>     be. Value close to 0 shows Zero Correlation.</a:t>
            </a:r>
            <a:endParaRPr lang="en-IN" sz="1400" dirty="0">
              <a:latin typeface="Arial Black" panose="020B0A04020102020204" pitchFamily="34" charset="0"/>
            </a:endParaRPr>
          </a:p>
        </p:txBody>
      </p:sp>
      <p:pic>
        <p:nvPicPr>
          <p:cNvPr id="4" name="Picture 3">
            <a:extLst>
              <a:ext uri="{FF2B5EF4-FFF2-40B4-BE49-F238E27FC236}">
                <a16:creationId xmlns:a16="http://schemas.microsoft.com/office/drawing/2014/main" id="{3D342097-56A4-4DAC-9B2F-1FF28FB5BD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363" y="1566481"/>
            <a:ext cx="3222594" cy="1862519"/>
          </a:xfrm>
          <a:prstGeom prst="rect">
            <a:avLst/>
          </a:prstGeom>
        </p:spPr>
      </p:pic>
      <p:sp>
        <p:nvSpPr>
          <p:cNvPr id="5" name="Rectangle 4">
            <a:extLst>
              <a:ext uri="{FF2B5EF4-FFF2-40B4-BE49-F238E27FC236}">
                <a16:creationId xmlns:a16="http://schemas.microsoft.com/office/drawing/2014/main" id="{BAC84C29-0702-4677-9F0B-B0BF71518B41}"/>
              </a:ext>
            </a:extLst>
          </p:cNvPr>
          <p:cNvSpPr/>
          <p:nvPr/>
        </p:nvSpPr>
        <p:spPr>
          <a:xfrm>
            <a:off x="4834308" y="2242708"/>
            <a:ext cx="1261692" cy="369332"/>
          </a:xfrm>
          <a:prstGeom prst="rect">
            <a:avLst/>
          </a:prstGeom>
        </p:spPr>
        <p:txBody>
          <a:bodyPr wrap="none">
            <a:spAutoFit/>
          </a:bodyPr>
          <a:lstStyle/>
          <a:p>
            <a:r>
              <a:rPr lang="en-IN" u="sng" dirty="0">
                <a:latin typeface="Calibri Light" panose="020F0302020204030204" pitchFamily="34" charset="0"/>
                <a:cs typeface="Calibri Light" panose="020F0302020204030204" pitchFamily="34" charset="0"/>
              </a:rPr>
              <a:t>Scatter Plot</a:t>
            </a:r>
          </a:p>
        </p:txBody>
      </p:sp>
      <p:sp>
        <p:nvSpPr>
          <p:cNvPr id="6" name="Rectangle 5">
            <a:extLst>
              <a:ext uri="{FF2B5EF4-FFF2-40B4-BE49-F238E27FC236}">
                <a16:creationId xmlns:a16="http://schemas.microsoft.com/office/drawing/2014/main" id="{2A3D1DC2-EC77-40EB-AD0D-E77A4E85D879}"/>
              </a:ext>
            </a:extLst>
          </p:cNvPr>
          <p:cNvSpPr/>
          <p:nvPr/>
        </p:nvSpPr>
        <p:spPr>
          <a:xfrm>
            <a:off x="580008" y="3526654"/>
            <a:ext cx="11511378" cy="1015663"/>
          </a:xfrm>
          <a:prstGeom prst="rect">
            <a:avLst/>
          </a:prstGeom>
        </p:spPr>
        <p:txBody>
          <a:bodyPr wrap="square">
            <a:spAutoFit/>
          </a:bodyPr>
          <a:lstStyle/>
          <a:p>
            <a:pPr marL="285750" indent="-285750">
              <a:buFont typeface="Arial" panose="020B0604020202020204" pitchFamily="34" charset="0"/>
              <a:buChar char="•"/>
            </a:pPr>
            <a:r>
              <a:rPr lang="en-IN" b="1" u="sng" dirty="0">
                <a:latin typeface="Bahnschrift" panose="020B0502040204020203" pitchFamily="34" charset="0"/>
              </a:rPr>
              <a:t>Logistic Regression :</a:t>
            </a:r>
          </a:p>
          <a:p>
            <a:r>
              <a:rPr lang="en-US" sz="1400" dirty="0">
                <a:latin typeface="Arial Black" panose="020B0A04020102020204" pitchFamily="34" charset="0"/>
              </a:rPr>
              <a:t>     In Statistics, the Logistic Model is used to model the Probability of a certain class or even existing such</a:t>
            </a:r>
          </a:p>
          <a:p>
            <a:r>
              <a:rPr lang="en-US" sz="1400" dirty="0">
                <a:latin typeface="Arial Black" panose="020B0A04020102020204" pitchFamily="34" charset="0"/>
              </a:rPr>
              <a:t>     as pass/fail, win/lose, alive/dead or healthy/sick. This can be extended to model several classes of events</a:t>
            </a:r>
          </a:p>
          <a:p>
            <a:r>
              <a:rPr lang="en-US" sz="1400" dirty="0">
                <a:latin typeface="Arial Black" panose="020B0A04020102020204" pitchFamily="34" charset="0"/>
              </a:rPr>
              <a:t>     such as determining whether an image contains a cat or a dog or classing the classes properly.</a:t>
            </a:r>
            <a:endParaRPr lang="en-IN" sz="1400" dirty="0">
              <a:latin typeface="Arial Black" panose="020B0A04020102020204" pitchFamily="34" charset="0"/>
            </a:endParaRPr>
          </a:p>
        </p:txBody>
      </p:sp>
      <p:pic>
        <p:nvPicPr>
          <p:cNvPr id="8" name="Picture 7">
            <a:extLst>
              <a:ext uri="{FF2B5EF4-FFF2-40B4-BE49-F238E27FC236}">
                <a16:creationId xmlns:a16="http://schemas.microsoft.com/office/drawing/2014/main" id="{563254E5-1986-4ED1-A182-1D64ED4891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7362" y="4639971"/>
            <a:ext cx="3515557" cy="2190910"/>
          </a:xfrm>
          <a:prstGeom prst="rect">
            <a:avLst/>
          </a:prstGeom>
        </p:spPr>
      </p:pic>
      <p:sp>
        <p:nvSpPr>
          <p:cNvPr id="9" name="Rectangle 8">
            <a:extLst>
              <a:ext uri="{FF2B5EF4-FFF2-40B4-BE49-F238E27FC236}">
                <a16:creationId xmlns:a16="http://schemas.microsoft.com/office/drawing/2014/main" id="{D930945B-EBBE-4F11-B321-8FD84705B19B}"/>
              </a:ext>
            </a:extLst>
          </p:cNvPr>
          <p:cNvSpPr/>
          <p:nvPr/>
        </p:nvSpPr>
        <p:spPr>
          <a:xfrm>
            <a:off x="4834308" y="5272265"/>
            <a:ext cx="1947969" cy="369332"/>
          </a:xfrm>
          <a:prstGeom prst="rect">
            <a:avLst/>
          </a:prstGeom>
        </p:spPr>
        <p:txBody>
          <a:bodyPr wrap="none">
            <a:spAutoFit/>
          </a:bodyPr>
          <a:lstStyle/>
          <a:p>
            <a:r>
              <a:rPr lang="en-IN" u="sng" dirty="0">
                <a:latin typeface="Calibri Light" panose="020F0302020204030204" pitchFamily="34" charset="0"/>
                <a:cs typeface="Calibri Light" panose="020F0302020204030204" pitchFamily="34" charset="0"/>
              </a:rPr>
              <a:t>Logistic Regression</a:t>
            </a:r>
          </a:p>
        </p:txBody>
      </p:sp>
    </p:spTree>
    <p:extLst>
      <p:ext uri="{BB962C8B-B14F-4D97-AF65-F5344CB8AC3E}">
        <p14:creationId xmlns:p14="http://schemas.microsoft.com/office/powerpoint/2010/main" val="3789060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A06794-15E5-4742-8DA8-86A2ADD26AF9}"/>
              </a:ext>
            </a:extLst>
          </p:cNvPr>
          <p:cNvSpPr/>
          <p:nvPr/>
        </p:nvSpPr>
        <p:spPr>
          <a:xfrm>
            <a:off x="287045" y="152997"/>
            <a:ext cx="11733320" cy="3354765"/>
          </a:xfrm>
          <a:prstGeom prst="rect">
            <a:avLst/>
          </a:prstGeom>
        </p:spPr>
        <p:txBody>
          <a:bodyPr wrap="square">
            <a:spAutoFit/>
          </a:bodyPr>
          <a:lstStyle/>
          <a:p>
            <a:pPr marL="285750" indent="-285750">
              <a:buFont typeface="Arial" panose="020B0604020202020204" pitchFamily="34" charset="0"/>
              <a:buChar char="•"/>
            </a:pPr>
            <a:r>
              <a:rPr lang="en-IN" b="1" u="sng" dirty="0">
                <a:latin typeface="Bahnschrift" panose="020B0502040204020203" pitchFamily="34" charset="0"/>
              </a:rPr>
              <a:t>KNeighbors Classifier :</a:t>
            </a:r>
          </a:p>
          <a:p>
            <a:r>
              <a:rPr lang="en-US" dirty="0">
                <a:latin typeface="CMR10"/>
              </a:rPr>
              <a:t>     </a:t>
            </a:r>
            <a:r>
              <a:rPr lang="en-US" sz="1400" dirty="0">
                <a:latin typeface="Arial Black" panose="020B0A04020102020204" pitchFamily="34" charset="0"/>
              </a:rPr>
              <a:t>The K-Nearest Neighbors (KNN) algorithm is a type of supervised machine learning algorithms. KNN</a:t>
            </a:r>
          </a:p>
          <a:p>
            <a:r>
              <a:rPr lang="en-US" sz="1400" dirty="0">
                <a:latin typeface="Arial Black" panose="020B0A04020102020204" pitchFamily="34" charset="0"/>
              </a:rPr>
              <a:t>      is extremely easy to implement in its most basic form, and yet performs quite complex classification tasks.</a:t>
            </a:r>
          </a:p>
          <a:p>
            <a:r>
              <a:rPr lang="en-US" sz="1400" dirty="0">
                <a:latin typeface="Arial Black" panose="020B0A04020102020204" pitchFamily="34" charset="0"/>
              </a:rPr>
              <a:t>     KNN works by ending the distances between a query and all the examples in the data , selecting the specified</a:t>
            </a:r>
          </a:p>
          <a:p>
            <a:r>
              <a:rPr lang="en-US" sz="1400" dirty="0">
                <a:latin typeface="Arial Black" panose="020B0A04020102020204" pitchFamily="34" charset="0"/>
              </a:rPr>
              <a:t>     number examples (K) closest to the query.</a:t>
            </a:r>
          </a:p>
          <a:p>
            <a:endParaRPr lang="en-US" sz="1400" dirty="0">
              <a:latin typeface="Arial Black" panose="020B0A04020102020204" pitchFamily="34" charset="0"/>
            </a:endParaRPr>
          </a:p>
          <a:p>
            <a:pPr marL="285750" indent="-285750">
              <a:buFont typeface="Arial" panose="020B0604020202020204" pitchFamily="34" charset="0"/>
              <a:buChar char="•"/>
            </a:pPr>
            <a:r>
              <a:rPr lang="en-IN" b="1" u="sng" dirty="0">
                <a:latin typeface="Bahnschrift" panose="020B0502040204020203" pitchFamily="34" charset="0"/>
              </a:rPr>
              <a:t>Support Vector Classifier :</a:t>
            </a:r>
          </a:p>
          <a:p>
            <a:r>
              <a:rPr lang="en-US" sz="1400" dirty="0">
                <a:latin typeface="Arial Black" panose="020B0A04020102020204" pitchFamily="34" charset="0"/>
              </a:rPr>
              <a:t>     The objective of a Linear SVC is to fit the data provided , returning the Best Fit hyperplane that divides</a:t>
            </a:r>
          </a:p>
          <a:p>
            <a:r>
              <a:rPr lang="en-IN" sz="1400" dirty="0">
                <a:latin typeface="Arial Black" panose="020B0A04020102020204" pitchFamily="34" charset="0"/>
              </a:rPr>
              <a:t>     or categorizes data.</a:t>
            </a:r>
          </a:p>
          <a:p>
            <a:endParaRPr lang="en-IN" sz="1400" dirty="0">
              <a:latin typeface="Arial Black" panose="020B0A04020102020204" pitchFamily="34" charset="0"/>
            </a:endParaRPr>
          </a:p>
          <a:p>
            <a:pPr marL="285750" indent="-285750">
              <a:buFont typeface="Arial" panose="020B0604020202020204" pitchFamily="34" charset="0"/>
              <a:buChar char="•"/>
            </a:pPr>
            <a:r>
              <a:rPr lang="en-IN" b="1" u="sng" dirty="0">
                <a:latin typeface="Bahnschrift" panose="020B0502040204020203" pitchFamily="34" charset="0"/>
              </a:rPr>
              <a:t>Decision Tree Classifier :</a:t>
            </a:r>
          </a:p>
          <a:p>
            <a:r>
              <a:rPr lang="en-US" sz="1400" dirty="0">
                <a:latin typeface="Arial Black" panose="020B0A04020102020204" pitchFamily="34" charset="0"/>
              </a:rPr>
              <a:t>     Decision Tree Learning is one of the predictive modelling approaches used in Statistics, Data Mining</a:t>
            </a:r>
          </a:p>
          <a:p>
            <a:r>
              <a:rPr lang="en-US" sz="1400" dirty="0">
                <a:latin typeface="Arial Black" panose="020B0A04020102020204" pitchFamily="34" charset="0"/>
              </a:rPr>
              <a:t>     and Machine Learning. It uses a decision tree to go from observations about an item to conclusions about</a:t>
            </a:r>
          </a:p>
          <a:p>
            <a:r>
              <a:rPr lang="en-IN" sz="1400" dirty="0">
                <a:latin typeface="Arial Black" panose="020B0A04020102020204" pitchFamily="34" charset="0"/>
              </a:rPr>
              <a:t>     the item's target value.</a:t>
            </a:r>
          </a:p>
        </p:txBody>
      </p:sp>
      <p:sp>
        <p:nvSpPr>
          <p:cNvPr id="3" name="Rectangle 2">
            <a:extLst>
              <a:ext uri="{FF2B5EF4-FFF2-40B4-BE49-F238E27FC236}">
                <a16:creationId xmlns:a16="http://schemas.microsoft.com/office/drawing/2014/main" id="{7944C65C-805D-4998-921B-638E129A07AA}"/>
              </a:ext>
            </a:extLst>
          </p:cNvPr>
          <p:cNvSpPr/>
          <p:nvPr/>
        </p:nvSpPr>
        <p:spPr>
          <a:xfrm>
            <a:off x="287045" y="3578783"/>
            <a:ext cx="10792287" cy="1292662"/>
          </a:xfrm>
          <a:prstGeom prst="rect">
            <a:avLst/>
          </a:prstGeom>
        </p:spPr>
        <p:txBody>
          <a:bodyPr wrap="square">
            <a:spAutoFit/>
          </a:bodyPr>
          <a:lstStyle/>
          <a:p>
            <a:pPr marL="285750" indent="-285750">
              <a:buFont typeface="Arial" panose="020B0604020202020204" pitchFamily="34" charset="0"/>
              <a:buChar char="•"/>
            </a:pPr>
            <a:r>
              <a:rPr lang="en-IN" b="1" u="sng" dirty="0">
                <a:latin typeface="Bahnschrift" panose="020B0502040204020203" pitchFamily="34" charset="0"/>
              </a:rPr>
              <a:t>Loss Function :</a:t>
            </a:r>
          </a:p>
          <a:p>
            <a:r>
              <a:rPr lang="en-US" dirty="0">
                <a:latin typeface="CMR10"/>
              </a:rPr>
              <a:t>      </a:t>
            </a:r>
            <a:r>
              <a:rPr lang="en-US" sz="1400" dirty="0">
                <a:latin typeface="Arial Black" panose="020B0A04020102020204" pitchFamily="34" charset="0"/>
              </a:rPr>
              <a:t>Machine learns by means of a Loss Function. It is a method of evaluating how well specific algorithm</a:t>
            </a:r>
          </a:p>
          <a:p>
            <a:r>
              <a:rPr lang="en-US" sz="1400" dirty="0">
                <a:latin typeface="Arial Black" panose="020B0A04020102020204" pitchFamily="34" charset="0"/>
              </a:rPr>
              <a:t>     models the given data . If predictions deviates too much from actual results, loss function would cough    </a:t>
            </a:r>
          </a:p>
          <a:p>
            <a:r>
              <a:rPr lang="en-US" sz="1400" dirty="0">
                <a:latin typeface="Arial Black" panose="020B0A04020102020204" pitchFamily="34" charset="0"/>
              </a:rPr>
              <a:t>     up a </a:t>
            </a:r>
            <a:r>
              <a:rPr lang="en-IN" sz="1400" dirty="0">
                <a:latin typeface="Arial Black" panose="020B0A04020102020204" pitchFamily="34" charset="0"/>
              </a:rPr>
              <a:t>very large number.</a:t>
            </a:r>
          </a:p>
          <a:p>
            <a:r>
              <a:rPr lang="en-US" sz="1400" dirty="0">
                <a:latin typeface="Arial Black" panose="020B0A04020102020204" pitchFamily="34" charset="0"/>
              </a:rPr>
              <a:t>     The Lower the Loss Function, the Better the Predicted Model.</a:t>
            </a:r>
            <a:endParaRPr lang="en-IN" sz="1400" dirty="0">
              <a:latin typeface="Arial Black" panose="020B0A04020102020204" pitchFamily="34" charset="0"/>
            </a:endParaRPr>
          </a:p>
        </p:txBody>
      </p:sp>
    </p:spTree>
    <p:extLst>
      <p:ext uri="{BB962C8B-B14F-4D97-AF65-F5344CB8AC3E}">
        <p14:creationId xmlns:p14="http://schemas.microsoft.com/office/powerpoint/2010/main" val="2639366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DECC-DD39-4E4D-A112-0484D554AC3B}"/>
              </a:ext>
            </a:extLst>
          </p:cNvPr>
          <p:cNvSpPr>
            <a:spLocks noGrp="1"/>
          </p:cNvSpPr>
          <p:nvPr>
            <p:ph type="title"/>
          </p:nvPr>
        </p:nvSpPr>
        <p:spPr>
          <a:xfrm>
            <a:off x="718486" y="227860"/>
            <a:ext cx="10353762" cy="775317"/>
          </a:xfrm>
        </p:spPr>
        <p:txBody>
          <a:bodyPr/>
          <a:lstStyle/>
          <a:p>
            <a:pPr algn="l"/>
            <a:r>
              <a:rPr lang="en-US" b="1" dirty="0">
                <a:latin typeface="+mn-lt"/>
              </a:rPr>
              <a:t>5. </a:t>
            </a:r>
            <a:r>
              <a:rPr lang="en-US" b="1" u="sng" dirty="0">
                <a:latin typeface="Cambria Math" panose="02040503050406030204" pitchFamily="18" charset="0"/>
                <a:ea typeface="Cambria Math" panose="02040503050406030204" pitchFamily="18" charset="0"/>
              </a:rPr>
              <a:t>PROJECT RESULTS :</a:t>
            </a:r>
            <a:endParaRPr lang="en-IN" b="1" u="sng"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8FB96FE1-2D6A-480D-ACD8-A745D43C9BD9}"/>
              </a:ext>
            </a:extLst>
          </p:cNvPr>
          <p:cNvSpPr>
            <a:spLocks noGrp="1"/>
          </p:cNvSpPr>
          <p:nvPr>
            <p:ph idx="1"/>
          </p:nvPr>
        </p:nvSpPr>
        <p:spPr>
          <a:xfrm>
            <a:off x="323397" y="1003177"/>
            <a:ext cx="11357499" cy="5724213"/>
          </a:xfrm>
        </p:spPr>
        <p:txBody>
          <a:bodyPr>
            <a:normAutofit fontScale="70000" lnSpcReduction="20000"/>
          </a:bodyPr>
          <a:lstStyle/>
          <a:p>
            <a:pPr>
              <a:buFont typeface="Wingdings" panose="05000000000000000000" pitchFamily="2" charset="2"/>
              <a:buChar char="q"/>
            </a:pPr>
            <a:r>
              <a:rPr lang="en-IN" sz="3400" b="1" u="sng" dirty="0">
                <a:latin typeface="Cambria Math" panose="02040503050406030204" pitchFamily="18" charset="0"/>
                <a:ea typeface="Cambria Math" panose="02040503050406030204" pitchFamily="18" charset="0"/>
              </a:rPr>
              <a:t>Results From PCA :</a:t>
            </a:r>
          </a:p>
          <a:p>
            <a:pPr marL="36900" indent="0">
              <a:buNone/>
            </a:pPr>
            <a:r>
              <a:rPr lang="en-US" dirty="0">
                <a:latin typeface="Arial Black" panose="020B0A04020102020204" pitchFamily="34" charset="0"/>
              </a:rPr>
              <a:t>Filtering the Dataset, I have done the PCA analysis and got the following Result :</a:t>
            </a:r>
          </a:p>
          <a:p>
            <a:pPr marL="36900" indent="0">
              <a:buNone/>
            </a:pPr>
            <a:r>
              <a:rPr lang="en-US" dirty="0">
                <a:latin typeface="Arial Black" panose="020B0A04020102020204" pitchFamily="34" charset="0"/>
              </a:rPr>
              <a:t>If n components is not set, all components are kept (11 in this case).</a:t>
            </a:r>
          </a:p>
          <a:p>
            <a:pPr marL="36900" indent="0">
              <a:buNone/>
            </a:pPr>
            <a:r>
              <a:rPr lang="en-IN" dirty="0">
                <a:latin typeface="Arial Black" panose="020B0A04020102020204" pitchFamily="34" charset="0"/>
              </a:rPr>
              <a:t>Total Explained Variance : 11.025700934579454</a:t>
            </a:r>
          </a:p>
          <a:p>
            <a:pPr marL="36900" indent="0">
              <a:buNone/>
            </a:pPr>
            <a:r>
              <a:rPr lang="en-US" dirty="0">
                <a:latin typeface="Arial Black" panose="020B0A04020102020204" pitchFamily="34" charset="0"/>
              </a:rPr>
              <a:t>Cumulative Explained Variance : array([ 17.3988806 , 30.80902058, 41.63884139, 51.26280458, 60.51732821,</a:t>
            </a:r>
          </a:p>
          <a:p>
            <a:pPr marL="36900" indent="0">
              <a:buNone/>
            </a:pPr>
            <a:r>
              <a:rPr lang="en-IN" dirty="0">
                <a:latin typeface="Arial Black" panose="020B0A04020102020204" pitchFamily="34" charset="0"/>
              </a:rPr>
              <a:t>69.14419256, 77.04206011, 84.58157718, 91.27831426, 96.47690067, 100. ])</a:t>
            </a:r>
          </a:p>
          <a:p>
            <a:pPr marL="36900" indent="0">
              <a:buNone/>
            </a:pPr>
            <a:r>
              <a:rPr lang="en-US" dirty="0">
                <a:latin typeface="Arial Black" panose="020B0A04020102020204" pitchFamily="34" charset="0"/>
              </a:rPr>
              <a:t>Components Required To Explain Variance : (cum var exp 0.99) = 11, (cum var exp 0.95) = 10,</a:t>
            </a:r>
          </a:p>
          <a:p>
            <a:pPr marL="36900" indent="0">
              <a:buNone/>
            </a:pPr>
            <a:r>
              <a:rPr lang="sv-SE" dirty="0">
                <a:latin typeface="Arial Black" panose="020B0A04020102020204" pitchFamily="34" charset="0"/>
              </a:rPr>
              <a:t>(cum var exp 0.90) = 9, (cum var exp 0.85) =9</a:t>
            </a:r>
            <a:endParaRPr lang="en-US" dirty="0"/>
          </a:p>
          <a:p>
            <a:pPr marL="36900" indent="0">
              <a:buNone/>
            </a:pPr>
            <a:endParaRPr lang="en-IN" sz="1800" b="1" u="sng" dirty="0">
              <a:latin typeface="Arial Black" panose="020B0A04020102020204" pitchFamily="34" charset="0"/>
            </a:endParaRPr>
          </a:p>
          <a:p>
            <a:pPr marL="36900" indent="0">
              <a:buNone/>
            </a:pPr>
            <a:endParaRPr lang="en-IN" sz="1800" dirty="0">
              <a:latin typeface="Arial Black" panose="020B0A04020102020204" pitchFamily="34" charset="0"/>
            </a:endParaRPr>
          </a:p>
          <a:p>
            <a:pPr marL="36900" indent="0">
              <a:buNone/>
            </a:pPr>
            <a:endParaRPr lang="en-IN" sz="1800" dirty="0">
              <a:latin typeface="Arial Black" panose="020B0A04020102020204" pitchFamily="34" charset="0"/>
            </a:endParaRPr>
          </a:p>
          <a:p>
            <a:pPr marL="36900" indent="0">
              <a:buNone/>
            </a:pPr>
            <a:endParaRPr lang="en-IN" sz="1800" dirty="0">
              <a:latin typeface="Arial Black" panose="020B0A04020102020204" pitchFamily="34" charset="0"/>
            </a:endParaRPr>
          </a:p>
          <a:p>
            <a:pPr marL="36900" indent="0">
              <a:buNone/>
            </a:pPr>
            <a:r>
              <a:rPr lang="en-IN" sz="1800" dirty="0">
                <a:latin typeface="Arial Black" panose="020B0A04020102020204" pitchFamily="34" charset="0"/>
              </a:rPr>
              <a:t>                                                                                                                                    </a:t>
            </a:r>
            <a:r>
              <a:rPr lang="en-IN" sz="2600" u="sng" dirty="0">
                <a:latin typeface="Calibri Light" panose="020F0302020204030204" pitchFamily="34" charset="0"/>
                <a:cs typeface="Calibri Light" panose="020F0302020204030204" pitchFamily="34" charset="0"/>
              </a:rPr>
              <a:t>PCA ANALYSIS</a:t>
            </a:r>
          </a:p>
          <a:p>
            <a:pPr marL="36900" indent="0">
              <a:buNone/>
            </a:pPr>
            <a:endParaRPr lang="en-IN" sz="1800" dirty="0">
              <a:latin typeface="Arial Black" panose="020B0A04020102020204" pitchFamily="34" charset="0"/>
            </a:endParaRPr>
          </a:p>
          <a:p>
            <a:pPr marL="36900" indent="0">
              <a:buNone/>
            </a:pPr>
            <a:r>
              <a:rPr lang="en-IN" sz="1800" dirty="0">
                <a:latin typeface="Arial Black" panose="020B0A04020102020204" pitchFamily="34" charset="0"/>
              </a:rPr>
              <a:t>                                                                                                                                                </a:t>
            </a:r>
          </a:p>
          <a:p>
            <a:pPr marL="36900" indent="0">
              <a:buNone/>
            </a:pPr>
            <a:endParaRPr lang="en-US" dirty="0"/>
          </a:p>
          <a:p>
            <a:pPr marL="36900" indent="0">
              <a:buNone/>
            </a:pPr>
            <a:endParaRPr lang="en-US" dirty="0"/>
          </a:p>
          <a:p>
            <a:pPr marL="36900" indent="0">
              <a:buNone/>
            </a:pPr>
            <a:r>
              <a:rPr lang="en-US" dirty="0"/>
              <a:t>                                                                                                                                                                     </a:t>
            </a:r>
            <a:endParaRPr lang="en-IN" sz="1800" dirty="0">
              <a:latin typeface="Arial Black" panose="020B0A04020102020204" pitchFamily="34" charset="0"/>
            </a:endParaRPr>
          </a:p>
        </p:txBody>
      </p:sp>
      <p:pic>
        <p:nvPicPr>
          <p:cNvPr id="5" name="Picture 4">
            <a:extLst>
              <a:ext uri="{FF2B5EF4-FFF2-40B4-BE49-F238E27FC236}">
                <a16:creationId xmlns:a16="http://schemas.microsoft.com/office/drawing/2014/main" id="{41728319-E17D-45AD-86AE-15F4ECBF9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697" y="3303756"/>
            <a:ext cx="7102136" cy="3554244"/>
          </a:xfrm>
          <a:prstGeom prst="rect">
            <a:avLst/>
          </a:prstGeom>
        </p:spPr>
      </p:pic>
    </p:spTree>
    <p:extLst>
      <p:ext uri="{BB962C8B-B14F-4D97-AF65-F5344CB8AC3E}">
        <p14:creationId xmlns:p14="http://schemas.microsoft.com/office/powerpoint/2010/main" val="2901917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BDF81C-A57A-41E6-B9EA-B5D451B99374}"/>
              </a:ext>
            </a:extLst>
          </p:cNvPr>
          <p:cNvSpPr/>
          <p:nvPr/>
        </p:nvSpPr>
        <p:spPr>
          <a:xfrm>
            <a:off x="246385" y="110517"/>
            <a:ext cx="4451924" cy="461665"/>
          </a:xfrm>
          <a:prstGeom prst="rect">
            <a:avLst/>
          </a:prstGeom>
        </p:spPr>
        <p:txBody>
          <a:bodyPr wrap="none">
            <a:spAutoFit/>
          </a:bodyPr>
          <a:lstStyle/>
          <a:p>
            <a:pPr marL="342900" indent="-342900">
              <a:buFont typeface="Wingdings" panose="05000000000000000000" pitchFamily="2" charset="2"/>
              <a:buChar char="q"/>
            </a:pPr>
            <a:r>
              <a:rPr lang="en-IN" sz="2400" b="1" dirty="0">
                <a:latin typeface="Cambria Math" panose="02040503050406030204" pitchFamily="18" charset="0"/>
                <a:ea typeface="Cambria Math" panose="02040503050406030204" pitchFamily="18" charset="0"/>
              </a:rPr>
              <a:t> </a:t>
            </a:r>
            <a:r>
              <a:rPr lang="en-IN" sz="2400" b="1" u="sng" dirty="0">
                <a:latin typeface="Cambria Math" panose="02040503050406030204" pitchFamily="18" charset="0"/>
                <a:ea typeface="Cambria Math" panose="02040503050406030204" pitchFamily="18" charset="0"/>
              </a:rPr>
              <a:t>Results From Model Analysis :</a:t>
            </a:r>
            <a:endParaRPr lang="en-IN" sz="2400" dirty="0"/>
          </a:p>
        </p:txBody>
      </p:sp>
      <p:sp>
        <p:nvSpPr>
          <p:cNvPr id="3" name="Rectangle 2">
            <a:extLst>
              <a:ext uri="{FF2B5EF4-FFF2-40B4-BE49-F238E27FC236}">
                <a16:creationId xmlns:a16="http://schemas.microsoft.com/office/drawing/2014/main" id="{544A5196-6D03-4545-82AF-8970F1F35A23}"/>
              </a:ext>
            </a:extLst>
          </p:cNvPr>
          <p:cNvSpPr/>
          <p:nvPr/>
        </p:nvSpPr>
        <p:spPr>
          <a:xfrm>
            <a:off x="508985" y="572182"/>
            <a:ext cx="11564645" cy="307777"/>
          </a:xfrm>
          <a:prstGeom prst="rect">
            <a:avLst/>
          </a:prstGeom>
        </p:spPr>
        <p:txBody>
          <a:bodyPr wrap="square">
            <a:spAutoFit/>
          </a:bodyPr>
          <a:lstStyle/>
          <a:p>
            <a:r>
              <a:rPr lang="en-US" sz="1400" dirty="0">
                <a:latin typeface="Arial Black" panose="020B0A04020102020204" pitchFamily="34" charset="0"/>
              </a:rPr>
              <a:t>At the very beginning performing different models on dataset, the result that we got is depicted below :</a:t>
            </a:r>
            <a:endParaRPr lang="en-IN" sz="1400" dirty="0">
              <a:latin typeface="Arial Black" panose="020B0A04020102020204" pitchFamily="34" charset="0"/>
            </a:endParaRPr>
          </a:p>
        </p:txBody>
      </p:sp>
      <p:sp>
        <p:nvSpPr>
          <p:cNvPr id="4" name="Rectangle 3">
            <a:extLst>
              <a:ext uri="{FF2B5EF4-FFF2-40B4-BE49-F238E27FC236}">
                <a16:creationId xmlns:a16="http://schemas.microsoft.com/office/drawing/2014/main" id="{CB1E2EE9-15A8-4246-A29D-AB86BA45AB89}"/>
              </a:ext>
            </a:extLst>
          </p:cNvPr>
          <p:cNvSpPr/>
          <p:nvPr/>
        </p:nvSpPr>
        <p:spPr>
          <a:xfrm>
            <a:off x="588885" y="962734"/>
            <a:ext cx="2900039" cy="1384995"/>
          </a:xfrm>
          <a:prstGeom prst="rect">
            <a:avLst/>
          </a:prstGeom>
        </p:spPr>
        <p:txBody>
          <a:bodyPr wrap="square">
            <a:spAutoFit/>
          </a:bodyPr>
          <a:lstStyle/>
          <a:p>
            <a:r>
              <a:rPr lang="en-IN" sz="1400" dirty="0">
                <a:latin typeface="Arial Black" panose="020B0A04020102020204" pitchFamily="34" charset="0"/>
              </a:rPr>
              <a:t>Logistic Regression :</a:t>
            </a:r>
          </a:p>
          <a:p>
            <a:r>
              <a:rPr lang="en-IN" sz="1400" dirty="0">
                <a:latin typeface="Bahnschrift Light" panose="020B0502040204020203" pitchFamily="34" charset="0"/>
              </a:rPr>
              <a:t>pre: 0.930</a:t>
            </a:r>
          </a:p>
          <a:p>
            <a:r>
              <a:rPr lang="en-IN" sz="1400" dirty="0">
                <a:latin typeface="Bahnschrift Light" panose="020B0502040204020203" pitchFamily="34" charset="0"/>
              </a:rPr>
              <a:t>rec: 0.429</a:t>
            </a:r>
          </a:p>
          <a:p>
            <a:r>
              <a:rPr lang="en-IN" sz="1400" dirty="0">
                <a:latin typeface="Bahnschrift Light" panose="020B0502040204020203" pitchFamily="34" charset="0"/>
              </a:rPr>
              <a:t>f1: 0.587</a:t>
            </a:r>
          </a:p>
          <a:p>
            <a:r>
              <a:rPr lang="en-IN" sz="1400" dirty="0">
                <a:latin typeface="Bahnschrift Light" panose="020B0502040204020203" pitchFamily="34" charset="0"/>
              </a:rPr>
              <a:t>loss: 6.542</a:t>
            </a:r>
          </a:p>
          <a:p>
            <a:r>
              <a:rPr lang="en-IN" sz="1400" dirty="0">
                <a:latin typeface="Bahnschrift Light" panose="020B0502040204020203" pitchFamily="34" charset="0"/>
              </a:rPr>
              <a:t>acc: 0.811</a:t>
            </a:r>
          </a:p>
        </p:txBody>
      </p:sp>
      <p:sp>
        <p:nvSpPr>
          <p:cNvPr id="5" name="Rectangle 4">
            <a:extLst>
              <a:ext uri="{FF2B5EF4-FFF2-40B4-BE49-F238E27FC236}">
                <a16:creationId xmlns:a16="http://schemas.microsoft.com/office/drawing/2014/main" id="{F995A8FD-10DA-489A-9C04-EE9734FB1A00}"/>
              </a:ext>
            </a:extLst>
          </p:cNvPr>
          <p:cNvSpPr/>
          <p:nvPr/>
        </p:nvSpPr>
        <p:spPr>
          <a:xfrm>
            <a:off x="2896142" y="975557"/>
            <a:ext cx="6096000" cy="1384995"/>
          </a:xfrm>
          <a:prstGeom prst="rect">
            <a:avLst/>
          </a:prstGeom>
        </p:spPr>
        <p:txBody>
          <a:bodyPr>
            <a:spAutoFit/>
          </a:bodyPr>
          <a:lstStyle/>
          <a:p>
            <a:r>
              <a:rPr lang="en-IN" sz="1400" dirty="0">
                <a:latin typeface="Arial Black" panose="020B0A04020102020204" pitchFamily="34" charset="0"/>
              </a:rPr>
              <a:t>Kneighbors Classifier :</a:t>
            </a:r>
          </a:p>
          <a:p>
            <a:r>
              <a:rPr lang="en-IN" sz="1400" dirty="0">
                <a:latin typeface="Bahnschrift Light" panose="020B0502040204020203" pitchFamily="34" charset="0"/>
              </a:rPr>
              <a:t>pre: 0.667</a:t>
            </a:r>
          </a:p>
          <a:p>
            <a:r>
              <a:rPr lang="en-IN" sz="1400" dirty="0">
                <a:latin typeface="Bahnschrift Light" panose="020B0502040204020203" pitchFamily="34" charset="0"/>
              </a:rPr>
              <a:t>rec: 0.364</a:t>
            </a:r>
          </a:p>
          <a:p>
            <a:r>
              <a:rPr lang="en-IN" sz="1400" dirty="0">
                <a:latin typeface="Bahnschrift Light" panose="020B0502040204020203" pitchFamily="34" charset="0"/>
              </a:rPr>
              <a:t>f1: 0.471</a:t>
            </a:r>
          </a:p>
          <a:p>
            <a:r>
              <a:rPr lang="en-IN" sz="1400" dirty="0">
                <a:latin typeface="Bahnschrift Light" panose="020B0502040204020203" pitchFamily="34" charset="0"/>
              </a:rPr>
              <a:t>loss: 8.863</a:t>
            </a:r>
          </a:p>
          <a:p>
            <a:r>
              <a:rPr lang="en-IN" sz="1400" dirty="0">
                <a:latin typeface="Bahnschrift Light" panose="020B0502040204020203" pitchFamily="34" charset="0"/>
              </a:rPr>
              <a:t>acc: 0.743</a:t>
            </a:r>
          </a:p>
        </p:txBody>
      </p:sp>
      <p:sp>
        <p:nvSpPr>
          <p:cNvPr id="6" name="Rectangle 5">
            <a:extLst>
              <a:ext uri="{FF2B5EF4-FFF2-40B4-BE49-F238E27FC236}">
                <a16:creationId xmlns:a16="http://schemas.microsoft.com/office/drawing/2014/main" id="{2848EACA-70E7-41B9-BEF3-A992F58F0838}"/>
              </a:ext>
            </a:extLst>
          </p:cNvPr>
          <p:cNvSpPr/>
          <p:nvPr/>
        </p:nvSpPr>
        <p:spPr>
          <a:xfrm>
            <a:off x="5418337" y="959769"/>
            <a:ext cx="6096000" cy="1384995"/>
          </a:xfrm>
          <a:prstGeom prst="rect">
            <a:avLst/>
          </a:prstGeom>
        </p:spPr>
        <p:txBody>
          <a:bodyPr>
            <a:spAutoFit/>
          </a:bodyPr>
          <a:lstStyle/>
          <a:p>
            <a:r>
              <a:rPr lang="en-IN" sz="1400" dirty="0">
                <a:latin typeface="Arial Black" panose="020B0A04020102020204" pitchFamily="34" charset="0"/>
              </a:rPr>
              <a:t>SVC :</a:t>
            </a:r>
          </a:p>
          <a:p>
            <a:r>
              <a:rPr lang="en-IN" sz="1400" dirty="0">
                <a:latin typeface="Bahnschrift Light" panose="020B0502040204020203" pitchFamily="34" charset="0"/>
              </a:rPr>
              <a:t>pre: 1.000</a:t>
            </a:r>
          </a:p>
          <a:p>
            <a:r>
              <a:rPr lang="en-IN" sz="1400" dirty="0">
                <a:latin typeface="Bahnschrift Light" panose="020B0502040204020203" pitchFamily="34" charset="0"/>
              </a:rPr>
              <a:t>rec: 0.013</a:t>
            </a:r>
          </a:p>
          <a:p>
            <a:r>
              <a:rPr lang="en-IN" sz="1400" dirty="0">
                <a:latin typeface="Bahnschrift Light" panose="020B0502040204020203" pitchFamily="34" charset="0"/>
              </a:rPr>
              <a:t>f1: 0.026</a:t>
            </a:r>
          </a:p>
          <a:p>
            <a:r>
              <a:rPr lang="en-IN" sz="1400" dirty="0">
                <a:latin typeface="Bahnschrift Light" panose="020B0502040204020203" pitchFamily="34" charset="0"/>
              </a:rPr>
              <a:t>loss: 10.692</a:t>
            </a:r>
          </a:p>
          <a:p>
            <a:r>
              <a:rPr lang="en-IN" sz="1400" dirty="0">
                <a:latin typeface="Bahnschrift Light" panose="020B0502040204020203" pitchFamily="34" charset="0"/>
              </a:rPr>
              <a:t>acc: 0.690</a:t>
            </a:r>
          </a:p>
        </p:txBody>
      </p:sp>
      <p:sp>
        <p:nvSpPr>
          <p:cNvPr id="7" name="Rectangle 6">
            <a:extLst>
              <a:ext uri="{FF2B5EF4-FFF2-40B4-BE49-F238E27FC236}">
                <a16:creationId xmlns:a16="http://schemas.microsoft.com/office/drawing/2014/main" id="{94FC2319-E7F2-400D-98EC-FF280CCEC32E}"/>
              </a:ext>
            </a:extLst>
          </p:cNvPr>
          <p:cNvSpPr/>
          <p:nvPr/>
        </p:nvSpPr>
        <p:spPr>
          <a:xfrm>
            <a:off x="7016318" y="947029"/>
            <a:ext cx="6096000" cy="1384995"/>
          </a:xfrm>
          <a:prstGeom prst="rect">
            <a:avLst/>
          </a:prstGeom>
        </p:spPr>
        <p:txBody>
          <a:bodyPr>
            <a:spAutoFit/>
          </a:bodyPr>
          <a:lstStyle/>
          <a:p>
            <a:r>
              <a:rPr lang="en-IN" sz="1400" dirty="0">
                <a:latin typeface="Arial Black" panose="020B0A04020102020204" pitchFamily="34" charset="0"/>
              </a:rPr>
              <a:t>Decision Tree Classifier :</a:t>
            </a:r>
          </a:p>
          <a:p>
            <a:r>
              <a:rPr lang="en-IN" sz="1400" dirty="0">
                <a:latin typeface="Bahnschrift Light" panose="020B0502040204020203" pitchFamily="34" charset="0"/>
              </a:rPr>
              <a:t>pre: 0.929</a:t>
            </a:r>
          </a:p>
          <a:p>
            <a:r>
              <a:rPr lang="en-IN" sz="1400" dirty="0">
                <a:latin typeface="Bahnschrift Light" panose="020B0502040204020203" pitchFamily="34" charset="0"/>
              </a:rPr>
              <a:t>rec: 0.422</a:t>
            </a:r>
          </a:p>
          <a:p>
            <a:r>
              <a:rPr lang="en-IN" sz="1400" dirty="0">
                <a:latin typeface="Bahnschrift Light" panose="020B0502040204020203" pitchFamily="34" charset="0"/>
              </a:rPr>
              <a:t>f1: 0.580</a:t>
            </a:r>
          </a:p>
          <a:p>
            <a:r>
              <a:rPr lang="en-IN" sz="1400" dirty="0">
                <a:latin typeface="Bahnschrift Light" panose="020B0502040204020203" pitchFamily="34" charset="0"/>
              </a:rPr>
              <a:t>loss: 6.612</a:t>
            </a:r>
          </a:p>
          <a:p>
            <a:r>
              <a:rPr lang="en-IN" sz="1400" dirty="0">
                <a:latin typeface="Bahnschrift Light" panose="020B0502040204020203" pitchFamily="34" charset="0"/>
              </a:rPr>
              <a:t>acc: 0.809</a:t>
            </a:r>
          </a:p>
        </p:txBody>
      </p:sp>
      <p:sp>
        <p:nvSpPr>
          <p:cNvPr id="8" name="Rectangle 7">
            <a:extLst>
              <a:ext uri="{FF2B5EF4-FFF2-40B4-BE49-F238E27FC236}">
                <a16:creationId xmlns:a16="http://schemas.microsoft.com/office/drawing/2014/main" id="{9FAAC814-18C9-47B3-BDF1-D5B999FA39D8}"/>
              </a:ext>
            </a:extLst>
          </p:cNvPr>
          <p:cNvSpPr/>
          <p:nvPr/>
        </p:nvSpPr>
        <p:spPr>
          <a:xfrm>
            <a:off x="106532" y="2424574"/>
            <a:ext cx="11967097" cy="307777"/>
          </a:xfrm>
          <a:prstGeom prst="rect">
            <a:avLst/>
          </a:prstGeom>
        </p:spPr>
        <p:txBody>
          <a:bodyPr wrap="square">
            <a:spAutoFit/>
          </a:bodyPr>
          <a:lstStyle/>
          <a:p>
            <a:r>
              <a:rPr lang="en-US" sz="1400" dirty="0">
                <a:latin typeface="Arial Black" panose="020B0A04020102020204" pitchFamily="34" charset="0"/>
              </a:rPr>
              <a:t>We can see that best model is Logistic Regression at least for now, SVC is just memorizing the data </a:t>
            </a:r>
            <a:r>
              <a:rPr lang="en-IN" sz="1400" dirty="0">
                <a:latin typeface="Arial Black" panose="020B0A04020102020204" pitchFamily="34" charset="0"/>
              </a:rPr>
              <a:t>so it is overfitting.</a:t>
            </a:r>
            <a:endParaRPr lang="en-IN" sz="1400" dirty="0"/>
          </a:p>
        </p:txBody>
      </p:sp>
      <p:sp>
        <p:nvSpPr>
          <p:cNvPr id="9" name="Rectangle 8">
            <a:extLst>
              <a:ext uri="{FF2B5EF4-FFF2-40B4-BE49-F238E27FC236}">
                <a16:creationId xmlns:a16="http://schemas.microsoft.com/office/drawing/2014/main" id="{FD2A1FA3-6D83-4E8E-AA86-5CF1FF76037B}"/>
              </a:ext>
            </a:extLst>
          </p:cNvPr>
          <p:cNvSpPr/>
          <p:nvPr/>
        </p:nvSpPr>
        <p:spPr>
          <a:xfrm>
            <a:off x="588885" y="2931433"/>
            <a:ext cx="10623612" cy="307777"/>
          </a:xfrm>
          <a:prstGeom prst="rect">
            <a:avLst/>
          </a:prstGeom>
        </p:spPr>
        <p:txBody>
          <a:bodyPr wrap="square">
            <a:spAutoFit/>
          </a:bodyPr>
          <a:lstStyle/>
          <a:p>
            <a:r>
              <a:rPr lang="en-US" sz="1400" dirty="0">
                <a:latin typeface="Arial Black" panose="020B0A04020102020204" pitchFamily="34" charset="0"/>
              </a:rPr>
              <a:t>After some modification we got the result below :</a:t>
            </a:r>
            <a:endParaRPr lang="en-IN" sz="1400" dirty="0">
              <a:latin typeface="Arial Black" panose="020B0A04020102020204" pitchFamily="34" charset="0"/>
            </a:endParaRPr>
          </a:p>
        </p:txBody>
      </p:sp>
      <p:sp>
        <p:nvSpPr>
          <p:cNvPr id="10" name="Rectangle 9">
            <a:extLst>
              <a:ext uri="{FF2B5EF4-FFF2-40B4-BE49-F238E27FC236}">
                <a16:creationId xmlns:a16="http://schemas.microsoft.com/office/drawing/2014/main" id="{99BC5E4A-2A92-4744-BC10-7C87F6431FFF}"/>
              </a:ext>
            </a:extLst>
          </p:cNvPr>
          <p:cNvSpPr/>
          <p:nvPr/>
        </p:nvSpPr>
        <p:spPr>
          <a:xfrm>
            <a:off x="440924" y="3335781"/>
            <a:ext cx="2455218" cy="1384995"/>
          </a:xfrm>
          <a:prstGeom prst="rect">
            <a:avLst/>
          </a:prstGeom>
        </p:spPr>
        <p:txBody>
          <a:bodyPr wrap="square">
            <a:spAutoFit/>
          </a:bodyPr>
          <a:lstStyle/>
          <a:p>
            <a:r>
              <a:rPr lang="en-IN" sz="1400" dirty="0">
                <a:latin typeface="Arial Black" panose="020B0A04020102020204" pitchFamily="34" charset="0"/>
              </a:rPr>
              <a:t>Logistic Regression :</a:t>
            </a:r>
          </a:p>
          <a:p>
            <a:r>
              <a:rPr lang="en-IN" sz="1400" dirty="0">
                <a:latin typeface="Bahnschrift Light" panose="020B0502040204020203" pitchFamily="34" charset="0"/>
              </a:rPr>
              <a:t>pre 0.894048</a:t>
            </a:r>
          </a:p>
          <a:p>
            <a:r>
              <a:rPr lang="en-IN" sz="1400" dirty="0">
                <a:latin typeface="Bahnschrift Light" panose="020B0502040204020203" pitchFamily="34" charset="0"/>
              </a:rPr>
              <a:t>rec 0.422500</a:t>
            </a:r>
          </a:p>
          <a:p>
            <a:r>
              <a:rPr lang="en-IN" sz="1400" dirty="0">
                <a:latin typeface="Bahnschrift Light" panose="020B0502040204020203" pitchFamily="34" charset="0"/>
              </a:rPr>
              <a:t>f1 0.562733</a:t>
            </a:r>
          </a:p>
          <a:p>
            <a:r>
              <a:rPr lang="en-IN" sz="1400" dirty="0">
                <a:latin typeface="Bahnschrift Light" panose="020B0502040204020203" pitchFamily="34" charset="0"/>
              </a:rPr>
              <a:t>loss 6.752695</a:t>
            </a:r>
          </a:p>
          <a:p>
            <a:r>
              <a:rPr lang="en-IN" sz="1400" dirty="0">
                <a:latin typeface="Bahnschrift Light" panose="020B0502040204020203" pitchFamily="34" charset="0"/>
              </a:rPr>
              <a:t>acc 0.804490</a:t>
            </a:r>
          </a:p>
        </p:txBody>
      </p:sp>
      <p:sp>
        <p:nvSpPr>
          <p:cNvPr id="11" name="Rectangle 10">
            <a:extLst>
              <a:ext uri="{FF2B5EF4-FFF2-40B4-BE49-F238E27FC236}">
                <a16:creationId xmlns:a16="http://schemas.microsoft.com/office/drawing/2014/main" id="{9E5FB770-EB32-4201-92EE-9CB37B162ECF}"/>
              </a:ext>
            </a:extLst>
          </p:cNvPr>
          <p:cNvSpPr/>
          <p:nvPr/>
        </p:nvSpPr>
        <p:spPr>
          <a:xfrm>
            <a:off x="2701771" y="3335781"/>
            <a:ext cx="2455218" cy="1384995"/>
          </a:xfrm>
          <a:prstGeom prst="rect">
            <a:avLst/>
          </a:prstGeom>
        </p:spPr>
        <p:txBody>
          <a:bodyPr wrap="square">
            <a:spAutoFit/>
          </a:bodyPr>
          <a:lstStyle/>
          <a:p>
            <a:r>
              <a:rPr lang="en-IN" sz="1400" dirty="0">
                <a:latin typeface="Arial Black" panose="020B0A04020102020204" pitchFamily="34" charset="0"/>
              </a:rPr>
              <a:t>Kneighbors Classifier :</a:t>
            </a:r>
          </a:p>
          <a:p>
            <a:r>
              <a:rPr lang="en-IN" sz="1400" dirty="0">
                <a:latin typeface="Bahnschrift Light" panose="020B0502040204020203" pitchFamily="34" charset="0"/>
              </a:rPr>
              <a:t>pre 0.379834</a:t>
            </a:r>
          </a:p>
          <a:p>
            <a:r>
              <a:rPr lang="en-IN" sz="1400" dirty="0">
                <a:latin typeface="Bahnschrift Light" panose="020B0502040204020203" pitchFamily="34" charset="0"/>
              </a:rPr>
              <a:t>rec 0.207500</a:t>
            </a:r>
          </a:p>
          <a:p>
            <a:r>
              <a:rPr lang="en-IN" sz="1400" dirty="0">
                <a:latin typeface="Bahnschrift Light" panose="020B0502040204020203" pitchFamily="34" charset="0"/>
              </a:rPr>
              <a:t>f1 0.259954</a:t>
            </a:r>
          </a:p>
          <a:p>
            <a:r>
              <a:rPr lang="en-IN" sz="1400" dirty="0">
                <a:latin typeface="Bahnschrift Light" panose="020B0502040204020203" pitchFamily="34" charset="0"/>
              </a:rPr>
              <a:t>loss 12.381887</a:t>
            </a:r>
          </a:p>
          <a:p>
            <a:r>
              <a:rPr lang="en-IN" sz="1400" dirty="0">
                <a:latin typeface="Bahnschrift Light" panose="020B0502040204020203" pitchFamily="34" charset="0"/>
              </a:rPr>
              <a:t>acc 0.641510</a:t>
            </a:r>
            <a:endParaRPr lang="en-IN" dirty="0">
              <a:latin typeface="Bahnschrift Light" panose="020B0502040204020203" pitchFamily="34" charset="0"/>
            </a:endParaRPr>
          </a:p>
        </p:txBody>
      </p:sp>
      <p:sp>
        <p:nvSpPr>
          <p:cNvPr id="12" name="Rectangle 11">
            <a:extLst>
              <a:ext uri="{FF2B5EF4-FFF2-40B4-BE49-F238E27FC236}">
                <a16:creationId xmlns:a16="http://schemas.microsoft.com/office/drawing/2014/main" id="{B2879220-F2A3-483B-B8CD-E3675716E434}"/>
              </a:ext>
            </a:extLst>
          </p:cNvPr>
          <p:cNvSpPr/>
          <p:nvPr/>
        </p:nvSpPr>
        <p:spPr>
          <a:xfrm>
            <a:off x="5299499" y="3349418"/>
            <a:ext cx="1581162" cy="1384995"/>
          </a:xfrm>
          <a:prstGeom prst="rect">
            <a:avLst/>
          </a:prstGeom>
        </p:spPr>
        <p:txBody>
          <a:bodyPr wrap="square">
            <a:spAutoFit/>
          </a:bodyPr>
          <a:lstStyle/>
          <a:p>
            <a:r>
              <a:rPr lang="en-IN" sz="1400" dirty="0">
                <a:latin typeface="Arial Black" panose="020B0A04020102020204" pitchFamily="34" charset="0"/>
              </a:rPr>
              <a:t>SVC :</a:t>
            </a:r>
          </a:p>
          <a:p>
            <a:r>
              <a:rPr lang="en-IN" sz="1400" dirty="0">
                <a:latin typeface="Bahnschrift Light" panose="020B0502040204020203" pitchFamily="34" charset="0"/>
              </a:rPr>
              <a:t>pre 0.000000</a:t>
            </a:r>
          </a:p>
          <a:p>
            <a:r>
              <a:rPr lang="en-IN" sz="1400" dirty="0">
                <a:latin typeface="Bahnschrift Light" panose="020B0502040204020203" pitchFamily="34" charset="0"/>
              </a:rPr>
              <a:t>rec 0.000000</a:t>
            </a:r>
          </a:p>
          <a:p>
            <a:r>
              <a:rPr lang="en-IN" sz="1400" dirty="0">
                <a:latin typeface="Bahnschrift Light" panose="020B0502040204020203" pitchFamily="34" charset="0"/>
              </a:rPr>
              <a:t>f1 0.000000</a:t>
            </a:r>
          </a:p>
          <a:p>
            <a:r>
              <a:rPr lang="en-IN" sz="1400" dirty="0">
                <a:latin typeface="Bahnschrift Light" panose="020B0502040204020203" pitchFamily="34" charset="0"/>
              </a:rPr>
              <a:t>loss 11.043955</a:t>
            </a:r>
          </a:p>
          <a:p>
            <a:r>
              <a:rPr lang="en-IN" sz="1400" dirty="0">
                <a:latin typeface="Bahnschrift Light" panose="020B0502040204020203" pitchFamily="34" charset="0"/>
              </a:rPr>
              <a:t>acc 0.680245</a:t>
            </a:r>
          </a:p>
        </p:txBody>
      </p:sp>
      <p:sp>
        <p:nvSpPr>
          <p:cNvPr id="13" name="Rectangle 12">
            <a:extLst>
              <a:ext uri="{FF2B5EF4-FFF2-40B4-BE49-F238E27FC236}">
                <a16:creationId xmlns:a16="http://schemas.microsoft.com/office/drawing/2014/main" id="{9EA47299-B444-4A4C-BAF6-8DD3A62C167E}"/>
              </a:ext>
            </a:extLst>
          </p:cNvPr>
          <p:cNvSpPr/>
          <p:nvPr/>
        </p:nvSpPr>
        <p:spPr>
          <a:xfrm>
            <a:off x="7122850" y="3335781"/>
            <a:ext cx="6096000" cy="1384995"/>
          </a:xfrm>
          <a:prstGeom prst="rect">
            <a:avLst/>
          </a:prstGeom>
        </p:spPr>
        <p:txBody>
          <a:bodyPr>
            <a:spAutoFit/>
          </a:bodyPr>
          <a:lstStyle/>
          <a:p>
            <a:r>
              <a:rPr lang="en-IN" sz="1400" dirty="0">
                <a:latin typeface="Arial Black" panose="020B0A04020102020204" pitchFamily="34" charset="0"/>
              </a:rPr>
              <a:t>Decision Tree Classifier :</a:t>
            </a:r>
          </a:p>
          <a:p>
            <a:r>
              <a:rPr lang="en-IN" sz="1400" dirty="0">
                <a:latin typeface="Bahnschrift Light" panose="020B0502040204020203" pitchFamily="34" charset="0"/>
              </a:rPr>
              <a:t>pre 0.919048</a:t>
            </a:r>
          </a:p>
          <a:p>
            <a:r>
              <a:rPr lang="en-IN" sz="1400" dirty="0">
                <a:latin typeface="Bahnschrift Light" panose="020B0502040204020203" pitchFamily="34" charset="0"/>
              </a:rPr>
              <a:t>rec 0.422500</a:t>
            </a:r>
          </a:p>
          <a:p>
            <a:r>
              <a:rPr lang="en-IN" sz="1400" dirty="0">
                <a:latin typeface="Bahnschrift Light" panose="020B0502040204020203" pitchFamily="34" charset="0"/>
              </a:rPr>
              <a:t>f1 0.565740</a:t>
            </a:r>
          </a:p>
          <a:p>
            <a:r>
              <a:rPr lang="en-IN" sz="1400" dirty="0">
                <a:latin typeface="Bahnschrift Light" panose="020B0502040204020203" pitchFamily="34" charset="0"/>
              </a:rPr>
              <a:t>loss 6.611717</a:t>
            </a:r>
          </a:p>
          <a:p>
            <a:r>
              <a:rPr lang="en-IN" sz="1400" dirty="0">
                <a:latin typeface="Bahnschrift Light" panose="020B0502040204020203" pitchFamily="34" charset="0"/>
              </a:rPr>
              <a:t>acc 0.808571</a:t>
            </a:r>
            <a:endParaRPr lang="en-IN" dirty="0"/>
          </a:p>
        </p:txBody>
      </p:sp>
      <p:sp>
        <p:nvSpPr>
          <p:cNvPr id="14" name="Rectangle 13">
            <a:extLst>
              <a:ext uri="{FF2B5EF4-FFF2-40B4-BE49-F238E27FC236}">
                <a16:creationId xmlns:a16="http://schemas.microsoft.com/office/drawing/2014/main" id="{1C34F209-E923-4153-B6A9-2EB89E5BD635}"/>
              </a:ext>
            </a:extLst>
          </p:cNvPr>
          <p:cNvSpPr/>
          <p:nvPr/>
        </p:nvSpPr>
        <p:spPr>
          <a:xfrm>
            <a:off x="440924" y="4959477"/>
            <a:ext cx="11552808" cy="523220"/>
          </a:xfrm>
          <a:prstGeom prst="rect">
            <a:avLst/>
          </a:prstGeom>
        </p:spPr>
        <p:txBody>
          <a:bodyPr wrap="square">
            <a:spAutoFit/>
          </a:bodyPr>
          <a:lstStyle/>
          <a:p>
            <a:r>
              <a:rPr lang="en-US" sz="1400" dirty="0">
                <a:latin typeface="Arial Black" panose="020B0A04020102020204" pitchFamily="34" charset="0"/>
              </a:rPr>
              <a:t>As it can be seen SVC is just memorizing the data, and one can see that here Decision Tree Classifier is better than Logistic Regression or Both are good here.</a:t>
            </a:r>
            <a:endParaRPr lang="en-IN" sz="1400" dirty="0">
              <a:latin typeface="Arial Black" panose="020B0A04020102020204" pitchFamily="34" charset="0"/>
            </a:endParaRPr>
          </a:p>
        </p:txBody>
      </p:sp>
    </p:spTree>
    <p:extLst>
      <p:ext uri="{BB962C8B-B14F-4D97-AF65-F5344CB8AC3E}">
        <p14:creationId xmlns:p14="http://schemas.microsoft.com/office/powerpoint/2010/main" val="4288040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657DD-3A71-4287-9518-47893521EAB3}"/>
              </a:ext>
            </a:extLst>
          </p:cNvPr>
          <p:cNvSpPr>
            <a:spLocks noGrp="1"/>
          </p:cNvSpPr>
          <p:nvPr>
            <p:ph type="title"/>
          </p:nvPr>
        </p:nvSpPr>
        <p:spPr>
          <a:xfrm>
            <a:off x="1129146" y="347905"/>
            <a:ext cx="9590550" cy="1051404"/>
          </a:xfrm>
        </p:spPr>
        <p:txBody>
          <a:bodyPr>
            <a:normAutofit/>
          </a:bodyPr>
          <a:lstStyle/>
          <a:p>
            <a:r>
              <a:rPr lang="en-US" sz="5400" b="1" u="sng" dirty="0">
                <a:latin typeface="Cambria Math" panose="02040503050406030204" pitchFamily="18" charset="0"/>
                <a:ea typeface="Cambria Math" panose="02040503050406030204" pitchFamily="18" charset="0"/>
              </a:rPr>
              <a:t>POINTS UNDER DISCUSSION</a:t>
            </a:r>
            <a:endParaRPr lang="en-IN" sz="5400" b="1" u="sng" dirty="0">
              <a:latin typeface="Cambria Math" panose="02040503050406030204" pitchFamily="18" charset="0"/>
              <a:ea typeface="Cambria Math" panose="02040503050406030204" pitchFamily="18" charset="0"/>
            </a:endParaRPr>
          </a:p>
        </p:txBody>
      </p:sp>
      <p:sp>
        <p:nvSpPr>
          <p:cNvPr id="3" name="Text Placeholder 2">
            <a:extLst>
              <a:ext uri="{FF2B5EF4-FFF2-40B4-BE49-F238E27FC236}">
                <a16:creationId xmlns:a16="http://schemas.microsoft.com/office/drawing/2014/main" id="{85581234-9577-44B8-BE99-AD07A1F7BB63}"/>
              </a:ext>
            </a:extLst>
          </p:cNvPr>
          <p:cNvSpPr>
            <a:spLocks noGrp="1"/>
          </p:cNvSpPr>
          <p:nvPr>
            <p:ph type="body" idx="1"/>
          </p:nvPr>
        </p:nvSpPr>
        <p:spPr>
          <a:xfrm>
            <a:off x="1129146" y="1664097"/>
            <a:ext cx="9590550" cy="4845998"/>
          </a:xfrm>
        </p:spPr>
        <p:txBody>
          <a:bodyPr/>
          <a:lstStyle/>
          <a:p>
            <a:pPr marL="742950" indent="-742950">
              <a:buFont typeface="+mj-lt"/>
              <a:buAutoNum type="arabicPeriod"/>
            </a:pPr>
            <a:r>
              <a:rPr lang="en-US" sz="3600" b="1" dirty="0">
                <a:latin typeface="Arial Black" panose="020B0A04020102020204" pitchFamily="34" charset="0"/>
              </a:rPr>
              <a:t>INTRODUCTION</a:t>
            </a:r>
          </a:p>
          <a:p>
            <a:pPr marL="742950" indent="-742950">
              <a:buFont typeface="+mj-lt"/>
              <a:buAutoNum type="arabicPeriod"/>
            </a:pPr>
            <a:r>
              <a:rPr lang="en-IN" sz="3600" b="1" dirty="0">
                <a:latin typeface="Arial Black" panose="020B0A04020102020204" pitchFamily="34" charset="0"/>
              </a:rPr>
              <a:t>PROJECT IDEA</a:t>
            </a:r>
          </a:p>
          <a:p>
            <a:pPr marL="742950" indent="-742950">
              <a:buFont typeface="+mj-lt"/>
              <a:buAutoNum type="arabicPeriod"/>
            </a:pPr>
            <a:r>
              <a:rPr lang="en-IN" sz="3600" b="1" dirty="0">
                <a:latin typeface="Arial Black" panose="020B0A04020102020204" pitchFamily="34" charset="0"/>
              </a:rPr>
              <a:t> PROJECT DATASET</a:t>
            </a:r>
          </a:p>
          <a:p>
            <a:pPr marL="742950" indent="-742950">
              <a:buFont typeface="+mj-lt"/>
              <a:buAutoNum type="arabicPeriod"/>
            </a:pPr>
            <a:r>
              <a:rPr lang="en-IN" sz="3600" b="1" dirty="0">
                <a:latin typeface="Arial Black" panose="020B0A04020102020204" pitchFamily="34" charset="0"/>
              </a:rPr>
              <a:t>PROJECT WORK</a:t>
            </a:r>
          </a:p>
          <a:p>
            <a:pPr marL="742950" indent="-742950">
              <a:buFont typeface="+mj-lt"/>
              <a:buAutoNum type="arabicPeriod"/>
            </a:pPr>
            <a:r>
              <a:rPr lang="en-IN" sz="3600" b="1" dirty="0">
                <a:latin typeface="Arial Black" panose="020B0A04020102020204" pitchFamily="34" charset="0"/>
              </a:rPr>
              <a:t>PROJECT RESULTS</a:t>
            </a:r>
          </a:p>
          <a:p>
            <a:pPr marL="742950" indent="-742950">
              <a:buFont typeface="+mj-lt"/>
              <a:buAutoNum type="arabicPeriod"/>
            </a:pPr>
            <a:r>
              <a:rPr lang="en-IN" sz="3600" b="1" dirty="0">
                <a:latin typeface="Arial Black" panose="020B0A04020102020204" pitchFamily="34" charset="0"/>
              </a:rPr>
              <a:t>CONCLUSION</a:t>
            </a:r>
            <a:endParaRPr lang="en-US" sz="3600" b="1" dirty="0">
              <a:latin typeface="Arial Black" panose="020B0A04020102020204" pitchFamily="34" charset="0"/>
            </a:endParaRPr>
          </a:p>
          <a:p>
            <a:endParaRPr lang="en-IN" dirty="0"/>
          </a:p>
        </p:txBody>
      </p:sp>
    </p:spTree>
    <p:extLst>
      <p:ext uri="{BB962C8B-B14F-4D97-AF65-F5344CB8AC3E}">
        <p14:creationId xmlns:p14="http://schemas.microsoft.com/office/powerpoint/2010/main" val="614565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26D131-F998-4A46-A078-018EF37BA763}"/>
              </a:ext>
            </a:extLst>
          </p:cNvPr>
          <p:cNvSpPr/>
          <p:nvPr/>
        </p:nvSpPr>
        <p:spPr>
          <a:xfrm>
            <a:off x="160158" y="75005"/>
            <a:ext cx="4920193" cy="307777"/>
          </a:xfrm>
          <a:prstGeom prst="rect">
            <a:avLst/>
          </a:prstGeom>
        </p:spPr>
        <p:txBody>
          <a:bodyPr wrap="none">
            <a:spAutoFit/>
          </a:bodyPr>
          <a:lstStyle/>
          <a:p>
            <a:r>
              <a:rPr lang="en-US" sz="1400" dirty="0">
                <a:latin typeface="Arial Black" panose="020B0A04020102020204" pitchFamily="34" charset="0"/>
              </a:rPr>
              <a:t>Now we look at the value counts of every label :</a:t>
            </a:r>
            <a:endParaRPr lang="en-IN" sz="1400" dirty="0">
              <a:latin typeface="Arial Black" panose="020B0A04020102020204" pitchFamily="34" charset="0"/>
            </a:endParaRPr>
          </a:p>
        </p:txBody>
      </p:sp>
      <p:sp>
        <p:nvSpPr>
          <p:cNvPr id="4" name="Rectangle 3">
            <a:extLst>
              <a:ext uri="{FF2B5EF4-FFF2-40B4-BE49-F238E27FC236}">
                <a16:creationId xmlns:a16="http://schemas.microsoft.com/office/drawing/2014/main" id="{5765EA6F-3FA7-42B4-8AB8-F039D07E42F3}"/>
              </a:ext>
            </a:extLst>
          </p:cNvPr>
          <p:cNvSpPr/>
          <p:nvPr/>
        </p:nvSpPr>
        <p:spPr>
          <a:xfrm>
            <a:off x="278167" y="382782"/>
            <a:ext cx="2766874" cy="5262979"/>
          </a:xfrm>
          <a:prstGeom prst="rect">
            <a:avLst/>
          </a:prstGeom>
        </p:spPr>
        <p:txBody>
          <a:bodyPr wrap="square">
            <a:spAutoFit/>
          </a:bodyPr>
          <a:lstStyle/>
          <a:p>
            <a:r>
              <a:rPr lang="en-IN" sz="1400" dirty="0">
                <a:latin typeface="Arial Black" panose="020B0A04020102020204" pitchFamily="34" charset="0"/>
              </a:rPr>
              <a:t>For Gender :</a:t>
            </a:r>
          </a:p>
          <a:p>
            <a:r>
              <a:rPr lang="en-IN" sz="1400" dirty="0">
                <a:latin typeface="Arial Black" panose="020B0A04020102020204" pitchFamily="34" charset="0"/>
              </a:rPr>
              <a:t> </a:t>
            </a:r>
            <a:r>
              <a:rPr lang="en-IN" sz="1400" dirty="0">
                <a:latin typeface="Bahnschrift Light" panose="020B0502040204020203" pitchFamily="34" charset="0"/>
              </a:rPr>
              <a:t>1 398</a:t>
            </a:r>
          </a:p>
          <a:p>
            <a:r>
              <a:rPr lang="en-IN" sz="1400" dirty="0">
                <a:latin typeface="Bahnschrift Light" panose="020B0502040204020203" pitchFamily="34" charset="0"/>
              </a:rPr>
              <a:t>  0 93</a:t>
            </a:r>
          </a:p>
          <a:p>
            <a:r>
              <a:rPr lang="en-IN" sz="1400" dirty="0">
                <a:latin typeface="Arial Black" panose="020B0A04020102020204" pitchFamily="34" charset="0"/>
              </a:rPr>
              <a:t>For Married :</a:t>
            </a:r>
          </a:p>
          <a:p>
            <a:r>
              <a:rPr lang="en-IN" sz="1400" dirty="0">
                <a:latin typeface="Bahnschrift Light" panose="020B0502040204020203" pitchFamily="34" charset="0"/>
              </a:rPr>
              <a:t> 1  315</a:t>
            </a:r>
          </a:p>
          <a:p>
            <a:r>
              <a:rPr lang="en-IN" sz="1400" dirty="0">
                <a:latin typeface="Bahnschrift Light" panose="020B0502040204020203" pitchFamily="34" charset="0"/>
              </a:rPr>
              <a:t> 0 176</a:t>
            </a:r>
          </a:p>
          <a:p>
            <a:r>
              <a:rPr lang="en-IN" sz="1400" dirty="0">
                <a:latin typeface="Arial Black" panose="020B0A04020102020204" pitchFamily="34" charset="0"/>
              </a:rPr>
              <a:t>For Dependents :</a:t>
            </a:r>
          </a:p>
          <a:p>
            <a:r>
              <a:rPr lang="en-IN" sz="1400" dirty="0">
                <a:latin typeface="Bahnschrift Light" panose="020B0502040204020203" pitchFamily="34" charset="0"/>
              </a:rPr>
              <a:t> 0 292</a:t>
            </a:r>
          </a:p>
          <a:p>
            <a:r>
              <a:rPr lang="en-IN" sz="1400" dirty="0">
                <a:latin typeface="Bahnschrift Light" panose="020B0502040204020203" pitchFamily="34" charset="0"/>
              </a:rPr>
              <a:t> 2 85</a:t>
            </a:r>
          </a:p>
          <a:p>
            <a:r>
              <a:rPr lang="en-IN" sz="1400" dirty="0">
                <a:latin typeface="Bahnschrift Light" panose="020B0502040204020203" pitchFamily="34" charset="0"/>
              </a:rPr>
              <a:t> 1 78</a:t>
            </a:r>
          </a:p>
          <a:p>
            <a:r>
              <a:rPr lang="en-IN" sz="1400" dirty="0">
                <a:latin typeface="Bahnschrift Light" panose="020B0502040204020203" pitchFamily="34" charset="0"/>
              </a:rPr>
              <a:t> 3 36</a:t>
            </a:r>
          </a:p>
          <a:p>
            <a:r>
              <a:rPr lang="en-IN" sz="1400" dirty="0">
                <a:latin typeface="Arial Black" panose="020B0A04020102020204" pitchFamily="34" charset="0"/>
              </a:rPr>
              <a:t>For Education :</a:t>
            </a:r>
          </a:p>
          <a:p>
            <a:r>
              <a:rPr lang="en-IN" sz="1400" dirty="0">
                <a:latin typeface="Arial Black" panose="020B0A04020102020204" pitchFamily="34" charset="0"/>
              </a:rPr>
              <a:t> </a:t>
            </a:r>
            <a:r>
              <a:rPr lang="en-IN" sz="1400" dirty="0">
                <a:latin typeface="Bahnschrift Light" panose="020B0502040204020203" pitchFamily="34" charset="0"/>
              </a:rPr>
              <a:t>0 382</a:t>
            </a:r>
          </a:p>
          <a:p>
            <a:r>
              <a:rPr lang="en-IN" sz="1400" dirty="0">
                <a:latin typeface="Bahnschrift Light" panose="020B0502040204020203" pitchFamily="34" charset="0"/>
              </a:rPr>
              <a:t>   1 109</a:t>
            </a:r>
          </a:p>
          <a:p>
            <a:r>
              <a:rPr lang="en-IN" sz="1400" dirty="0">
                <a:latin typeface="Arial Black" panose="020B0A04020102020204" pitchFamily="34" charset="0"/>
              </a:rPr>
              <a:t>For Self Employed :</a:t>
            </a:r>
          </a:p>
          <a:p>
            <a:r>
              <a:rPr lang="en-IN" sz="1400" dirty="0">
                <a:latin typeface="Bahnschrift Light" panose="020B0502040204020203" pitchFamily="34" charset="0"/>
              </a:rPr>
              <a:t>  0 428</a:t>
            </a:r>
          </a:p>
          <a:p>
            <a:r>
              <a:rPr lang="en-IN" sz="1400" dirty="0">
                <a:latin typeface="Bahnschrift Light" panose="020B0502040204020203" pitchFamily="34" charset="0"/>
              </a:rPr>
              <a:t>   1 63</a:t>
            </a:r>
          </a:p>
          <a:p>
            <a:r>
              <a:rPr lang="en-IN" sz="1400" dirty="0">
                <a:latin typeface="Arial Black" panose="020B0A04020102020204" pitchFamily="34" charset="0"/>
              </a:rPr>
              <a:t>For Credit History :</a:t>
            </a:r>
          </a:p>
          <a:p>
            <a:r>
              <a:rPr lang="en-IN" sz="1400" dirty="0">
                <a:latin typeface="Bahnschrift Light" panose="020B0502040204020203" pitchFamily="34" charset="0"/>
              </a:rPr>
              <a:t>    1 421</a:t>
            </a:r>
          </a:p>
          <a:p>
            <a:r>
              <a:rPr lang="en-IN" sz="1400" dirty="0">
                <a:latin typeface="Bahnschrift Light" panose="020B0502040204020203" pitchFamily="34" charset="0"/>
              </a:rPr>
              <a:t>    0 70</a:t>
            </a:r>
          </a:p>
          <a:p>
            <a:r>
              <a:rPr lang="en-IN" sz="1400" dirty="0">
                <a:latin typeface="Arial Black" panose="020B0A04020102020204" pitchFamily="34" charset="0"/>
              </a:rPr>
              <a:t>For Property Area :</a:t>
            </a:r>
          </a:p>
          <a:p>
            <a:r>
              <a:rPr lang="en-IN" sz="1400" dirty="0">
                <a:latin typeface="Bahnschrift Light" panose="020B0502040204020203" pitchFamily="34" charset="0"/>
              </a:rPr>
              <a:t>   1 179</a:t>
            </a:r>
          </a:p>
          <a:p>
            <a:r>
              <a:rPr lang="en-IN" sz="1400" dirty="0">
                <a:latin typeface="Bahnschrift Light" panose="020B0502040204020203" pitchFamily="34" charset="0"/>
              </a:rPr>
              <a:t>   2 170</a:t>
            </a:r>
          </a:p>
          <a:p>
            <a:r>
              <a:rPr lang="en-IN" sz="1400" dirty="0">
                <a:latin typeface="Bahnschrift Light" panose="020B0502040204020203" pitchFamily="34" charset="0"/>
              </a:rPr>
              <a:t>   0 142</a:t>
            </a:r>
          </a:p>
        </p:txBody>
      </p:sp>
      <p:sp>
        <p:nvSpPr>
          <p:cNvPr id="5" name="Rectangle 4">
            <a:extLst>
              <a:ext uri="{FF2B5EF4-FFF2-40B4-BE49-F238E27FC236}">
                <a16:creationId xmlns:a16="http://schemas.microsoft.com/office/drawing/2014/main" id="{A46D4A93-2200-4F50-9343-E4044A5D9BC9}"/>
              </a:ext>
            </a:extLst>
          </p:cNvPr>
          <p:cNvSpPr/>
          <p:nvPr/>
        </p:nvSpPr>
        <p:spPr>
          <a:xfrm>
            <a:off x="3403107" y="382782"/>
            <a:ext cx="6096000" cy="2739211"/>
          </a:xfrm>
          <a:prstGeom prst="rect">
            <a:avLst/>
          </a:prstGeom>
        </p:spPr>
        <p:txBody>
          <a:bodyPr>
            <a:spAutoFit/>
          </a:bodyPr>
          <a:lstStyle/>
          <a:p>
            <a:r>
              <a:rPr lang="en-IN" sz="1400" dirty="0">
                <a:latin typeface="Arial Black" panose="020B0A04020102020204" pitchFamily="34" charset="0"/>
              </a:rPr>
              <a:t>For new col :</a:t>
            </a:r>
          </a:p>
          <a:p>
            <a:r>
              <a:rPr lang="en-IN" dirty="0">
                <a:latin typeface="Bahnschrift Light" panose="020B0502040204020203" pitchFamily="34" charset="0"/>
              </a:rPr>
              <a:t>  </a:t>
            </a:r>
            <a:r>
              <a:rPr lang="en-IN" sz="1400" dirty="0">
                <a:latin typeface="Bahnschrift Light" panose="020B0502040204020203" pitchFamily="34" charset="0"/>
              </a:rPr>
              <a:t>0.000000 222</a:t>
            </a:r>
          </a:p>
          <a:p>
            <a:r>
              <a:rPr lang="en-IN" sz="1400" dirty="0">
                <a:latin typeface="Bahnschrift Light" panose="020B0502040204020203" pitchFamily="34" charset="0"/>
              </a:rPr>
              <a:t>  0.414374    1</a:t>
            </a:r>
          </a:p>
          <a:p>
            <a:r>
              <a:rPr lang="en-IN" sz="1400" dirty="0">
                <a:latin typeface="Bahnschrift Light" panose="020B0502040204020203" pitchFamily="34" charset="0"/>
              </a:rPr>
              <a:t>  0.912892     1</a:t>
            </a:r>
          </a:p>
          <a:p>
            <a:r>
              <a:rPr lang="en-IN" sz="1400" dirty="0">
                <a:latin typeface="Bahnschrift Light" panose="020B0502040204020203" pitchFamily="34" charset="0"/>
              </a:rPr>
              <a:t>  1.258120      1</a:t>
            </a:r>
          </a:p>
          <a:p>
            <a:r>
              <a:rPr lang="en-IN" sz="1400" dirty="0">
                <a:latin typeface="Bahnschrift Light" panose="020B0502040204020203" pitchFamily="34" charset="0"/>
              </a:rPr>
              <a:t>  0.504299    1  </a:t>
            </a:r>
          </a:p>
          <a:p>
            <a:r>
              <a:rPr lang="en-IN" sz="1400" dirty="0">
                <a:latin typeface="Bahnschrift Light" panose="020B0502040204020203" pitchFamily="34" charset="0"/>
              </a:rPr>
              <a:t>...</a:t>
            </a:r>
          </a:p>
          <a:p>
            <a:r>
              <a:rPr lang="en-IN" sz="1400" dirty="0">
                <a:latin typeface="Bahnschrift Light" panose="020B0502040204020203" pitchFamily="34" charset="0"/>
              </a:rPr>
              <a:t> 0.330420    1</a:t>
            </a:r>
          </a:p>
          <a:p>
            <a:r>
              <a:rPr lang="en-IN" sz="1400" dirty="0">
                <a:latin typeface="Bahnschrift Light" panose="020B0502040204020203" pitchFamily="34" charset="0"/>
              </a:rPr>
              <a:t> 2.332134    1</a:t>
            </a:r>
          </a:p>
          <a:p>
            <a:r>
              <a:rPr lang="en-IN" sz="1400" dirty="0">
                <a:latin typeface="Bahnschrift Light" panose="020B0502040204020203" pitchFamily="34" charset="0"/>
              </a:rPr>
              <a:t> 0.844471    1</a:t>
            </a:r>
          </a:p>
          <a:p>
            <a:r>
              <a:rPr lang="en-IN" sz="1400" dirty="0">
                <a:latin typeface="Bahnschrift Light" panose="020B0502040204020203" pitchFamily="34" charset="0"/>
              </a:rPr>
              <a:t> 0.564642    1</a:t>
            </a:r>
          </a:p>
          <a:p>
            <a:r>
              <a:rPr lang="en-IN" sz="1400" dirty="0">
                <a:latin typeface="Bahnschrift Light" panose="020B0502040204020203" pitchFamily="34" charset="0"/>
              </a:rPr>
              <a:t> 0.824769    1</a:t>
            </a:r>
          </a:p>
        </p:txBody>
      </p:sp>
      <p:sp>
        <p:nvSpPr>
          <p:cNvPr id="7" name="Rectangle 6">
            <a:extLst>
              <a:ext uri="{FF2B5EF4-FFF2-40B4-BE49-F238E27FC236}">
                <a16:creationId xmlns:a16="http://schemas.microsoft.com/office/drawing/2014/main" id="{90AFD90B-C24D-434D-BE2C-E02438B7282D}"/>
              </a:ext>
            </a:extLst>
          </p:cNvPr>
          <p:cNvSpPr/>
          <p:nvPr/>
        </p:nvSpPr>
        <p:spPr>
          <a:xfrm>
            <a:off x="3403107" y="3108979"/>
            <a:ext cx="6096000" cy="2739211"/>
          </a:xfrm>
          <a:prstGeom prst="rect">
            <a:avLst/>
          </a:prstGeom>
        </p:spPr>
        <p:txBody>
          <a:bodyPr>
            <a:spAutoFit/>
          </a:bodyPr>
          <a:lstStyle/>
          <a:p>
            <a:r>
              <a:rPr lang="en-IN" sz="1400" dirty="0">
                <a:latin typeface="Arial Black" panose="020B0A04020102020204" pitchFamily="34" charset="0"/>
              </a:rPr>
              <a:t>For new col2 :</a:t>
            </a:r>
          </a:p>
          <a:p>
            <a:r>
              <a:rPr lang="en-IN" dirty="0">
                <a:latin typeface="CMR10"/>
              </a:rPr>
              <a:t>  </a:t>
            </a:r>
            <a:r>
              <a:rPr lang="en-IN" sz="1400" dirty="0">
                <a:latin typeface="Bahnschrift Light" panose="020B0502040204020203" pitchFamily="34" charset="0"/>
              </a:rPr>
              <a:t>43200.0   18</a:t>
            </a:r>
          </a:p>
          <a:p>
            <a:r>
              <a:rPr lang="en-IN" sz="1400" dirty="0">
                <a:latin typeface="Bahnschrift Light" panose="020B0502040204020203" pitchFamily="34" charset="0"/>
              </a:rPr>
              <a:t>  39600.0   13</a:t>
            </a:r>
          </a:p>
          <a:p>
            <a:r>
              <a:rPr lang="en-IN" sz="1400" dirty="0">
                <a:latin typeface="Bahnschrift Light" panose="020B0502040204020203" pitchFamily="34" charset="0"/>
              </a:rPr>
              <a:t>  36000.0   11</a:t>
            </a:r>
          </a:p>
          <a:p>
            <a:r>
              <a:rPr lang="en-IN" sz="1400" dirty="0">
                <a:latin typeface="Bahnschrift Light" panose="020B0502040204020203" pitchFamily="34" charset="0"/>
              </a:rPr>
              <a:t>  57600.0   11</a:t>
            </a:r>
          </a:p>
          <a:p>
            <a:r>
              <a:rPr lang="en-IN" sz="1400" dirty="0">
                <a:latin typeface="Bahnschrift Light" panose="020B0502040204020203" pitchFamily="34" charset="0"/>
              </a:rPr>
              <a:t>  46080.0    9</a:t>
            </a:r>
          </a:p>
          <a:p>
            <a:r>
              <a:rPr lang="en-IN" sz="1400" dirty="0">
                <a:latin typeface="Bahnschrift Light" panose="020B0502040204020203" pitchFamily="34" charset="0"/>
              </a:rPr>
              <a:t>..</a:t>
            </a:r>
          </a:p>
          <a:p>
            <a:r>
              <a:rPr lang="en-IN" sz="1400" dirty="0">
                <a:latin typeface="Bahnschrift Light" panose="020B0502040204020203" pitchFamily="34" charset="0"/>
              </a:rPr>
              <a:t>  3000.0       1</a:t>
            </a:r>
          </a:p>
          <a:p>
            <a:r>
              <a:rPr lang="en-IN" sz="1400" dirty="0">
                <a:latin typeface="Bahnschrift Light" panose="020B0502040204020203" pitchFamily="34" charset="0"/>
              </a:rPr>
              <a:t> 12000.0     1</a:t>
            </a:r>
          </a:p>
          <a:p>
            <a:r>
              <a:rPr lang="en-IN" sz="1400" dirty="0">
                <a:latin typeface="Bahnschrift Light" panose="020B0502040204020203" pitchFamily="34" charset="0"/>
              </a:rPr>
              <a:t> 9072.0       1</a:t>
            </a:r>
          </a:p>
          <a:p>
            <a:r>
              <a:rPr lang="en-IN" sz="1400" dirty="0">
                <a:latin typeface="Bahnschrift Light" panose="020B0502040204020203" pitchFamily="34" charset="0"/>
              </a:rPr>
              <a:t> 25920.0     1</a:t>
            </a:r>
          </a:p>
          <a:p>
            <a:r>
              <a:rPr lang="en-IN" sz="1400" dirty="0">
                <a:latin typeface="Bahnschrift Light" panose="020B0502040204020203" pitchFamily="34" charset="0"/>
              </a:rPr>
              <a:t> 7560.0       1</a:t>
            </a:r>
          </a:p>
        </p:txBody>
      </p:sp>
    </p:spTree>
    <p:extLst>
      <p:ext uri="{BB962C8B-B14F-4D97-AF65-F5344CB8AC3E}">
        <p14:creationId xmlns:p14="http://schemas.microsoft.com/office/powerpoint/2010/main" val="1645618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D0D5FF-878A-4688-952A-982163BCBD6B}"/>
              </a:ext>
            </a:extLst>
          </p:cNvPr>
          <p:cNvSpPr/>
          <p:nvPr/>
        </p:nvSpPr>
        <p:spPr>
          <a:xfrm>
            <a:off x="619551" y="279192"/>
            <a:ext cx="11391935" cy="5509200"/>
          </a:xfrm>
          <a:prstGeom prst="rect">
            <a:avLst/>
          </a:prstGeom>
        </p:spPr>
        <p:txBody>
          <a:bodyPr wrap="square">
            <a:spAutoFit/>
          </a:bodyPr>
          <a:lstStyle/>
          <a:p>
            <a:r>
              <a:rPr lang="en-IN" sz="4000" b="1" dirty="0">
                <a:latin typeface="+mj-lt"/>
              </a:rPr>
              <a:t>6. </a:t>
            </a:r>
            <a:r>
              <a:rPr lang="en-IN" sz="4000" b="1" u="sng" dirty="0">
                <a:latin typeface="Cambria Math" panose="02040503050406030204" pitchFamily="18" charset="0"/>
                <a:ea typeface="Cambria Math" panose="02040503050406030204" pitchFamily="18" charset="0"/>
              </a:rPr>
              <a:t>CONCLUSION :</a:t>
            </a:r>
          </a:p>
          <a:p>
            <a:endParaRPr lang="en-IN" sz="2000" dirty="0">
              <a:latin typeface="+mj-lt"/>
            </a:endParaRPr>
          </a:p>
          <a:p>
            <a:r>
              <a:rPr lang="en-US" sz="2000" dirty="0">
                <a:effectLst>
                  <a:outerShdw blurRad="38100" dist="38100" dir="2700000" algn="tl">
                    <a:srgbClr val="000000">
                      <a:alpha val="43137"/>
                    </a:srgbClr>
                  </a:outerShdw>
                </a:effectLst>
                <a:latin typeface="Arial Black" panose="020B0A04020102020204" pitchFamily="34" charset="0"/>
              </a:rPr>
              <a:t>In this project, we explore different aspects of incorporating neural, statistical and external features to deep neural networks on the task of loan prediction. We also presented in-depth analysis of several state-of-the-art recurrent and convolution architectures. The presented idea leverages features extracted</a:t>
            </a:r>
          </a:p>
          <a:p>
            <a:r>
              <a:rPr lang="en-IN" sz="2000" dirty="0">
                <a:effectLst>
                  <a:outerShdw blurRad="38100" dist="38100" dir="2700000" algn="tl">
                    <a:srgbClr val="000000">
                      <a:alpha val="43137"/>
                    </a:srgbClr>
                  </a:outerShdw>
                </a:effectLst>
                <a:latin typeface="Arial Black" panose="020B0A04020102020204" pitchFamily="34" charset="0"/>
              </a:rPr>
              <a:t>using different models.</a:t>
            </a:r>
          </a:p>
          <a:p>
            <a:r>
              <a:rPr lang="en-US" sz="2000" dirty="0">
                <a:effectLst>
                  <a:outerShdw blurRad="38100" dist="38100" dir="2700000" algn="tl">
                    <a:srgbClr val="000000">
                      <a:alpha val="43137"/>
                    </a:srgbClr>
                  </a:outerShdw>
                </a:effectLst>
                <a:latin typeface="Arial Black" panose="020B0A04020102020204" pitchFamily="34" charset="0"/>
              </a:rPr>
              <a:t>From the used models, it is seen that Logistic Regression performs the best and Decision Tree Classifier also performs the same level as the Previous one. But Among all SVC performs the worst, it generally overestimates the data and gives very bad result.</a:t>
            </a:r>
          </a:p>
          <a:p>
            <a:r>
              <a:rPr lang="en-US" sz="2000" dirty="0">
                <a:effectLst>
                  <a:outerShdw blurRad="38100" dist="38100" dir="2700000" algn="tl">
                    <a:srgbClr val="000000">
                      <a:alpha val="43137"/>
                    </a:srgbClr>
                  </a:outerShdw>
                </a:effectLst>
                <a:latin typeface="Arial Black" panose="020B0A04020102020204" pitchFamily="34" charset="0"/>
              </a:rPr>
              <a:t>Though there is still scope for further improvement in the topic and hope to be explored in future.</a:t>
            </a:r>
            <a:endParaRPr lang="en-IN" sz="2000" dirty="0">
              <a:effectLst>
                <a:outerShdw blurRad="38100" dist="38100" dir="2700000" algn="tl">
                  <a:srgbClr val="000000">
                    <a:alpha val="43137"/>
                  </a:srgbClr>
                </a:outerShdw>
              </a:effectLst>
              <a:latin typeface="Arial Black" panose="020B0A04020102020204" pitchFamily="34" charset="0"/>
            </a:endParaRPr>
          </a:p>
          <a:p>
            <a:endParaRPr lang="en-IN" dirty="0">
              <a:latin typeface="CMBX12"/>
            </a:endParaRPr>
          </a:p>
          <a:p>
            <a:endParaRPr lang="en-IN" dirty="0">
              <a:latin typeface="CMBX12"/>
            </a:endParaRPr>
          </a:p>
          <a:p>
            <a:endParaRPr lang="en-IN" dirty="0">
              <a:latin typeface="CMBX12"/>
            </a:endParaRPr>
          </a:p>
          <a:p>
            <a:endParaRPr lang="en-IN" dirty="0"/>
          </a:p>
        </p:txBody>
      </p:sp>
    </p:spTree>
    <p:extLst>
      <p:ext uri="{BB962C8B-B14F-4D97-AF65-F5344CB8AC3E}">
        <p14:creationId xmlns:p14="http://schemas.microsoft.com/office/powerpoint/2010/main" val="1103049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0021-3B03-46E4-8BF7-D0CEB33C9CEC}"/>
              </a:ext>
            </a:extLst>
          </p:cNvPr>
          <p:cNvSpPr>
            <a:spLocks noGrp="1"/>
          </p:cNvSpPr>
          <p:nvPr>
            <p:ph type="title"/>
          </p:nvPr>
        </p:nvSpPr>
        <p:spPr>
          <a:xfrm>
            <a:off x="1162236" y="340641"/>
            <a:ext cx="9590550" cy="999888"/>
          </a:xfrm>
        </p:spPr>
        <p:txBody>
          <a:bodyPr/>
          <a:lstStyle/>
          <a:p>
            <a:pPr algn="l"/>
            <a:r>
              <a:rPr lang="en-US" b="1" dirty="0"/>
              <a:t>1.</a:t>
            </a:r>
            <a:r>
              <a:rPr lang="en-US" b="1" dirty="0">
                <a:latin typeface="Constantia" panose="02030602050306030303" pitchFamily="18" charset="0"/>
              </a:rPr>
              <a:t> </a:t>
            </a:r>
            <a:r>
              <a:rPr lang="en-US" b="1" u="sng" dirty="0">
                <a:latin typeface="Cambria Math" panose="02040503050406030204" pitchFamily="18" charset="0"/>
                <a:ea typeface="Cambria Math" panose="02040503050406030204" pitchFamily="18" charset="0"/>
              </a:rPr>
              <a:t>INTRODUCTION :</a:t>
            </a:r>
            <a:endParaRPr lang="en-IN" b="1" u="sng" dirty="0">
              <a:latin typeface="Cambria Math" panose="02040503050406030204" pitchFamily="18" charset="0"/>
              <a:ea typeface="Cambria Math" panose="02040503050406030204" pitchFamily="18" charset="0"/>
            </a:endParaRPr>
          </a:p>
        </p:txBody>
      </p:sp>
      <p:sp>
        <p:nvSpPr>
          <p:cNvPr id="3" name="Text Placeholder 2">
            <a:extLst>
              <a:ext uri="{FF2B5EF4-FFF2-40B4-BE49-F238E27FC236}">
                <a16:creationId xmlns:a16="http://schemas.microsoft.com/office/drawing/2014/main" id="{0992DA9D-E635-40CE-A474-E8290F8EF287}"/>
              </a:ext>
            </a:extLst>
          </p:cNvPr>
          <p:cNvSpPr>
            <a:spLocks noGrp="1"/>
          </p:cNvSpPr>
          <p:nvPr>
            <p:ph type="body" idx="1"/>
          </p:nvPr>
        </p:nvSpPr>
        <p:spPr>
          <a:xfrm>
            <a:off x="168676" y="1438183"/>
            <a:ext cx="11771790" cy="5273335"/>
          </a:xfrm>
        </p:spPr>
        <p:txBody>
          <a:bodyPr/>
          <a:lstStyle/>
          <a:p>
            <a:pPr algn="l"/>
            <a:r>
              <a:rPr lang="en-US" dirty="0">
                <a:latin typeface="Arial Black" panose="020B0A04020102020204" pitchFamily="34" charset="0"/>
              </a:rPr>
              <a:t>Machine Learning is the systematic study of algorithms and systems that improve their knowledge or performance with experience. Machine Learning focuses on the development of computer programs that can access data and use it to learn for themselves.</a:t>
            </a:r>
          </a:p>
          <a:p>
            <a:pPr algn="l"/>
            <a:r>
              <a:rPr lang="en-US" dirty="0">
                <a:latin typeface="Arial Black" panose="020B0A04020102020204" pitchFamily="34" charset="0"/>
              </a:rPr>
              <a:t>Loan Prediction is a very important part in our today's life. More often than not, it seems to have been seen that people from different background , different social status, different education level apply to get a loan. But not everyone who applies is approved of loan.</a:t>
            </a:r>
          </a:p>
          <a:p>
            <a:pPr algn="l"/>
            <a:r>
              <a:rPr lang="en-US" dirty="0">
                <a:latin typeface="Arial Black" panose="020B0A04020102020204" pitchFamily="34" charset="0"/>
              </a:rPr>
              <a:t>We have applied </a:t>
            </a:r>
            <a:r>
              <a:rPr lang="en-US" b="1" dirty="0">
                <a:latin typeface="Arial Black" panose="020B0A04020102020204" pitchFamily="34" charset="0"/>
              </a:rPr>
              <a:t>PCA</a:t>
            </a:r>
            <a:r>
              <a:rPr lang="en-US" dirty="0">
                <a:latin typeface="Arial Black" panose="020B0A04020102020204" pitchFamily="34" charset="0"/>
              </a:rPr>
              <a:t> on Dataset and get the idea of features require to describe properly. In this Project, it is worked on how different background , social status and education level can effect your loan application and depending on the result we can conclude. Here we have applied </a:t>
            </a:r>
            <a:r>
              <a:rPr lang="en-US" b="1" dirty="0">
                <a:latin typeface="Arial Black" panose="020B0A04020102020204" pitchFamily="34" charset="0"/>
              </a:rPr>
              <a:t>Logistic Regression Model, KNeighbors Classier Model, SVC and Decision Tree Classier Model </a:t>
            </a:r>
            <a:r>
              <a:rPr lang="en-US" dirty="0">
                <a:latin typeface="Arial Black" panose="020B0A04020102020204" pitchFamily="34" charset="0"/>
              </a:rPr>
              <a:t>on our Loan Dataset and check which model can predict better.</a:t>
            </a:r>
            <a:endParaRPr lang="en-IN" dirty="0">
              <a:latin typeface="Arial Black" panose="020B0A04020102020204" pitchFamily="34" charset="0"/>
            </a:endParaRPr>
          </a:p>
        </p:txBody>
      </p:sp>
    </p:spTree>
    <p:extLst>
      <p:ext uri="{BB962C8B-B14F-4D97-AF65-F5344CB8AC3E}">
        <p14:creationId xmlns:p14="http://schemas.microsoft.com/office/powerpoint/2010/main" val="3562825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110CA-3BE9-49E8-89CE-42937EE1A1C4}"/>
              </a:ext>
            </a:extLst>
          </p:cNvPr>
          <p:cNvSpPr>
            <a:spLocks noGrp="1"/>
          </p:cNvSpPr>
          <p:nvPr>
            <p:ph type="title"/>
          </p:nvPr>
        </p:nvSpPr>
        <p:spPr>
          <a:xfrm>
            <a:off x="877690" y="371824"/>
            <a:ext cx="10353762" cy="879927"/>
          </a:xfrm>
        </p:spPr>
        <p:txBody>
          <a:bodyPr>
            <a:normAutofit/>
          </a:bodyPr>
          <a:lstStyle/>
          <a:p>
            <a:pPr algn="l"/>
            <a:r>
              <a:rPr lang="en-US" dirty="0"/>
              <a:t>2. </a:t>
            </a:r>
            <a:r>
              <a:rPr lang="en-IN" b="1" u="sng" dirty="0">
                <a:latin typeface="Cambria Math" panose="02040503050406030204" pitchFamily="18" charset="0"/>
                <a:ea typeface="Cambria Math" panose="02040503050406030204" pitchFamily="18" charset="0"/>
              </a:rPr>
              <a:t>PROJECT IDEA </a:t>
            </a:r>
            <a:r>
              <a:rPr lang="en-US" b="1" u="sng" dirty="0">
                <a:latin typeface="Cambria Math" panose="02040503050406030204" pitchFamily="18" charset="0"/>
                <a:ea typeface="Cambria Math" panose="02040503050406030204" pitchFamily="18" charset="0"/>
              </a:rPr>
              <a:t>:</a:t>
            </a:r>
            <a:endParaRPr lang="en-IN" b="1" u="sng"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817CE999-36DF-49F8-B49F-8C17BDF4DA35}"/>
              </a:ext>
            </a:extLst>
          </p:cNvPr>
          <p:cNvSpPr>
            <a:spLocks noGrp="1"/>
          </p:cNvSpPr>
          <p:nvPr>
            <p:ph idx="1"/>
          </p:nvPr>
        </p:nvSpPr>
        <p:spPr>
          <a:xfrm>
            <a:off x="275208" y="1251751"/>
            <a:ext cx="11558726" cy="5646198"/>
          </a:xfrm>
        </p:spPr>
        <p:txBody>
          <a:bodyPr>
            <a:normAutofit lnSpcReduction="10000"/>
          </a:bodyPr>
          <a:lstStyle/>
          <a:p>
            <a:pPr marL="36900" indent="0">
              <a:buNone/>
            </a:pPr>
            <a:r>
              <a:rPr lang="en-US" dirty="0">
                <a:latin typeface="Arial Black" panose="020B0A04020102020204" pitchFamily="34" charset="0"/>
              </a:rPr>
              <a:t>The idea behind this </a:t>
            </a:r>
            <a:r>
              <a:rPr lang="en-US" b="1" dirty="0">
                <a:latin typeface="Arial Black" panose="020B0A04020102020204" pitchFamily="34" charset="0"/>
              </a:rPr>
              <a:t>Project</a:t>
            </a:r>
            <a:r>
              <a:rPr lang="en-US" dirty="0">
                <a:latin typeface="Arial Black" panose="020B0A04020102020204" pitchFamily="34" charset="0"/>
              </a:rPr>
              <a:t> is to build models that will classify the loan prediction properly . It is based on the applicant's martial status, education, number of dependents, and employments. We can visualize the dataset and can get some information. </a:t>
            </a:r>
          </a:p>
          <a:p>
            <a:pPr marL="36900" indent="0">
              <a:buNone/>
            </a:pPr>
            <a:r>
              <a:rPr lang="en-US" dirty="0">
                <a:latin typeface="Arial Black" panose="020B0A04020102020204" pitchFamily="34" charset="0"/>
              </a:rPr>
              <a:t>We have also applied </a:t>
            </a:r>
            <a:r>
              <a:rPr lang="en-US" b="1" dirty="0">
                <a:latin typeface="Arial Black" panose="020B0A04020102020204" pitchFamily="34" charset="0"/>
              </a:rPr>
              <a:t>PCA</a:t>
            </a:r>
            <a:r>
              <a:rPr lang="en-US" dirty="0">
                <a:latin typeface="Arial Black" panose="020B0A04020102020204" pitchFamily="34" charset="0"/>
              </a:rPr>
              <a:t> to get the idea of how much components are required to explain the data properly. At last, we done models and calculate Accuracy to get the idea </a:t>
            </a:r>
            <a:r>
              <a:rPr lang="en-IN" dirty="0">
                <a:latin typeface="Arial Black" panose="020B0A04020102020204" pitchFamily="34" charset="0"/>
              </a:rPr>
              <a:t>of fitted models.</a:t>
            </a:r>
          </a:p>
          <a:p>
            <a:pPr marL="36900" indent="0">
              <a:buNone/>
            </a:pPr>
            <a:endParaRPr lang="en-IN" dirty="0"/>
          </a:p>
          <a:p>
            <a:pPr marL="36900" indent="0">
              <a:buNone/>
            </a:pPr>
            <a:r>
              <a:rPr lang="en-US" dirty="0"/>
              <a:t>      </a:t>
            </a:r>
            <a:r>
              <a:rPr lang="en-US" sz="4000" dirty="0">
                <a:latin typeface="Cambria Math" panose="02040503050406030204" pitchFamily="18" charset="0"/>
                <a:ea typeface="Cambria Math" panose="02040503050406030204" pitchFamily="18" charset="0"/>
              </a:rPr>
              <a:t>3. </a:t>
            </a:r>
            <a:r>
              <a:rPr lang="en-US" sz="4000" b="1" u="sng" dirty="0">
                <a:latin typeface="Cambria Math" panose="02040503050406030204" pitchFamily="18" charset="0"/>
                <a:ea typeface="Cambria Math" panose="02040503050406030204" pitchFamily="18" charset="0"/>
              </a:rPr>
              <a:t>DATASET :</a:t>
            </a:r>
          </a:p>
          <a:p>
            <a:pPr marL="36900" indent="0">
              <a:buNone/>
            </a:pPr>
            <a:r>
              <a:rPr lang="en-US" dirty="0">
                <a:latin typeface="Arial Black" panose="020B0A04020102020204" pitchFamily="34" charset="0"/>
              </a:rPr>
              <a:t>The Dataset that I have used here for my Project is called </a:t>
            </a:r>
            <a:r>
              <a:rPr lang="en-US" b="1" u="sng" dirty="0">
                <a:latin typeface="Arial Black" panose="020B0A04020102020204" pitchFamily="34" charset="0"/>
              </a:rPr>
              <a:t>“loan.csv”</a:t>
            </a:r>
            <a:r>
              <a:rPr lang="en-US" b="1" dirty="0">
                <a:latin typeface="Arial Black" panose="020B0A04020102020204" pitchFamily="34" charset="0"/>
              </a:rPr>
              <a:t>. </a:t>
            </a:r>
            <a:r>
              <a:rPr lang="en-US" dirty="0">
                <a:latin typeface="Arial Black" panose="020B0A04020102020204" pitchFamily="34" charset="0"/>
              </a:rPr>
              <a:t>The dataset has a shape of </a:t>
            </a:r>
            <a:r>
              <a:rPr lang="en-US" b="1" dirty="0">
                <a:latin typeface="Arial Black" panose="020B0A04020102020204" pitchFamily="34" charset="0"/>
              </a:rPr>
              <a:t>(614,13). </a:t>
            </a:r>
            <a:r>
              <a:rPr lang="en-US" dirty="0">
                <a:latin typeface="Arial Black" panose="020B0A04020102020204" pitchFamily="34" charset="0"/>
              </a:rPr>
              <a:t>Here there are different columns indicating different features contributing in the Project. The column names are Loan ID, Gender, Married, Dependents, Education, Self Employed , ApplicantIncome , CoapplicantIncome , LoanAmount , Loan Amount Term, Credit History , Property Area, Loan Status that will appear respectively in the dataset.</a:t>
            </a:r>
            <a:endParaRPr lang="en-IN" sz="4000" dirty="0">
              <a:latin typeface="Arial Black" panose="020B0A04020102020204" pitchFamily="34" charset="0"/>
              <a:ea typeface="Cambria Math" panose="02040503050406030204" pitchFamily="18" charset="0"/>
            </a:endParaRPr>
          </a:p>
          <a:p>
            <a:pPr marL="36900" indent="0">
              <a:buNone/>
            </a:pPr>
            <a:endParaRPr lang="en-IN" dirty="0"/>
          </a:p>
          <a:p>
            <a:pPr marL="36900" indent="0">
              <a:buNone/>
            </a:pPr>
            <a:endParaRPr lang="en-IN" dirty="0"/>
          </a:p>
        </p:txBody>
      </p:sp>
    </p:spTree>
    <p:extLst>
      <p:ext uri="{BB962C8B-B14F-4D97-AF65-F5344CB8AC3E}">
        <p14:creationId xmlns:p14="http://schemas.microsoft.com/office/powerpoint/2010/main" val="1746411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A748C-01D4-4106-8B01-3DCED5A95C15}"/>
              </a:ext>
            </a:extLst>
          </p:cNvPr>
          <p:cNvSpPr>
            <a:spLocks noGrp="1"/>
          </p:cNvSpPr>
          <p:nvPr>
            <p:ph type="title"/>
          </p:nvPr>
        </p:nvSpPr>
        <p:spPr>
          <a:xfrm>
            <a:off x="780630" y="325515"/>
            <a:ext cx="10353762" cy="970450"/>
          </a:xfrm>
        </p:spPr>
        <p:txBody>
          <a:bodyPr/>
          <a:lstStyle/>
          <a:p>
            <a:pPr algn="l"/>
            <a:r>
              <a:rPr lang="en-US" b="1" dirty="0">
                <a:latin typeface="Cambria Math" panose="02040503050406030204" pitchFamily="18" charset="0"/>
                <a:ea typeface="Cambria Math" panose="02040503050406030204" pitchFamily="18" charset="0"/>
              </a:rPr>
              <a:t>4. </a:t>
            </a:r>
            <a:r>
              <a:rPr lang="en-US" b="1" u="sng" dirty="0">
                <a:latin typeface="Cambria Math" panose="02040503050406030204" pitchFamily="18" charset="0"/>
                <a:ea typeface="Cambria Math" panose="02040503050406030204" pitchFamily="18" charset="0"/>
              </a:rPr>
              <a:t>PROJECT WORK :</a:t>
            </a:r>
            <a:endParaRPr lang="en-IN" b="1" u="sng"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4B002275-5545-4847-8C52-4DB3080696BE}"/>
              </a:ext>
            </a:extLst>
          </p:cNvPr>
          <p:cNvSpPr>
            <a:spLocks noGrp="1"/>
          </p:cNvSpPr>
          <p:nvPr>
            <p:ph idx="1"/>
          </p:nvPr>
        </p:nvSpPr>
        <p:spPr>
          <a:xfrm>
            <a:off x="195309" y="1171853"/>
            <a:ext cx="11567604" cy="5459766"/>
          </a:xfrm>
        </p:spPr>
        <p:txBody>
          <a:bodyPr>
            <a:normAutofit fontScale="77500" lnSpcReduction="20000"/>
          </a:bodyPr>
          <a:lstStyle/>
          <a:p>
            <a:pPr marL="36900" indent="0">
              <a:buNone/>
            </a:pPr>
            <a:r>
              <a:rPr lang="en-US" dirty="0">
                <a:latin typeface="Arial Black" panose="020B0A04020102020204" pitchFamily="34" charset="0"/>
              </a:rPr>
              <a:t>In this Project, different kind of Visualizations are done as we have different categories . Depending on the relationships between features we can also conclude various important aspects of the Train Dataset.</a:t>
            </a:r>
          </a:p>
          <a:p>
            <a:pPr marL="36900" indent="0">
              <a:buNone/>
            </a:pPr>
            <a:endParaRPr lang="en-US" dirty="0">
              <a:latin typeface="Arial Black" panose="020B0A04020102020204" pitchFamily="34" charset="0"/>
            </a:endParaRPr>
          </a:p>
          <a:p>
            <a:pPr>
              <a:buFont typeface="Wingdings" panose="05000000000000000000" pitchFamily="2" charset="2"/>
              <a:buChar char="q"/>
            </a:pPr>
            <a:r>
              <a:rPr lang="en-IN" sz="3200" b="1" u="sng" dirty="0">
                <a:latin typeface="Cambria Math" panose="02040503050406030204" pitchFamily="18" charset="0"/>
                <a:ea typeface="Cambria Math" panose="02040503050406030204" pitchFamily="18" charset="0"/>
              </a:rPr>
              <a:t>Dataset Description :</a:t>
            </a:r>
          </a:p>
          <a:p>
            <a:pPr marL="36900" indent="0">
              <a:buNone/>
            </a:pPr>
            <a:r>
              <a:rPr lang="en-US" sz="1800" dirty="0">
                <a:latin typeface="Arial Black" panose="020B0A04020102020204" pitchFamily="34" charset="0"/>
              </a:rPr>
              <a:t>Here a summary has been presented in a tabular form to describe the dataset . The Dataset has both Categorical and Numerical Data. We can only summarize the </a:t>
            </a:r>
            <a:r>
              <a:rPr lang="en-US" sz="1800" b="1" dirty="0">
                <a:latin typeface="Arial Black" panose="020B0A04020102020204" pitchFamily="34" charset="0"/>
              </a:rPr>
              <a:t>Numerical Data.</a:t>
            </a:r>
          </a:p>
          <a:p>
            <a:pPr marL="36900" indent="0">
              <a:buNone/>
            </a:pPr>
            <a:endParaRPr lang="en-US" b="1" dirty="0"/>
          </a:p>
          <a:p>
            <a:pPr marL="36900" indent="0">
              <a:buNone/>
            </a:pPr>
            <a:r>
              <a:rPr lang="en-US" b="1" u="sng" dirty="0">
                <a:latin typeface="Bahnschrift" panose="020B0502040204020203" pitchFamily="34" charset="0"/>
              </a:rPr>
              <a:t>Count</a:t>
            </a:r>
            <a:r>
              <a:rPr lang="en-US" dirty="0">
                <a:latin typeface="Bahnschrift" panose="020B0502040204020203" pitchFamily="34" charset="0"/>
              </a:rPr>
              <a:t> = No of observations in each category.</a:t>
            </a:r>
          </a:p>
          <a:p>
            <a:pPr marL="36900" indent="0">
              <a:buNone/>
            </a:pPr>
            <a:r>
              <a:rPr lang="en-US" b="1" u="sng" dirty="0">
                <a:latin typeface="Bahnschrift" panose="020B0502040204020203" pitchFamily="34" charset="0"/>
              </a:rPr>
              <a:t>Mean</a:t>
            </a:r>
            <a:r>
              <a:rPr lang="en-US" dirty="0">
                <a:latin typeface="Bahnschrift" panose="020B0502040204020203" pitchFamily="34" charset="0"/>
              </a:rPr>
              <a:t> = Average no of observations in each category. On an Average what is the no denoting the numerical </a:t>
            </a:r>
            <a:r>
              <a:rPr lang="en-IN" dirty="0">
                <a:latin typeface="Bahnschrift" panose="020B0502040204020203" pitchFamily="34" charset="0"/>
              </a:rPr>
              <a:t>features.</a:t>
            </a:r>
          </a:p>
          <a:p>
            <a:pPr marL="36900" indent="0">
              <a:buNone/>
            </a:pPr>
            <a:r>
              <a:rPr lang="en-US" b="1" u="sng" dirty="0">
                <a:latin typeface="Bahnschrift" panose="020B0502040204020203" pitchFamily="34" charset="0"/>
              </a:rPr>
              <a:t>SD</a:t>
            </a:r>
            <a:r>
              <a:rPr lang="en-US" dirty="0">
                <a:latin typeface="Bahnschrift" panose="020B0502040204020203" pitchFamily="34" charset="0"/>
              </a:rPr>
              <a:t> = The Deviation from mean of each observation under each category. It denotes how much deviated the </a:t>
            </a:r>
            <a:r>
              <a:rPr lang="en-IN" dirty="0">
                <a:latin typeface="Bahnschrift" panose="020B0502040204020203" pitchFamily="34" charset="0"/>
              </a:rPr>
              <a:t>dataset features are.</a:t>
            </a:r>
          </a:p>
          <a:p>
            <a:pPr marL="36900" indent="0">
              <a:buNone/>
            </a:pPr>
            <a:r>
              <a:rPr lang="en-IN" b="1" u="sng" dirty="0">
                <a:latin typeface="Bahnschrift" panose="020B0502040204020203" pitchFamily="34" charset="0"/>
              </a:rPr>
              <a:t>Min </a:t>
            </a:r>
            <a:r>
              <a:rPr lang="en-IN" dirty="0">
                <a:latin typeface="Bahnschrift" panose="020B0502040204020203" pitchFamily="34" charset="0"/>
              </a:rPr>
              <a:t>=  </a:t>
            </a:r>
            <a:r>
              <a:rPr lang="en-US" dirty="0">
                <a:latin typeface="Bahnschrift" panose="020B0502040204020203" pitchFamily="34" charset="0"/>
              </a:rPr>
              <a:t>Minimum of each Numerical features in the dataset.</a:t>
            </a:r>
            <a:endParaRPr lang="en-IN" dirty="0">
              <a:latin typeface="Bahnschrift" panose="020B0502040204020203" pitchFamily="34" charset="0"/>
            </a:endParaRPr>
          </a:p>
          <a:p>
            <a:pPr marL="36900" indent="0">
              <a:buNone/>
            </a:pPr>
            <a:r>
              <a:rPr lang="en-US" b="1" u="sng" dirty="0">
                <a:latin typeface="Bahnschrift" panose="020B0502040204020203" pitchFamily="34" charset="0"/>
              </a:rPr>
              <a:t>0.25</a:t>
            </a:r>
            <a:r>
              <a:rPr lang="en-US" dirty="0">
                <a:latin typeface="Bahnschrift" panose="020B0502040204020203" pitchFamily="34" charset="0"/>
              </a:rPr>
              <a:t> = It is the 25th percentile of the data. How much observations lie in the 25th percentile of the dataset.</a:t>
            </a:r>
          </a:p>
          <a:p>
            <a:pPr marL="36900" indent="0">
              <a:buNone/>
            </a:pPr>
            <a:r>
              <a:rPr lang="en-US" b="1" u="sng" dirty="0">
                <a:latin typeface="Bahnschrift" panose="020B0502040204020203" pitchFamily="34" charset="0"/>
              </a:rPr>
              <a:t>0.5</a:t>
            </a:r>
            <a:r>
              <a:rPr lang="en-US" dirty="0">
                <a:latin typeface="Bahnschrift" panose="020B0502040204020203" pitchFamily="34" charset="0"/>
              </a:rPr>
              <a:t> = It is the 50th percentile of the data. How many observations lie in the 50th percentile of the dataset.</a:t>
            </a:r>
          </a:p>
          <a:p>
            <a:pPr marL="36900" indent="0">
              <a:buNone/>
            </a:pPr>
            <a:r>
              <a:rPr lang="en-US" dirty="0">
                <a:latin typeface="Bahnschrift" panose="020B0502040204020203" pitchFamily="34" charset="0"/>
              </a:rPr>
              <a:t>It is also called </a:t>
            </a:r>
            <a:r>
              <a:rPr lang="en-US" b="1" dirty="0">
                <a:latin typeface="Bahnschrift" panose="020B0502040204020203" pitchFamily="34" charset="0"/>
              </a:rPr>
              <a:t>MEDIAN.</a:t>
            </a:r>
          </a:p>
          <a:p>
            <a:pPr marL="36900" indent="0">
              <a:buNone/>
            </a:pPr>
            <a:r>
              <a:rPr lang="en-US" b="1" u="sng" dirty="0">
                <a:latin typeface="Bahnschrift" panose="020B0502040204020203" pitchFamily="34" charset="0"/>
              </a:rPr>
              <a:t>0.75 </a:t>
            </a:r>
            <a:r>
              <a:rPr lang="en-US" dirty="0">
                <a:latin typeface="Bahnschrift" panose="020B0502040204020203" pitchFamily="34" charset="0"/>
              </a:rPr>
              <a:t>= It is the 75th percentile of the data. How many observations lie in the 75th percentile of the dataset.</a:t>
            </a:r>
          </a:p>
          <a:p>
            <a:pPr marL="36900" indent="0">
              <a:buNone/>
            </a:pPr>
            <a:r>
              <a:rPr lang="en-US" b="1" u="sng" dirty="0">
                <a:latin typeface="Bahnschrift" panose="020B0502040204020203" pitchFamily="34" charset="0"/>
              </a:rPr>
              <a:t>Max</a:t>
            </a:r>
            <a:r>
              <a:rPr lang="en-US" dirty="0">
                <a:latin typeface="Bahnschrift" panose="020B0502040204020203" pitchFamily="34" charset="0"/>
              </a:rPr>
              <a:t> = Maximum of each Numerical features in the dataset.</a:t>
            </a:r>
            <a:endParaRPr lang="en-IN" b="1" dirty="0">
              <a:latin typeface="Bahnschrift" panose="020B0502040204020203" pitchFamily="34" charset="0"/>
              <a:ea typeface="Cambria Math" panose="02040503050406030204" pitchFamily="18" charset="0"/>
            </a:endParaRPr>
          </a:p>
          <a:p>
            <a:pPr marL="36900" indent="0">
              <a:buNone/>
            </a:pPr>
            <a:endParaRPr lang="en-IN" b="1" u="sng"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382662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039500-DC82-4FDA-AD6E-C3FCA5531864}"/>
              </a:ext>
            </a:extLst>
          </p:cNvPr>
          <p:cNvSpPr/>
          <p:nvPr/>
        </p:nvSpPr>
        <p:spPr>
          <a:xfrm>
            <a:off x="2189947" y="805934"/>
            <a:ext cx="7715125" cy="523220"/>
          </a:xfrm>
          <a:prstGeom prst="rect">
            <a:avLst/>
          </a:prstGeom>
        </p:spPr>
        <p:txBody>
          <a:bodyPr wrap="none">
            <a:spAutoFit/>
          </a:bodyPr>
          <a:lstStyle/>
          <a:p>
            <a:r>
              <a:rPr lang="en-US" sz="2800" b="1" u="sng" dirty="0">
                <a:latin typeface="CMR10"/>
              </a:rPr>
              <a:t>DATASET DESCRIPTION FOR NUMERICAL FEATURES</a:t>
            </a:r>
            <a:endParaRPr lang="en-IN" sz="2800" b="1" u="sng" dirty="0"/>
          </a:p>
        </p:txBody>
      </p:sp>
      <p:graphicFrame>
        <p:nvGraphicFramePr>
          <p:cNvPr id="5" name="Table 5">
            <a:extLst>
              <a:ext uri="{FF2B5EF4-FFF2-40B4-BE49-F238E27FC236}">
                <a16:creationId xmlns:a16="http://schemas.microsoft.com/office/drawing/2014/main" id="{F4464D26-F471-4427-BD41-80AAE2B92F0E}"/>
              </a:ext>
            </a:extLst>
          </p:cNvPr>
          <p:cNvGraphicFramePr>
            <a:graphicFrameLocks noGrp="1"/>
          </p:cNvGraphicFramePr>
          <p:nvPr>
            <p:extLst>
              <p:ext uri="{D42A27DB-BD31-4B8C-83A1-F6EECF244321}">
                <p14:modId xmlns:p14="http://schemas.microsoft.com/office/powerpoint/2010/main" val="2839723045"/>
              </p:ext>
            </p:extLst>
          </p:nvPr>
        </p:nvGraphicFramePr>
        <p:xfrm>
          <a:off x="429491" y="1620982"/>
          <a:ext cx="11236038" cy="4741024"/>
        </p:xfrm>
        <a:graphic>
          <a:graphicData uri="http://schemas.openxmlformats.org/drawingml/2006/table">
            <a:tbl>
              <a:tblPr firstRow="1" bandRow="1">
                <a:tableStyleId>{D7AC3CCA-C797-4891-BE02-D94E43425B78}</a:tableStyleId>
              </a:tblPr>
              <a:tblGrid>
                <a:gridCol w="1872673">
                  <a:extLst>
                    <a:ext uri="{9D8B030D-6E8A-4147-A177-3AD203B41FA5}">
                      <a16:colId xmlns:a16="http://schemas.microsoft.com/office/drawing/2014/main" val="1621606504"/>
                    </a:ext>
                  </a:extLst>
                </a:gridCol>
                <a:gridCol w="1872673">
                  <a:extLst>
                    <a:ext uri="{9D8B030D-6E8A-4147-A177-3AD203B41FA5}">
                      <a16:colId xmlns:a16="http://schemas.microsoft.com/office/drawing/2014/main" val="2351162963"/>
                    </a:ext>
                  </a:extLst>
                </a:gridCol>
                <a:gridCol w="1872673">
                  <a:extLst>
                    <a:ext uri="{9D8B030D-6E8A-4147-A177-3AD203B41FA5}">
                      <a16:colId xmlns:a16="http://schemas.microsoft.com/office/drawing/2014/main" val="1806763587"/>
                    </a:ext>
                  </a:extLst>
                </a:gridCol>
                <a:gridCol w="1872673">
                  <a:extLst>
                    <a:ext uri="{9D8B030D-6E8A-4147-A177-3AD203B41FA5}">
                      <a16:colId xmlns:a16="http://schemas.microsoft.com/office/drawing/2014/main" val="932098305"/>
                    </a:ext>
                  </a:extLst>
                </a:gridCol>
                <a:gridCol w="1872673">
                  <a:extLst>
                    <a:ext uri="{9D8B030D-6E8A-4147-A177-3AD203B41FA5}">
                      <a16:colId xmlns:a16="http://schemas.microsoft.com/office/drawing/2014/main" val="627221718"/>
                    </a:ext>
                  </a:extLst>
                </a:gridCol>
                <a:gridCol w="1872673">
                  <a:extLst>
                    <a:ext uri="{9D8B030D-6E8A-4147-A177-3AD203B41FA5}">
                      <a16:colId xmlns:a16="http://schemas.microsoft.com/office/drawing/2014/main" val="2534922279"/>
                    </a:ext>
                  </a:extLst>
                </a:gridCol>
              </a:tblGrid>
              <a:tr h="512618">
                <a:tc>
                  <a:txBody>
                    <a:bodyPr/>
                    <a:lstStyle/>
                    <a:p>
                      <a:r>
                        <a:rPr lang="en-IN" sz="1800" b="1" i="0" u="none" strike="noStrike" kern="1200" baseline="0" dirty="0">
                          <a:solidFill>
                            <a:schemeClr val="dk1"/>
                          </a:solidFill>
                          <a:latin typeface="+mn-lt"/>
                          <a:ea typeface="+mn-ea"/>
                          <a:cs typeface="+mn-cs"/>
                        </a:rPr>
                        <a:t>CATAGORY</a:t>
                      </a:r>
                      <a:endParaRPr lang="en-IN" b="1" dirty="0"/>
                    </a:p>
                  </a:txBody>
                  <a:tcPr/>
                </a:tc>
                <a:tc>
                  <a:txBody>
                    <a:bodyPr/>
                    <a:lstStyle/>
                    <a:p>
                      <a:pPr algn="l" fontAlgn="ctr"/>
                      <a:r>
                        <a:rPr lang="en-IN" b="1" dirty="0">
                          <a:effectLst/>
                        </a:rPr>
                        <a:t>Applicant</a:t>
                      </a:r>
                    </a:p>
                    <a:p>
                      <a:pPr algn="l" fontAlgn="ctr"/>
                      <a:r>
                        <a:rPr lang="en-IN" b="1" dirty="0">
                          <a:effectLst/>
                        </a:rPr>
                        <a:t>Income</a:t>
                      </a:r>
                    </a:p>
                  </a:txBody>
                  <a:tcPr anchor="ctr"/>
                </a:tc>
                <a:tc>
                  <a:txBody>
                    <a:bodyPr/>
                    <a:lstStyle/>
                    <a:p>
                      <a:pPr algn="l" fontAlgn="ctr"/>
                      <a:r>
                        <a:rPr lang="en-IN" b="1" dirty="0">
                          <a:effectLst/>
                        </a:rPr>
                        <a:t>Coapplicant</a:t>
                      </a:r>
                    </a:p>
                    <a:p>
                      <a:pPr algn="l" fontAlgn="ctr"/>
                      <a:r>
                        <a:rPr lang="en-IN" b="1" dirty="0">
                          <a:effectLst/>
                        </a:rPr>
                        <a:t>Income</a:t>
                      </a:r>
                    </a:p>
                  </a:txBody>
                  <a:tcPr anchor="ctr"/>
                </a:tc>
                <a:tc>
                  <a:txBody>
                    <a:bodyPr/>
                    <a:lstStyle/>
                    <a:p>
                      <a:pPr algn="l" fontAlgn="ctr"/>
                      <a:r>
                        <a:rPr lang="en-IN" b="1" dirty="0">
                          <a:effectLst/>
                        </a:rPr>
                        <a:t>Loan Amount</a:t>
                      </a:r>
                    </a:p>
                  </a:txBody>
                  <a:tcPr anchor="ctr"/>
                </a:tc>
                <a:tc>
                  <a:txBody>
                    <a:bodyPr/>
                    <a:lstStyle/>
                    <a:p>
                      <a:pPr algn="l" fontAlgn="ctr"/>
                      <a:r>
                        <a:rPr lang="en-IN" b="1" dirty="0">
                          <a:effectLst/>
                        </a:rPr>
                        <a:t>Loan Amount Term</a:t>
                      </a:r>
                    </a:p>
                  </a:txBody>
                  <a:tcPr anchor="ctr"/>
                </a:tc>
                <a:tc>
                  <a:txBody>
                    <a:bodyPr/>
                    <a:lstStyle/>
                    <a:p>
                      <a:pPr algn="l" fontAlgn="ctr"/>
                      <a:r>
                        <a:rPr lang="en-IN" b="1" dirty="0">
                          <a:effectLst/>
                        </a:rPr>
                        <a:t>Credit History</a:t>
                      </a:r>
                    </a:p>
                  </a:txBody>
                  <a:tcPr anchor="ctr"/>
                </a:tc>
                <a:extLst>
                  <a:ext uri="{0D108BD9-81ED-4DB2-BD59-A6C34878D82A}">
                    <a16:rowId xmlns:a16="http://schemas.microsoft.com/office/drawing/2014/main" val="2613804517"/>
                  </a:ext>
                </a:extLst>
              </a:tr>
              <a:tr h="512618">
                <a:tc>
                  <a:txBody>
                    <a:bodyPr/>
                    <a:lstStyle/>
                    <a:p>
                      <a:pPr algn="l" fontAlgn="ctr"/>
                      <a:r>
                        <a:rPr lang="en-IN" b="1" dirty="0">
                          <a:effectLst/>
                        </a:rPr>
                        <a:t>count</a:t>
                      </a:r>
                    </a:p>
                  </a:txBody>
                  <a:tcPr anchor="ctr"/>
                </a:tc>
                <a:tc>
                  <a:txBody>
                    <a:bodyPr/>
                    <a:lstStyle/>
                    <a:p>
                      <a:pPr algn="l" fontAlgn="ctr"/>
                      <a:r>
                        <a:rPr lang="en-IN" dirty="0">
                          <a:effectLst/>
                        </a:rPr>
                        <a:t>614.000000</a:t>
                      </a:r>
                    </a:p>
                  </a:txBody>
                  <a:tcPr anchor="ctr"/>
                </a:tc>
                <a:tc>
                  <a:txBody>
                    <a:bodyPr/>
                    <a:lstStyle/>
                    <a:p>
                      <a:pPr algn="l" fontAlgn="ctr"/>
                      <a:r>
                        <a:rPr lang="en-IN">
                          <a:effectLst/>
                        </a:rPr>
                        <a:t>614.000000</a:t>
                      </a:r>
                    </a:p>
                  </a:txBody>
                  <a:tcPr anchor="ctr"/>
                </a:tc>
                <a:tc>
                  <a:txBody>
                    <a:bodyPr/>
                    <a:lstStyle/>
                    <a:p>
                      <a:pPr algn="l" fontAlgn="ctr"/>
                      <a:r>
                        <a:rPr lang="en-IN">
                          <a:effectLst/>
                        </a:rPr>
                        <a:t>592.000000</a:t>
                      </a:r>
                    </a:p>
                  </a:txBody>
                  <a:tcPr anchor="ctr"/>
                </a:tc>
                <a:tc>
                  <a:txBody>
                    <a:bodyPr/>
                    <a:lstStyle/>
                    <a:p>
                      <a:pPr algn="l" fontAlgn="ctr"/>
                      <a:r>
                        <a:rPr lang="en-IN">
                          <a:effectLst/>
                        </a:rPr>
                        <a:t>600.00000</a:t>
                      </a:r>
                    </a:p>
                  </a:txBody>
                  <a:tcPr anchor="ctr"/>
                </a:tc>
                <a:tc>
                  <a:txBody>
                    <a:bodyPr/>
                    <a:lstStyle/>
                    <a:p>
                      <a:pPr algn="l" fontAlgn="ctr"/>
                      <a:r>
                        <a:rPr lang="en-IN">
                          <a:effectLst/>
                        </a:rPr>
                        <a:t>564.000000</a:t>
                      </a:r>
                    </a:p>
                  </a:txBody>
                  <a:tcPr anchor="ctr"/>
                </a:tc>
                <a:extLst>
                  <a:ext uri="{0D108BD9-81ED-4DB2-BD59-A6C34878D82A}">
                    <a16:rowId xmlns:a16="http://schemas.microsoft.com/office/drawing/2014/main" val="2066977366"/>
                  </a:ext>
                </a:extLst>
              </a:tr>
              <a:tr h="512618">
                <a:tc>
                  <a:txBody>
                    <a:bodyPr/>
                    <a:lstStyle/>
                    <a:p>
                      <a:pPr algn="l" fontAlgn="ctr"/>
                      <a:r>
                        <a:rPr lang="en-IN" b="1">
                          <a:effectLst/>
                        </a:rPr>
                        <a:t>mean</a:t>
                      </a:r>
                    </a:p>
                  </a:txBody>
                  <a:tcPr anchor="ctr"/>
                </a:tc>
                <a:tc>
                  <a:txBody>
                    <a:bodyPr/>
                    <a:lstStyle/>
                    <a:p>
                      <a:pPr algn="l" fontAlgn="ctr"/>
                      <a:r>
                        <a:rPr lang="en-IN">
                          <a:effectLst/>
                        </a:rPr>
                        <a:t>5403.459283</a:t>
                      </a:r>
                    </a:p>
                  </a:txBody>
                  <a:tcPr anchor="ctr"/>
                </a:tc>
                <a:tc>
                  <a:txBody>
                    <a:bodyPr/>
                    <a:lstStyle/>
                    <a:p>
                      <a:pPr algn="l" fontAlgn="ctr"/>
                      <a:r>
                        <a:rPr lang="en-IN">
                          <a:effectLst/>
                        </a:rPr>
                        <a:t>1621.245798</a:t>
                      </a:r>
                    </a:p>
                  </a:txBody>
                  <a:tcPr anchor="ctr"/>
                </a:tc>
                <a:tc>
                  <a:txBody>
                    <a:bodyPr/>
                    <a:lstStyle/>
                    <a:p>
                      <a:pPr algn="l" fontAlgn="ctr"/>
                      <a:r>
                        <a:rPr lang="en-IN">
                          <a:effectLst/>
                        </a:rPr>
                        <a:t>146.412162</a:t>
                      </a:r>
                    </a:p>
                  </a:txBody>
                  <a:tcPr anchor="ctr"/>
                </a:tc>
                <a:tc>
                  <a:txBody>
                    <a:bodyPr/>
                    <a:lstStyle/>
                    <a:p>
                      <a:pPr algn="l" fontAlgn="ctr"/>
                      <a:r>
                        <a:rPr lang="en-IN">
                          <a:effectLst/>
                        </a:rPr>
                        <a:t>342.00000</a:t>
                      </a:r>
                    </a:p>
                  </a:txBody>
                  <a:tcPr anchor="ctr"/>
                </a:tc>
                <a:tc>
                  <a:txBody>
                    <a:bodyPr/>
                    <a:lstStyle/>
                    <a:p>
                      <a:pPr algn="l" fontAlgn="ctr"/>
                      <a:r>
                        <a:rPr lang="en-IN">
                          <a:effectLst/>
                        </a:rPr>
                        <a:t>0.842199</a:t>
                      </a:r>
                    </a:p>
                  </a:txBody>
                  <a:tcPr anchor="ctr"/>
                </a:tc>
                <a:extLst>
                  <a:ext uri="{0D108BD9-81ED-4DB2-BD59-A6C34878D82A}">
                    <a16:rowId xmlns:a16="http://schemas.microsoft.com/office/drawing/2014/main" val="2960747022"/>
                  </a:ext>
                </a:extLst>
              </a:tr>
              <a:tr h="512618">
                <a:tc>
                  <a:txBody>
                    <a:bodyPr/>
                    <a:lstStyle/>
                    <a:p>
                      <a:pPr algn="l" fontAlgn="ctr"/>
                      <a:r>
                        <a:rPr lang="en-IN" b="1">
                          <a:effectLst/>
                        </a:rPr>
                        <a:t>std</a:t>
                      </a:r>
                    </a:p>
                  </a:txBody>
                  <a:tcPr anchor="ctr"/>
                </a:tc>
                <a:tc>
                  <a:txBody>
                    <a:bodyPr/>
                    <a:lstStyle/>
                    <a:p>
                      <a:pPr algn="l" fontAlgn="ctr"/>
                      <a:r>
                        <a:rPr lang="en-IN">
                          <a:effectLst/>
                        </a:rPr>
                        <a:t>6109.041673</a:t>
                      </a:r>
                    </a:p>
                  </a:txBody>
                  <a:tcPr anchor="ctr"/>
                </a:tc>
                <a:tc>
                  <a:txBody>
                    <a:bodyPr/>
                    <a:lstStyle/>
                    <a:p>
                      <a:pPr algn="l" fontAlgn="ctr"/>
                      <a:r>
                        <a:rPr lang="en-IN">
                          <a:effectLst/>
                        </a:rPr>
                        <a:t>2926.248369</a:t>
                      </a:r>
                    </a:p>
                  </a:txBody>
                  <a:tcPr anchor="ctr"/>
                </a:tc>
                <a:tc>
                  <a:txBody>
                    <a:bodyPr/>
                    <a:lstStyle/>
                    <a:p>
                      <a:pPr algn="l" fontAlgn="ctr"/>
                      <a:r>
                        <a:rPr lang="en-IN">
                          <a:effectLst/>
                        </a:rPr>
                        <a:t>85.587325</a:t>
                      </a:r>
                    </a:p>
                  </a:txBody>
                  <a:tcPr anchor="ctr"/>
                </a:tc>
                <a:tc>
                  <a:txBody>
                    <a:bodyPr/>
                    <a:lstStyle/>
                    <a:p>
                      <a:pPr algn="l" fontAlgn="ctr"/>
                      <a:r>
                        <a:rPr lang="en-IN">
                          <a:effectLst/>
                        </a:rPr>
                        <a:t>65.12041</a:t>
                      </a:r>
                    </a:p>
                  </a:txBody>
                  <a:tcPr anchor="ctr"/>
                </a:tc>
                <a:tc>
                  <a:txBody>
                    <a:bodyPr/>
                    <a:lstStyle/>
                    <a:p>
                      <a:pPr algn="l" fontAlgn="ctr"/>
                      <a:r>
                        <a:rPr lang="en-IN">
                          <a:effectLst/>
                        </a:rPr>
                        <a:t>0.364878</a:t>
                      </a:r>
                    </a:p>
                  </a:txBody>
                  <a:tcPr anchor="ctr"/>
                </a:tc>
                <a:extLst>
                  <a:ext uri="{0D108BD9-81ED-4DB2-BD59-A6C34878D82A}">
                    <a16:rowId xmlns:a16="http://schemas.microsoft.com/office/drawing/2014/main" val="3059068571"/>
                  </a:ext>
                </a:extLst>
              </a:tr>
              <a:tr h="512618">
                <a:tc>
                  <a:txBody>
                    <a:bodyPr/>
                    <a:lstStyle/>
                    <a:p>
                      <a:pPr algn="l" fontAlgn="ctr"/>
                      <a:r>
                        <a:rPr lang="en-IN" b="1">
                          <a:effectLst/>
                        </a:rPr>
                        <a:t>min</a:t>
                      </a:r>
                    </a:p>
                  </a:txBody>
                  <a:tcPr anchor="ctr"/>
                </a:tc>
                <a:tc>
                  <a:txBody>
                    <a:bodyPr/>
                    <a:lstStyle/>
                    <a:p>
                      <a:pPr algn="l" fontAlgn="ctr"/>
                      <a:r>
                        <a:rPr lang="en-IN">
                          <a:effectLst/>
                        </a:rPr>
                        <a:t>150.000000</a:t>
                      </a:r>
                    </a:p>
                  </a:txBody>
                  <a:tcPr anchor="ctr"/>
                </a:tc>
                <a:tc>
                  <a:txBody>
                    <a:bodyPr/>
                    <a:lstStyle/>
                    <a:p>
                      <a:pPr algn="l" fontAlgn="ctr"/>
                      <a:r>
                        <a:rPr lang="en-IN">
                          <a:effectLst/>
                        </a:rPr>
                        <a:t>0.000000</a:t>
                      </a:r>
                    </a:p>
                  </a:txBody>
                  <a:tcPr anchor="ctr"/>
                </a:tc>
                <a:tc>
                  <a:txBody>
                    <a:bodyPr/>
                    <a:lstStyle/>
                    <a:p>
                      <a:pPr algn="l" fontAlgn="ctr"/>
                      <a:r>
                        <a:rPr lang="en-IN">
                          <a:effectLst/>
                        </a:rPr>
                        <a:t>9.000000</a:t>
                      </a:r>
                    </a:p>
                  </a:txBody>
                  <a:tcPr anchor="ctr"/>
                </a:tc>
                <a:tc>
                  <a:txBody>
                    <a:bodyPr/>
                    <a:lstStyle/>
                    <a:p>
                      <a:pPr algn="l" fontAlgn="ctr"/>
                      <a:r>
                        <a:rPr lang="en-IN">
                          <a:effectLst/>
                        </a:rPr>
                        <a:t>12.00000</a:t>
                      </a:r>
                    </a:p>
                  </a:txBody>
                  <a:tcPr anchor="ctr"/>
                </a:tc>
                <a:tc>
                  <a:txBody>
                    <a:bodyPr/>
                    <a:lstStyle/>
                    <a:p>
                      <a:pPr algn="l" fontAlgn="ctr"/>
                      <a:r>
                        <a:rPr lang="en-IN">
                          <a:effectLst/>
                        </a:rPr>
                        <a:t>0.000000</a:t>
                      </a:r>
                    </a:p>
                  </a:txBody>
                  <a:tcPr anchor="ctr"/>
                </a:tc>
                <a:extLst>
                  <a:ext uri="{0D108BD9-81ED-4DB2-BD59-A6C34878D82A}">
                    <a16:rowId xmlns:a16="http://schemas.microsoft.com/office/drawing/2014/main" val="2802271109"/>
                  </a:ext>
                </a:extLst>
              </a:tr>
              <a:tr h="512618">
                <a:tc>
                  <a:txBody>
                    <a:bodyPr/>
                    <a:lstStyle/>
                    <a:p>
                      <a:pPr algn="l" fontAlgn="ctr"/>
                      <a:r>
                        <a:rPr lang="en-IN" b="1">
                          <a:effectLst/>
                        </a:rPr>
                        <a:t>25%</a:t>
                      </a:r>
                    </a:p>
                  </a:txBody>
                  <a:tcPr anchor="ctr"/>
                </a:tc>
                <a:tc>
                  <a:txBody>
                    <a:bodyPr/>
                    <a:lstStyle/>
                    <a:p>
                      <a:pPr algn="l" fontAlgn="ctr"/>
                      <a:r>
                        <a:rPr lang="en-IN">
                          <a:effectLst/>
                        </a:rPr>
                        <a:t>2877.500000</a:t>
                      </a:r>
                    </a:p>
                  </a:txBody>
                  <a:tcPr anchor="ctr"/>
                </a:tc>
                <a:tc>
                  <a:txBody>
                    <a:bodyPr/>
                    <a:lstStyle/>
                    <a:p>
                      <a:pPr algn="l" fontAlgn="ctr"/>
                      <a:r>
                        <a:rPr lang="en-IN">
                          <a:effectLst/>
                        </a:rPr>
                        <a:t>0.000000</a:t>
                      </a:r>
                    </a:p>
                  </a:txBody>
                  <a:tcPr anchor="ctr"/>
                </a:tc>
                <a:tc>
                  <a:txBody>
                    <a:bodyPr/>
                    <a:lstStyle/>
                    <a:p>
                      <a:pPr algn="l" fontAlgn="ctr"/>
                      <a:r>
                        <a:rPr lang="en-IN">
                          <a:effectLst/>
                        </a:rPr>
                        <a:t>100.000000</a:t>
                      </a:r>
                    </a:p>
                  </a:txBody>
                  <a:tcPr anchor="ctr"/>
                </a:tc>
                <a:tc>
                  <a:txBody>
                    <a:bodyPr/>
                    <a:lstStyle/>
                    <a:p>
                      <a:pPr algn="l" fontAlgn="ctr"/>
                      <a:r>
                        <a:rPr lang="en-IN">
                          <a:effectLst/>
                        </a:rPr>
                        <a:t>360.00000</a:t>
                      </a:r>
                    </a:p>
                  </a:txBody>
                  <a:tcPr anchor="ctr"/>
                </a:tc>
                <a:tc>
                  <a:txBody>
                    <a:bodyPr/>
                    <a:lstStyle/>
                    <a:p>
                      <a:pPr algn="l" fontAlgn="ctr"/>
                      <a:r>
                        <a:rPr lang="en-IN">
                          <a:effectLst/>
                        </a:rPr>
                        <a:t>1.000000</a:t>
                      </a:r>
                    </a:p>
                  </a:txBody>
                  <a:tcPr anchor="ctr"/>
                </a:tc>
                <a:extLst>
                  <a:ext uri="{0D108BD9-81ED-4DB2-BD59-A6C34878D82A}">
                    <a16:rowId xmlns:a16="http://schemas.microsoft.com/office/drawing/2014/main" val="580215872"/>
                  </a:ext>
                </a:extLst>
              </a:tr>
              <a:tr h="512618">
                <a:tc>
                  <a:txBody>
                    <a:bodyPr/>
                    <a:lstStyle/>
                    <a:p>
                      <a:pPr algn="l" fontAlgn="ctr"/>
                      <a:r>
                        <a:rPr lang="en-IN" b="1">
                          <a:effectLst/>
                        </a:rPr>
                        <a:t>50%</a:t>
                      </a:r>
                    </a:p>
                  </a:txBody>
                  <a:tcPr anchor="ctr"/>
                </a:tc>
                <a:tc>
                  <a:txBody>
                    <a:bodyPr/>
                    <a:lstStyle/>
                    <a:p>
                      <a:pPr algn="l" fontAlgn="ctr"/>
                      <a:r>
                        <a:rPr lang="en-IN">
                          <a:effectLst/>
                        </a:rPr>
                        <a:t>3812.500000</a:t>
                      </a:r>
                    </a:p>
                  </a:txBody>
                  <a:tcPr anchor="ctr"/>
                </a:tc>
                <a:tc>
                  <a:txBody>
                    <a:bodyPr/>
                    <a:lstStyle/>
                    <a:p>
                      <a:pPr algn="l" fontAlgn="ctr"/>
                      <a:r>
                        <a:rPr lang="en-IN">
                          <a:effectLst/>
                        </a:rPr>
                        <a:t>1188.500000</a:t>
                      </a:r>
                    </a:p>
                  </a:txBody>
                  <a:tcPr anchor="ctr"/>
                </a:tc>
                <a:tc>
                  <a:txBody>
                    <a:bodyPr/>
                    <a:lstStyle/>
                    <a:p>
                      <a:pPr algn="l" fontAlgn="ctr"/>
                      <a:r>
                        <a:rPr lang="en-IN">
                          <a:effectLst/>
                        </a:rPr>
                        <a:t>128.000000</a:t>
                      </a:r>
                    </a:p>
                  </a:txBody>
                  <a:tcPr anchor="ctr"/>
                </a:tc>
                <a:tc>
                  <a:txBody>
                    <a:bodyPr/>
                    <a:lstStyle/>
                    <a:p>
                      <a:pPr algn="l" fontAlgn="ctr"/>
                      <a:r>
                        <a:rPr lang="en-IN">
                          <a:effectLst/>
                        </a:rPr>
                        <a:t>360.00000</a:t>
                      </a:r>
                    </a:p>
                  </a:txBody>
                  <a:tcPr anchor="ctr"/>
                </a:tc>
                <a:tc>
                  <a:txBody>
                    <a:bodyPr/>
                    <a:lstStyle/>
                    <a:p>
                      <a:pPr algn="l" fontAlgn="ctr"/>
                      <a:r>
                        <a:rPr lang="en-IN">
                          <a:effectLst/>
                        </a:rPr>
                        <a:t>1.000000</a:t>
                      </a:r>
                    </a:p>
                  </a:txBody>
                  <a:tcPr anchor="ctr"/>
                </a:tc>
                <a:extLst>
                  <a:ext uri="{0D108BD9-81ED-4DB2-BD59-A6C34878D82A}">
                    <a16:rowId xmlns:a16="http://schemas.microsoft.com/office/drawing/2014/main" val="1470555960"/>
                  </a:ext>
                </a:extLst>
              </a:tr>
              <a:tr h="512618">
                <a:tc>
                  <a:txBody>
                    <a:bodyPr/>
                    <a:lstStyle/>
                    <a:p>
                      <a:pPr algn="l" fontAlgn="ctr"/>
                      <a:r>
                        <a:rPr lang="en-IN" b="1">
                          <a:effectLst/>
                        </a:rPr>
                        <a:t>75%</a:t>
                      </a:r>
                    </a:p>
                  </a:txBody>
                  <a:tcPr anchor="ctr"/>
                </a:tc>
                <a:tc>
                  <a:txBody>
                    <a:bodyPr/>
                    <a:lstStyle/>
                    <a:p>
                      <a:pPr algn="l" fontAlgn="ctr"/>
                      <a:r>
                        <a:rPr lang="en-IN">
                          <a:effectLst/>
                        </a:rPr>
                        <a:t>5795.000000</a:t>
                      </a:r>
                    </a:p>
                  </a:txBody>
                  <a:tcPr anchor="ctr"/>
                </a:tc>
                <a:tc>
                  <a:txBody>
                    <a:bodyPr/>
                    <a:lstStyle/>
                    <a:p>
                      <a:pPr algn="l" fontAlgn="ctr"/>
                      <a:r>
                        <a:rPr lang="en-IN">
                          <a:effectLst/>
                        </a:rPr>
                        <a:t>2297.250000</a:t>
                      </a:r>
                    </a:p>
                  </a:txBody>
                  <a:tcPr anchor="ctr"/>
                </a:tc>
                <a:tc>
                  <a:txBody>
                    <a:bodyPr/>
                    <a:lstStyle/>
                    <a:p>
                      <a:pPr algn="l" fontAlgn="ctr"/>
                      <a:r>
                        <a:rPr lang="en-IN">
                          <a:effectLst/>
                        </a:rPr>
                        <a:t>168.000000</a:t>
                      </a:r>
                    </a:p>
                  </a:txBody>
                  <a:tcPr anchor="ctr"/>
                </a:tc>
                <a:tc>
                  <a:txBody>
                    <a:bodyPr/>
                    <a:lstStyle/>
                    <a:p>
                      <a:pPr algn="l" fontAlgn="ctr"/>
                      <a:r>
                        <a:rPr lang="en-IN">
                          <a:effectLst/>
                        </a:rPr>
                        <a:t>360.00000</a:t>
                      </a:r>
                    </a:p>
                  </a:txBody>
                  <a:tcPr anchor="ctr"/>
                </a:tc>
                <a:tc>
                  <a:txBody>
                    <a:bodyPr/>
                    <a:lstStyle/>
                    <a:p>
                      <a:pPr algn="l" fontAlgn="ctr"/>
                      <a:r>
                        <a:rPr lang="en-IN">
                          <a:effectLst/>
                        </a:rPr>
                        <a:t>1.000000</a:t>
                      </a:r>
                    </a:p>
                  </a:txBody>
                  <a:tcPr anchor="ctr"/>
                </a:tc>
                <a:extLst>
                  <a:ext uri="{0D108BD9-81ED-4DB2-BD59-A6C34878D82A}">
                    <a16:rowId xmlns:a16="http://schemas.microsoft.com/office/drawing/2014/main" val="483088413"/>
                  </a:ext>
                </a:extLst>
              </a:tr>
              <a:tr h="512618">
                <a:tc>
                  <a:txBody>
                    <a:bodyPr/>
                    <a:lstStyle/>
                    <a:p>
                      <a:pPr algn="l" fontAlgn="ctr"/>
                      <a:r>
                        <a:rPr lang="en-IN" b="1">
                          <a:effectLst/>
                        </a:rPr>
                        <a:t>max</a:t>
                      </a:r>
                    </a:p>
                  </a:txBody>
                  <a:tcPr anchor="ctr"/>
                </a:tc>
                <a:tc>
                  <a:txBody>
                    <a:bodyPr/>
                    <a:lstStyle/>
                    <a:p>
                      <a:pPr algn="l" fontAlgn="ctr"/>
                      <a:r>
                        <a:rPr lang="en-IN">
                          <a:effectLst/>
                        </a:rPr>
                        <a:t>81000.000000</a:t>
                      </a:r>
                    </a:p>
                  </a:txBody>
                  <a:tcPr anchor="ctr"/>
                </a:tc>
                <a:tc>
                  <a:txBody>
                    <a:bodyPr/>
                    <a:lstStyle/>
                    <a:p>
                      <a:pPr algn="l" fontAlgn="ctr"/>
                      <a:r>
                        <a:rPr lang="en-IN">
                          <a:effectLst/>
                        </a:rPr>
                        <a:t>41667.000000</a:t>
                      </a:r>
                    </a:p>
                  </a:txBody>
                  <a:tcPr anchor="ctr"/>
                </a:tc>
                <a:tc>
                  <a:txBody>
                    <a:bodyPr/>
                    <a:lstStyle/>
                    <a:p>
                      <a:pPr algn="l" fontAlgn="ctr"/>
                      <a:r>
                        <a:rPr lang="en-IN">
                          <a:effectLst/>
                        </a:rPr>
                        <a:t>700.000000</a:t>
                      </a:r>
                    </a:p>
                  </a:txBody>
                  <a:tcPr anchor="ctr"/>
                </a:tc>
                <a:tc>
                  <a:txBody>
                    <a:bodyPr/>
                    <a:lstStyle/>
                    <a:p>
                      <a:pPr algn="l" fontAlgn="ctr"/>
                      <a:r>
                        <a:rPr lang="en-IN">
                          <a:effectLst/>
                        </a:rPr>
                        <a:t>480.00000</a:t>
                      </a:r>
                    </a:p>
                  </a:txBody>
                  <a:tcPr anchor="ctr"/>
                </a:tc>
                <a:tc>
                  <a:txBody>
                    <a:bodyPr/>
                    <a:lstStyle/>
                    <a:p>
                      <a:pPr algn="l" fontAlgn="ctr"/>
                      <a:r>
                        <a:rPr lang="en-IN" dirty="0">
                          <a:effectLst/>
                        </a:rPr>
                        <a:t>1.000000</a:t>
                      </a:r>
                    </a:p>
                  </a:txBody>
                  <a:tcPr anchor="ctr"/>
                </a:tc>
                <a:extLst>
                  <a:ext uri="{0D108BD9-81ED-4DB2-BD59-A6C34878D82A}">
                    <a16:rowId xmlns:a16="http://schemas.microsoft.com/office/drawing/2014/main" val="315532176"/>
                  </a:ext>
                </a:extLst>
              </a:tr>
            </a:tbl>
          </a:graphicData>
        </a:graphic>
      </p:graphicFrame>
    </p:spTree>
    <p:extLst>
      <p:ext uri="{BB962C8B-B14F-4D97-AF65-F5344CB8AC3E}">
        <p14:creationId xmlns:p14="http://schemas.microsoft.com/office/powerpoint/2010/main" val="741976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38E29C-43FD-4620-96CA-ADB7C44B08B2}"/>
              </a:ext>
            </a:extLst>
          </p:cNvPr>
          <p:cNvSpPr/>
          <p:nvPr/>
        </p:nvSpPr>
        <p:spPr>
          <a:xfrm>
            <a:off x="159798" y="117693"/>
            <a:ext cx="11678488" cy="7386638"/>
          </a:xfrm>
          <a:prstGeom prst="rect">
            <a:avLst/>
          </a:prstGeom>
        </p:spPr>
        <p:txBody>
          <a:bodyPr wrap="square">
            <a:spAutoFit/>
          </a:bodyPr>
          <a:lstStyle/>
          <a:p>
            <a:pPr marL="342900" indent="-342900">
              <a:buFont typeface="Wingdings" panose="05000000000000000000" pitchFamily="2" charset="2"/>
              <a:buChar char="q"/>
            </a:pPr>
            <a:r>
              <a:rPr lang="en-IN" sz="2400" b="1" u="sng" dirty="0">
                <a:latin typeface="Cambria Math" panose="02040503050406030204" pitchFamily="18" charset="0"/>
                <a:ea typeface="Cambria Math" panose="02040503050406030204" pitchFamily="18" charset="0"/>
              </a:rPr>
              <a:t>Visualization Of Different Categories :</a:t>
            </a:r>
          </a:p>
          <a:p>
            <a:endParaRPr lang="en-IN" sz="2400" b="1" u="sng"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US" b="1" u="sng" dirty="0">
                <a:latin typeface="Bahnschrift" panose="020B0502040204020203" pitchFamily="34" charset="0"/>
              </a:rPr>
              <a:t>Bar Plots For Different Features :</a:t>
            </a:r>
          </a:p>
          <a:p>
            <a:endParaRPr lang="en-IN" sz="2400" b="1" u="sng" dirty="0">
              <a:latin typeface="Bahnschrift" panose="020B0502040204020203" pitchFamily="34" charset="0"/>
              <a:ea typeface="Cambria Math" panose="02040503050406030204" pitchFamily="18" charset="0"/>
            </a:endParaRPr>
          </a:p>
          <a:p>
            <a:r>
              <a:rPr lang="en-IN" sz="2400" b="1" u="sng" dirty="0">
                <a:latin typeface="Cambria Math" panose="02040503050406030204" pitchFamily="18" charset="0"/>
                <a:ea typeface="Cambria Math" panose="02040503050406030204" pitchFamily="18" charset="0"/>
              </a:rPr>
              <a:t>                                                                                    </a:t>
            </a:r>
          </a:p>
          <a:p>
            <a:endParaRPr lang="en-IN" sz="2400" b="1" u="sng"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q"/>
            </a:pPr>
            <a:endParaRPr lang="en-IN" sz="2400" b="1" u="sng"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q"/>
            </a:pPr>
            <a:endParaRPr lang="en-IN" sz="2400" b="1" u="sng"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q"/>
            </a:pPr>
            <a:endParaRPr lang="en-IN" sz="2400" b="1" u="sng"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q"/>
            </a:pPr>
            <a:endParaRPr lang="en-IN" sz="2400" b="1" u="sng"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q"/>
            </a:pPr>
            <a:endParaRPr lang="en-IN" sz="2400" b="1" u="sng" dirty="0">
              <a:latin typeface="Cambria Math" panose="02040503050406030204" pitchFamily="18" charset="0"/>
              <a:ea typeface="Cambria Math" panose="02040503050406030204" pitchFamily="18" charset="0"/>
            </a:endParaRPr>
          </a:p>
          <a:p>
            <a:endParaRPr lang="en-IN" sz="2400" b="1" u="sng"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q"/>
            </a:pPr>
            <a:endParaRPr lang="en-IN" sz="2400" b="1" u="sng"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q"/>
            </a:pPr>
            <a:endParaRPr lang="en-IN" sz="2400" b="1" u="sng" dirty="0">
              <a:latin typeface="Cambria Math" panose="02040503050406030204" pitchFamily="18" charset="0"/>
              <a:ea typeface="Cambria Math" panose="02040503050406030204" pitchFamily="18" charset="0"/>
            </a:endParaRPr>
          </a:p>
          <a:p>
            <a:r>
              <a:rPr lang="en-IN" sz="2400" b="1" dirty="0">
                <a:latin typeface="Cambria Math" panose="02040503050406030204" pitchFamily="18" charset="0"/>
                <a:ea typeface="Cambria Math" panose="02040503050406030204" pitchFamily="18" charset="0"/>
              </a:rPr>
              <a:t>                                                        </a:t>
            </a:r>
            <a:r>
              <a:rPr lang="en-US" u="sng" dirty="0">
                <a:latin typeface="Calibri Light" panose="020F0302020204030204" pitchFamily="34" charset="0"/>
                <a:cs typeface="Calibri Light" panose="020F0302020204030204" pitchFamily="34" charset="0"/>
              </a:rPr>
              <a:t>Percentage Count of Loan Status</a:t>
            </a:r>
            <a:endParaRPr lang="en-IN" sz="2400" b="1" u="sng" dirty="0">
              <a:latin typeface="Calibri Light" panose="020F0302020204030204" pitchFamily="34" charset="0"/>
              <a:ea typeface="Cambria Math" panose="02040503050406030204" pitchFamily="18" charset="0"/>
              <a:cs typeface="Calibri Light" panose="020F0302020204030204" pitchFamily="34" charset="0"/>
            </a:endParaRPr>
          </a:p>
          <a:p>
            <a:endParaRPr lang="en-IN" sz="2400" b="1" u="sng"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q"/>
            </a:pPr>
            <a:endParaRPr lang="en-IN" sz="2400" b="1" u="sng"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q"/>
            </a:pPr>
            <a:endParaRPr lang="en-IN" sz="2400" b="1" u="sng"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q"/>
            </a:pPr>
            <a:endParaRPr lang="en-IN" sz="2400" b="1" u="sng"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q"/>
            </a:pPr>
            <a:endParaRPr lang="en-IN" sz="2400" b="1" u="sng" dirty="0">
              <a:latin typeface="Cambria Math" panose="02040503050406030204" pitchFamily="18" charset="0"/>
              <a:ea typeface="Cambria Math" panose="02040503050406030204" pitchFamily="18" charset="0"/>
            </a:endParaRPr>
          </a:p>
        </p:txBody>
      </p:sp>
      <p:pic>
        <p:nvPicPr>
          <p:cNvPr id="4" name="Picture 3">
            <a:extLst>
              <a:ext uri="{FF2B5EF4-FFF2-40B4-BE49-F238E27FC236}">
                <a16:creationId xmlns:a16="http://schemas.microsoft.com/office/drawing/2014/main" id="{B1B40A5D-3E67-4114-9C15-F60254A2B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742" y="1332591"/>
            <a:ext cx="7084381" cy="3701048"/>
          </a:xfrm>
          <a:prstGeom prst="rect">
            <a:avLst/>
          </a:prstGeom>
        </p:spPr>
      </p:pic>
      <p:sp>
        <p:nvSpPr>
          <p:cNvPr id="5" name="Rectangle 4">
            <a:extLst>
              <a:ext uri="{FF2B5EF4-FFF2-40B4-BE49-F238E27FC236}">
                <a16:creationId xmlns:a16="http://schemas.microsoft.com/office/drawing/2014/main" id="{FDB29E97-B665-4407-AAC7-A0C15E052C91}"/>
              </a:ext>
            </a:extLst>
          </p:cNvPr>
          <p:cNvSpPr/>
          <p:nvPr/>
        </p:nvSpPr>
        <p:spPr>
          <a:xfrm>
            <a:off x="3388311" y="6010111"/>
            <a:ext cx="4409242" cy="646331"/>
          </a:xfrm>
          <a:prstGeom prst="rect">
            <a:avLst/>
          </a:prstGeom>
        </p:spPr>
        <p:txBody>
          <a:bodyPr wrap="square">
            <a:spAutoFit/>
          </a:bodyPr>
          <a:lstStyle/>
          <a:p>
            <a:r>
              <a:rPr lang="en-US" dirty="0">
                <a:latin typeface="Arial Black" panose="020B0A04020102020204" pitchFamily="34" charset="0"/>
              </a:rPr>
              <a:t>The percentage of Y class : 0.69</a:t>
            </a:r>
          </a:p>
          <a:p>
            <a:r>
              <a:rPr lang="en-US" dirty="0">
                <a:latin typeface="Arial Black" panose="020B0A04020102020204" pitchFamily="34" charset="0"/>
              </a:rPr>
              <a:t>The percentage of N class : 0.31</a:t>
            </a:r>
            <a:endParaRPr lang="en-IN" dirty="0">
              <a:latin typeface="Arial Black" panose="020B0A04020102020204" pitchFamily="34" charset="0"/>
            </a:endParaRPr>
          </a:p>
        </p:txBody>
      </p:sp>
    </p:spTree>
    <p:extLst>
      <p:ext uri="{BB962C8B-B14F-4D97-AF65-F5344CB8AC3E}">
        <p14:creationId xmlns:p14="http://schemas.microsoft.com/office/powerpoint/2010/main" val="3312504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A3B0D6-A366-4D12-91FC-9060D6DD5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1806"/>
            <a:ext cx="6951215" cy="2832745"/>
          </a:xfrm>
          <a:prstGeom prst="rect">
            <a:avLst/>
          </a:prstGeom>
        </p:spPr>
      </p:pic>
      <p:sp>
        <p:nvSpPr>
          <p:cNvPr id="4" name="Rectangle 3">
            <a:extLst>
              <a:ext uri="{FF2B5EF4-FFF2-40B4-BE49-F238E27FC236}">
                <a16:creationId xmlns:a16="http://schemas.microsoft.com/office/drawing/2014/main" id="{AC4D95E9-08FD-404D-BBFE-524951802C6F}"/>
              </a:ext>
            </a:extLst>
          </p:cNvPr>
          <p:cNvSpPr/>
          <p:nvPr/>
        </p:nvSpPr>
        <p:spPr>
          <a:xfrm>
            <a:off x="1357527" y="2975184"/>
            <a:ext cx="4236160" cy="369332"/>
          </a:xfrm>
          <a:prstGeom prst="rect">
            <a:avLst/>
          </a:prstGeom>
        </p:spPr>
        <p:txBody>
          <a:bodyPr wrap="none">
            <a:spAutoFit/>
          </a:bodyPr>
          <a:lstStyle/>
          <a:p>
            <a:r>
              <a:rPr lang="en-US" u="sng" dirty="0">
                <a:latin typeface="Calibri Light" panose="020F0302020204030204" pitchFamily="34" charset="0"/>
                <a:cs typeface="Calibri Light" panose="020F0302020204030204" pitchFamily="34" charset="0"/>
              </a:rPr>
              <a:t>Loan Status Association With Credit History</a:t>
            </a:r>
            <a:endParaRPr lang="en-IN" u="sng" dirty="0">
              <a:latin typeface="Calibri Light" panose="020F0302020204030204" pitchFamily="34" charset="0"/>
              <a:cs typeface="Calibri Light" panose="020F0302020204030204" pitchFamily="34" charset="0"/>
            </a:endParaRPr>
          </a:p>
        </p:txBody>
      </p:sp>
      <p:sp>
        <p:nvSpPr>
          <p:cNvPr id="5" name="Rectangle 4">
            <a:extLst>
              <a:ext uri="{FF2B5EF4-FFF2-40B4-BE49-F238E27FC236}">
                <a16:creationId xmlns:a16="http://schemas.microsoft.com/office/drawing/2014/main" id="{01D563C2-38CF-4C3A-8420-F5E7D48179FF}"/>
              </a:ext>
            </a:extLst>
          </p:cNvPr>
          <p:cNvSpPr/>
          <p:nvPr/>
        </p:nvSpPr>
        <p:spPr>
          <a:xfrm>
            <a:off x="6951215" y="336895"/>
            <a:ext cx="5471604" cy="2677656"/>
          </a:xfrm>
          <a:prstGeom prst="rect">
            <a:avLst/>
          </a:prstGeom>
        </p:spPr>
        <p:txBody>
          <a:bodyPr wrap="square">
            <a:spAutoFit/>
          </a:bodyPr>
          <a:lstStyle/>
          <a:p>
            <a:r>
              <a:rPr lang="en-US" sz="1400" dirty="0">
                <a:latin typeface="Arial Black" panose="020B0A04020102020204" pitchFamily="34" charset="0"/>
              </a:rPr>
              <a:t>So, we can say that for Loan Status = Y,</a:t>
            </a:r>
          </a:p>
          <a:p>
            <a:r>
              <a:rPr lang="en-US" sz="1400" dirty="0">
                <a:latin typeface="Arial Black" panose="020B0A04020102020204" pitchFamily="34" charset="0"/>
              </a:rPr>
              <a:t>we didn't give a loan for most people who got Credit History = 0</a:t>
            </a:r>
          </a:p>
          <a:p>
            <a:r>
              <a:rPr lang="en-US" sz="1400" dirty="0">
                <a:latin typeface="Arial Black" panose="020B0A04020102020204" pitchFamily="34" charset="0"/>
              </a:rPr>
              <a:t>but we did give a loan for most of people who got Credit History = 1</a:t>
            </a:r>
          </a:p>
          <a:p>
            <a:r>
              <a:rPr lang="en-US" sz="1400" dirty="0">
                <a:latin typeface="Arial Black" panose="020B0A04020102020204" pitchFamily="34" charset="0"/>
              </a:rPr>
              <a:t>So if you got Credit History = 1 , you will have better chance to get a loan.</a:t>
            </a:r>
          </a:p>
          <a:p>
            <a:r>
              <a:rPr lang="en-US" sz="1400" dirty="0">
                <a:latin typeface="Arial Black" panose="020B0A04020102020204" pitchFamily="34" charset="0"/>
              </a:rPr>
              <a:t>For Loan Status = N, we can say that</a:t>
            </a:r>
          </a:p>
          <a:p>
            <a:r>
              <a:rPr lang="en-US" sz="1400" dirty="0">
                <a:latin typeface="Arial Black" panose="020B0A04020102020204" pitchFamily="34" charset="0"/>
              </a:rPr>
              <a:t>it is almost equal for the cases, whatever your credit history maybe.</a:t>
            </a:r>
          </a:p>
          <a:p>
            <a:r>
              <a:rPr lang="en-US" sz="1400" dirty="0">
                <a:latin typeface="Arial Black" panose="020B0A04020102020204" pitchFamily="34" charset="0"/>
              </a:rPr>
              <a:t>So it is not a good way to measure the association between Credit History and Loan Status.</a:t>
            </a:r>
          </a:p>
        </p:txBody>
      </p:sp>
      <p:pic>
        <p:nvPicPr>
          <p:cNvPr id="6" name="Picture 5">
            <a:extLst>
              <a:ext uri="{FF2B5EF4-FFF2-40B4-BE49-F238E27FC236}">
                <a16:creationId xmlns:a16="http://schemas.microsoft.com/office/drawing/2014/main" id="{287941E4-47CA-432B-8EAE-E40442462B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12" y="3513485"/>
            <a:ext cx="6951215" cy="2832745"/>
          </a:xfrm>
          <a:prstGeom prst="rect">
            <a:avLst/>
          </a:prstGeom>
        </p:spPr>
      </p:pic>
      <p:sp>
        <p:nvSpPr>
          <p:cNvPr id="7" name="Rectangle 6">
            <a:extLst>
              <a:ext uri="{FF2B5EF4-FFF2-40B4-BE49-F238E27FC236}">
                <a16:creationId xmlns:a16="http://schemas.microsoft.com/office/drawing/2014/main" id="{A7ADE8EA-A306-4929-BE94-F99581F3736B}"/>
              </a:ext>
            </a:extLst>
          </p:cNvPr>
          <p:cNvSpPr/>
          <p:nvPr/>
        </p:nvSpPr>
        <p:spPr>
          <a:xfrm>
            <a:off x="1829781" y="6346230"/>
            <a:ext cx="3649717" cy="369332"/>
          </a:xfrm>
          <a:prstGeom prst="rect">
            <a:avLst/>
          </a:prstGeom>
        </p:spPr>
        <p:txBody>
          <a:bodyPr wrap="none">
            <a:spAutoFit/>
          </a:bodyPr>
          <a:lstStyle/>
          <a:p>
            <a:r>
              <a:rPr lang="en-US" u="sng" dirty="0">
                <a:latin typeface="Calibri Light" panose="020F0302020204030204" pitchFamily="34" charset="0"/>
                <a:cs typeface="Calibri Light" panose="020F0302020204030204" pitchFamily="34" charset="0"/>
              </a:rPr>
              <a:t>Loan Status Association With Gender</a:t>
            </a:r>
            <a:endParaRPr lang="en-IN" u="sng" dirty="0">
              <a:latin typeface="Calibri Light" panose="020F0302020204030204" pitchFamily="34" charset="0"/>
              <a:cs typeface="Calibri Light" panose="020F0302020204030204" pitchFamily="34" charset="0"/>
            </a:endParaRPr>
          </a:p>
        </p:txBody>
      </p:sp>
      <p:sp>
        <p:nvSpPr>
          <p:cNvPr id="8" name="Rectangle 7">
            <a:extLst>
              <a:ext uri="{FF2B5EF4-FFF2-40B4-BE49-F238E27FC236}">
                <a16:creationId xmlns:a16="http://schemas.microsoft.com/office/drawing/2014/main" id="{02E90713-809D-4EE8-A9F0-09B52200EDBE}"/>
              </a:ext>
            </a:extLst>
          </p:cNvPr>
          <p:cNvSpPr/>
          <p:nvPr/>
        </p:nvSpPr>
        <p:spPr>
          <a:xfrm>
            <a:off x="7193867" y="3665070"/>
            <a:ext cx="6096000" cy="2246769"/>
          </a:xfrm>
          <a:prstGeom prst="rect">
            <a:avLst/>
          </a:prstGeom>
        </p:spPr>
        <p:txBody>
          <a:bodyPr>
            <a:spAutoFit/>
          </a:bodyPr>
          <a:lstStyle/>
          <a:p>
            <a:r>
              <a:rPr lang="en-US" sz="1400" dirty="0">
                <a:latin typeface="Arial Black" panose="020B0A04020102020204" pitchFamily="34" charset="0"/>
              </a:rPr>
              <a:t>Here it is seen that, in Loan Status= Y</a:t>
            </a:r>
          </a:p>
          <a:p>
            <a:r>
              <a:rPr lang="en-US" sz="1400" dirty="0">
                <a:latin typeface="Arial Black" panose="020B0A04020102020204" pitchFamily="34" charset="0"/>
              </a:rPr>
              <a:t>Most of the Males get loan as well as Females, </a:t>
            </a:r>
          </a:p>
          <a:p>
            <a:r>
              <a:rPr lang="en-US" sz="1400" dirty="0">
                <a:latin typeface="Arial Black" panose="020B0A04020102020204" pitchFamily="34" charset="0"/>
              </a:rPr>
              <a:t>though the no is less.</a:t>
            </a:r>
          </a:p>
          <a:p>
            <a:r>
              <a:rPr lang="en-US" sz="1400" dirty="0">
                <a:latin typeface="Arial Black" panose="020B0A04020102020204" pitchFamily="34" charset="0"/>
              </a:rPr>
              <a:t>So regarding getting the loan Status, Gender is </a:t>
            </a:r>
          </a:p>
          <a:p>
            <a:r>
              <a:rPr lang="en-US" sz="1400" dirty="0">
                <a:latin typeface="Arial Black" panose="020B0A04020102020204" pitchFamily="34" charset="0"/>
              </a:rPr>
              <a:t>not a deciding factor.</a:t>
            </a:r>
          </a:p>
          <a:p>
            <a:r>
              <a:rPr lang="en-US" sz="1400" dirty="0">
                <a:latin typeface="Arial Black" panose="020B0A04020102020204" pitchFamily="34" charset="0"/>
              </a:rPr>
              <a:t>For Loan Status = N, it is clear that</a:t>
            </a:r>
          </a:p>
          <a:p>
            <a:r>
              <a:rPr lang="en-US" sz="1400" dirty="0">
                <a:latin typeface="Arial Black" panose="020B0A04020102020204" pitchFamily="34" charset="0"/>
              </a:rPr>
              <a:t>it is almost same for the cases, whatever your </a:t>
            </a:r>
          </a:p>
          <a:p>
            <a:r>
              <a:rPr lang="en-US" sz="1400" dirty="0">
                <a:latin typeface="Arial Black" panose="020B0A04020102020204" pitchFamily="34" charset="0"/>
              </a:rPr>
              <a:t>Gender maybe.</a:t>
            </a:r>
          </a:p>
          <a:p>
            <a:r>
              <a:rPr lang="en-US" sz="1400" dirty="0">
                <a:latin typeface="Arial Black" panose="020B0A04020102020204" pitchFamily="34" charset="0"/>
              </a:rPr>
              <a:t>So it is not a good way to measure the association </a:t>
            </a:r>
          </a:p>
          <a:p>
            <a:r>
              <a:rPr lang="en-US" sz="1400" dirty="0">
                <a:latin typeface="Arial Black" panose="020B0A04020102020204" pitchFamily="34" charset="0"/>
              </a:rPr>
              <a:t>between Gender and Loan Status.</a:t>
            </a:r>
          </a:p>
        </p:txBody>
      </p:sp>
    </p:spTree>
    <p:extLst>
      <p:ext uri="{BB962C8B-B14F-4D97-AF65-F5344CB8AC3E}">
        <p14:creationId xmlns:p14="http://schemas.microsoft.com/office/powerpoint/2010/main" val="2056446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77C7D1-2182-46C7-85D7-DEC3986AB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3941"/>
            <a:ext cx="5442012" cy="3103142"/>
          </a:xfrm>
          <a:prstGeom prst="rect">
            <a:avLst/>
          </a:prstGeom>
        </p:spPr>
      </p:pic>
      <p:sp>
        <p:nvSpPr>
          <p:cNvPr id="6" name="Rectangle 5">
            <a:extLst>
              <a:ext uri="{FF2B5EF4-FFF2-40B4-BE49-F238E27FC236}">
                <a16:creationId xmlns:a16="http://schemas.microsoft.com/office/drawing/2014/main" id="{69523E6B-C668-4B65-9E09-AC950ECBC2B3}"/>
              </a:ext>
            </a:extLst>
          </p:cNvPr>
          <p:cNvSpPr/>
          <p:nvPr/>
        </p:nvSpPr>
        <p:spPr>
          <a:xfrm>
            <a:off x="1140438" y="3187083"/>
            <a:ext cx="3803285" cy="369332"/>
          </a:xfrm>
          <a:prstGeom prst="rect">
            <a:avLst/>
          </a:prstGeom>
        </p:spPr>
        <p:txBody>
          <a:bodyPr wrap="none">
            <a:spAutoFit/>
          </a:bodyPr>
          <a:lstStyle/>
          <a:p>
            <a:r>
              <a:rPr lang="en-US" u="sng" dirty="0">
                <a:latin typeface="Calibri Light" panose="020F0302020204030204" pitchFamily="34" charset="0"/>
                <a:cs typeface="Calibri Light" panose="020F0302020204030204" pitchFamily="34" charset="0"/>
              </a:rPr>
              <a:t>Loan Status Association With Marriage</a:t>
            </a:r>
            <a:endParaRPr lang="en-IN" u="sng" dirty="0">
              <a:latin typeface="Calibri Light" panose="020F0302020204030204" pitchFamily="34" charset="0"/>
              <a:cs typeface="Calibri Light" panose="020F0302020204030204" pitchFamily="34" charset="0"/>
            </a:endParaRPr>
          </a:p>
        </p:txBody>
      </p:sp>
      <p:sp>
        <p:nvSpPr>
          <p:cNvPr id="7" name="Rectangle 6">
            <a:extLst>
              <a:ext uri="{FF2B5EF4-FFF2-40B4-BE49-F238E27FC236}">
                <a16:creationId xmlns:a16="http://schemas.microsoft.com/office/drawing/2014/main" id="{B9314332-C185-461A-A4F7-F88F096D737D}"/>
              </a:ext>
            </a:extLst>
          </p:cNvPr>
          <p:cNvSpPr/>
          <p:nvPr/>
        </p:nvSpPr>
        <p:spPr>
          <a:xfrm>
            <a:off x="5835589" y="355470"/>
            <a:ext cx="6096000" cy="2246769"/>
          </a:xfrm>
          <a:prstGeom prst="rect">
            <a:avLst/>
          </a:prstGeom>
        </p:spPr>
        <p:txBody>
          <a:bodyPr>
            <a:spAutoFit/>
          </a:bodyPr>
          <a:lstStyle/>
          <a:p>
            <a:r>
              <a:rPr lang="en-US" sz="1400" dirty="0">
                <a:latin typeface="Arial Black" panose="020B0A04020102020204" pitchFamily="34" charset="0"/>
              </a:rPr>
              <a:t>Here it is seen that , in Loan Status= Y</a:t>
            </a:r>
          </a:p>
          <a:p>
            <a:r>
              <a:rPr lang="en-US" sz="1400" dirty="0">
                <a:latin typeface="Arial Black" panose="020B0A04020102020204" pitchFamily="34" charset="0"/>
              </a:rPr>
              <a:t>Most of the person who are Married get loan as well as Unmarried Person, though the no is less.</a:t>
            </a:r>
          </a:p>
          <a:p>
            <a:r>
              <a:rPr lang="en-US" sz="1400" dirty="0">
                <a:latin typeface="Arial Black" panose="020B0A04020102020204" pitchFamily="34" charset="0"/>
              </a:rPr>
              <a:t>So regarding getting the loan Status, married person has better chance in getting loan.</a:t>
            </a:r>
          </a:p>
          <a:p>
            <a:r>
              <a:rPr lang="en-US" sz="1400" dirty="0">
                <a:latin typeface="Arial Black" panose="020B0A04020102020204" pitchFamily="34" charset="0"/>
              </a:rPr>
              <a:t>For Loan Status = N, it is clear that</a:t>
            </a:r>
          </a:p>
          <a:p>
            <a:r>
              <a:rPr lang="en-US" sz="1400" dirty="0">
                <a:latin typeface="Arial Black" panose="020B0A04020102020204" pitchFamily="34" charset="0"/>
              </a:rPr>
              <a:t>it is almost same for the cases, whatever your martial status maybe.</a:t>
            </a:r>
          </a:p>
          <a:p>
            <a:r>
              <a:rPr lang="en-US" sz="1400" dirty="0">
                <a:latin typeface="Arial Black" panose="020B0A04020102020204" pitchFamily="34" charset="0"/>
              </a:rPr>
              <a:t>So it is not a good way to measure the association between Loan Status and Martial Status.</a:t>
            </a:r>
            <a:endParaRPr lang="en-IN" sz="1400" dirty="0">
              <a:latin typeface="Arial Black" panose="020B0A04020102020204" pitchFamily="34" charset="0"/>
            </a:endParaRPr>
          </a:p>
        </p:txBody>
      </p:sp>
      <p:pic>
        <p:nvPicPr>
          <p:cNvPr id="9" name="Picture 8">
            <a:extLst>
              <a:ext uri="{FF2B5EF4-FFF2-40B4-BE49-F238E27FC236}">
                <a16:creationId xmlns:a16="http://schemas.microsoft.com/office/drawing/2014/main" id="{A53AE8A8-8A8C-4477-B4C3-0B0457334E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22" y="3821839"/>
            <a:ext cx="5442012" cy="2694371"/>
          </a:xfrm>
          <a:prstGeom prst="rect">
            <a:avLst/>
          </a:prstGeom>
        </p:spPr>
      </p:pic>
      <p:sp>
        <p:nvSpPr>
          <p:cNvPr id="10" name="Rectangle 9">
            <a:extLst>
              <a:ext uri="{FF2B5EF4-FFF2-40B4-BE49-F238E27FC236}">
                <a16:creationId xmlns:a16="http://schemas.microsoft.com/office/drawing/2014/main" id="{8F5BF90D-4C70-459B-88E3-D3CF39D6E2A2}"/>
              </a:ext>
            </a:extLst>
          </p:cNvPr>
          <p:cNvSpPr/>
          <p:nvPr/>
        </p:nvSpPr>
        <p:spPr>
          <a:xfrm>
            <a:off x="997065" y="6474891"/>
            <a:ext cx="4090030" cy="369332"/>
          </a:xfrm>
          <a:prstGeom prst="rect">
            <a:avLst/>
          </a:prstGeom>
        </p:spPr>
        <p:txBody>
          <a:bodyPr wrap="none">
            <a:spAutoFit/>
          </a:bodyPr>
          <a:lstStyle/>
          <a:p>
            <a:r>
              <a:rPr lang="en-US" u="sng" dirty="0">
                <a:latin typeface="Calibri Light" panose="020F0302020204030204" pitchFamily="34" charset="0"/>
                <a:cs typeface="Calibri Light" panose="020F0302020204030204" pitchFamily="34" charset="0"/>
              </a:rPr>
              <a:t>Loan Status Association With Dependents</a:t>
            </a:r>
            <a:endParaRPr lang="en-IN" u="sng" dirty="0">
              <a:latin typeface="Calibri Light" panose="020F0302020204030204" pitchFamily="34" charset="0"/>
              <a:cs typeface="Calibri Light" panose="020F0302020204030204" pitchFamily="34" charset="0"/>
            </a:endParaRPr>
          </a:p>
        </p:txBody>
      </p:sp>
      <p:sp>
        <p:nvSpPr>
          <p:cNvPr id="11" name="Rectangle 10">
            <a:extLst>
              <a:ext uri="{FF2B5EF4-FFF2-40B4-BE49-F238E27FC236}">
                <a16:creationId xmlns:a16="http://schemas.microsoft.com/office/drawing/2014/main" id="{3A38EC29-31FF-457D-AA66-AA34874DF1E8}"/>
              </a:ext>
            </a:extLst>
          </p:cNvPr>
          <p:cNvSpPr/>
          <p:nvPr/>
        </p:nvSpPr>
        <p:spPr>
          <a:xfrm>
            <a:off x="5959877" y="3821839"/>
            <a:ext cx="6096000" cy="2462213"/>
          </a:xfrm>
          <a:prstGeom prst="rect">
            <a:avLst/>
          </a:prstGeom>
        </p:spPr>
        <p:txBody>
          <a:bodyPr>
            <a:spAutoFit/>
          </a:bodyPr>
          <a:lstStyle/>
          <a:p>
            <a:r>
              <a:rPr lang="en-US" sz="1400" dirty="0">
                <a:latin typeface="Arial Black" panose="020B0A04020102020204" pitchFamily="34" charset="0"/>
              </a:rPr>
              <a:t>Here it is seen that , in Loan Status= Y</a:t>
            </a:r>
          </a:p>
          <a:p>
            <a:r>
              <a:rPr lang="en-US" sz="1400" dirty="0">
                <a:latin typeface="Arial Black" panose="020B0A04020102020204" pitchFamily="34" charset="0"/>
              </a:rPr>
              <a:t>Those who have 0 Dependents have most chance of getting loan.</a:t>
            </a:r>
          </a:p>
          <a:p>
            <a:r>
              <a:rPr lang="en-US" sz="1400" dirty="0">
                <a:latin typeface="Arial Black" panose="020B0A04020102020204" pitchFamily="34" charset="0"/>
              </a:rPr>
              <a:t>It decreases gradually regarding the dependent.</a:t>
            </a:r>
          </a:p>
          <a:p>
            <a:r>
              <a:rPr lang="en-US" sz="1400" dirty="0">
                <a:latin typeface="Arial Black" panose="020B0A04020102020204" pitchFamily="34" charset="0"/>
              </a:rPr>
              <a:t>So, accordingly Dependents with 1,2 and 3+ also have chance of getting loan but of less no.</a:t>
            </a:r>
          </a:p>
          <a:p>
            <a:r>
              <a:rPr lang="en-US" sz="1400" dirty="0">
                <a:latin typeface="Arial Black" panose="020B0A04020102020204" pitchFamily="34" charset="0"/>
              </a:rPr>
              <a:t>For Loan Status = N, it is clear that</a:t>
            </a:r>
          </a:p>
          <a:p>
            <a:r>
              <a:rPr lang="en-US" sz="1400" dirty="0">
                <a:latin typeface="Arial Black" panose="020B0A04020102020204" pitchFamily="34" charset="0"/>
              </a:rPr>
              <a:t>it is almost same for the cases, whatever Dependents maybe.</a:t>
            </a:r>
          </a:p>
          <a:p>
            <a:r>
              <a:rPr lang="en-US" sz="1400" dirty="0">
                <a:latin typeface="Arial Black" panose="020B0A04020102020204" pitchFamily="34" charset="0"/>
              </a:rPr>
              <a:t>For Dependents 0 it is also most and decreasing gradually.</a:t>
            </a:r>
          </a:p>
          <a:p>
            <a:r>
              <a:rPr lang="en-IN" sz="1400" dirty="0">
                <a:latin typeface="Arial Black" panose="020B0A04020102020204" pitchFamily="34" charset="0"/>
              </a:rPr>
              <a:t>Figure</a:t>
            </a:r>
          </a:p>
        </p:txBody>
      </p:sp>
    </p:spTree>
    <p:extLst>
      <p:ext uri="{BB962C8B-B14F-4D97-AF65-F5344CB8AC3E}">
        <p14:creationId xmlns:p14="http://schemas.microsoft.com/office/powerpoint/2010/main" val="11470405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TM02900771[[fn=Slice]]</Template>
  <TotalTime>505</TotalTime>
  <Words>2654</Words>
  <Application>Microsoft Office PowerPoint</Application>
  <PresentationFormat>Widescreen</PresentationFormat>
  <Paragraphs>378</Paragraphs>
  <Slides>21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21</vt:i4>
      </vt:variant>
    </vt:vector>
  </HeadingPairs>
  <TitlesOfParts>
    <vt:vector size="36" baseType="lpstr">
      <vt:lpstr>Arial</vt:lpstr>
      <vt:lpstr>Arial Black</vt:lpstr>
      <vt:lpstr>Bahnschrift</vt:lpstr>
      <vt:lpstr>Bahnschrift Light</vt:lpstr>
      <vt:lpstr>Calibri</vt:lpstr>
      <vt:lpstr>Calibri Light</vt:lpstr>
      <vt:lpstr>Calisto MT</vt:lpstr>
      <vt:lpstr>Cambria Math</vt:lpstr>
      <vt:lpstr>CMBX10</vt:lpstr>
      <vt:lpstr>CMBX12</vt:lpstr>
      <vt:lpstr>CMR10</vt:lpstr>
      <vt:lpstr>Constantia</vt:lpstr>
      <vt:lpstr>Wingdings</vt:lpstr>
      <vt:lpstr>Wingdings 2</vt:lpstr>
      <vt:lpstr>Slate</vt:lpstr>
      <vt:lpstr>LOAN PREDICTION USING MACHINE LEARNING</vt:lpstr>
      <vt:lpstr>POINTS UNDER DISCUSSION</vt:lpstr>
      <vt:lpstr>1. INTRODUCTION :</vt:lpstr>
      <vt:lpstr>2. PROJECT IDEA :</vt:lpstr>
      <vt:lpstr>4. PROJECT 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PROJECT RESULTS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GOURAV</dc:creator>
  <cp:lastModifiedBy>GOURAV</cp:lastModifiedBy>
  <cp:revision>63</cp:revision>
  <dcterms:created xsi:type="dcterms:W3CDTF">2020-06-28T13:19:55Z</dcterms:created>
  <dcterms:modified xsi:type="dcterms:W3CDTF">2020-06-30T14:05:46Z</dcterms:modified>
</cp:coreProperties>
</file>