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9"/>
  </p:notesMasterIdLst>
  <p:sldIdLst>
    <p:sldId id="256" r:id="rId2"/>
    <p:sldId id="258" r:id="rId3"/>
    <p:sldId id="260" r:id="rId4"/>
    <p:sldId id="262" r:id="rId5"/>
    <p:sldId id="311" r:id="rId6"/>
    <p:sldId id="315" r:id="rId7"/>
    <p:sldId id="313" r:id="rId8"/>
    <p:sldId id="314" r:id="rId9"/>
    <p:sldId id="326" r:id="rId10"/>
    <p:sldId id="316" r:id="rId11"/>
    <p:sldId id="317" r:id="rId12"/>
    <p:sldId id="321" r:id="rId13"/>
    <p:sldId id="318" r:id="rId14"/>
    <p:sldId id="322" r:id="rId15"/>
    <p:sldId id="319" r:id="rId16"/>
    <p:sldId id="323" r:id="rId17"/>
    <p:sldId id="320" r:id="rId18"/>
    <p:sldId id="324" r:id="rId19"/>
    <p:sldId id="327" r:id="rId20"/>
    <p:sldId id="328" r:id="rId21"/>
    <p:sldId id="329" r:id="rId22"/>
    <p:sldId id="330" r:id="rId23"/>
    <p:sldId id="331" r:id="rId24"/>
    <p:sldId id="264" r:id="rId25"/>
    <p:sldId id="340" r:id="rId26"/>
    <p:sldId id="333" r:id="rId27"/>
    <p:sldId id="334" r:id="rId28"/>
    <p:sldId id="335" r:id="rId29"/>
    <p:sldId id="336" r:id="rId30"/>
    <p:sldId id="337" r:id="rId31"/>
    <p:sldId id="341" r:id="rId32"/>
    <p:sldId id="342" r:id="rId33"/>
    <p:sldId id="344" r:id="rId34"/>
    <p:sldId id="345" r:id="rId35"/>
    <p:sldId id="309" r:id="rId36"/>
    <p:sldId id="267" r:id="rId37"/>
    <p:sldId id="346" r:id="rId38"/>
    <p:sldId id="269" r:id="rId39"/>
    <p:sldId id="347" r:id="rId40"/>
    <p:sldId id="338" r:id="rId41"/>
    <p:sldId id="339" r:id="rId42"/>
    <p:sldId id="348" r:id="rId43"/>
    <p:sldId id="349" r:id="rId44"/>
    <p:sldId id="350" r:id="rId45"/>
    <p:sldId id="354" r:id="rId46"/>
    <p:sldId id="355" r:id="rId47"/>
    <p:sldId id="288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Fira Sans Extra Condensed Medium" panose="020B0604020202020204" charset="0"/>
      <p:regular r:id="rId58"/>
      <p:bold r:id="rId59"/>
      <p:italic r:id="rId60"/>
      <p:boldItalic r:id="rId61"/>
    </p:embeddedFont>
    <p:embeddedFont>
      <p:font typeface="Montserrat" panose="000005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852BF1-DCBE-4C7D-8CD9-BDB5173831D8}">
  <a:tblStyle styleId="{6C852BF1-DCBE-4C7D-8CD9-BDB5173831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Yogi Ilham" userId="e3afc01238cae7bd" providerId="LiveId" clId="{7B8DF9EB-D7DA-48A3-9182-079903979602}"/>
    <pc:docChg chg="undo custSel addSld delSld modSld delMainMaster">
      <pc:chgData name="Muhammad Yogi Ilham" userId="e3afc01238cae7bd" providerId="LiveId" clId="{7B8DF9EB-D7DA-48A3-9182-079903979602}" dt="2023-01-20T14:36:16.410" v="504" actId="20577"/>
      <pc:docMkLst>
        <pc:docMk/>
      </pc:docMkLst>
      <pc:sldChg chg="del">
        <pc:chgData name="Muhammad Yogi Ilham" userId="e3afc01238cae7bd" providerId="LiveId" clId="{7B8DF9EB-D7DA-48A3-9182-079903979602}" dt="2023-01-20T14:35:47.753" v="459" actId="47"/>
        <pc:sldMkLst>
          <pc:docMk/>
          <pc:sldMk cId="0" sldId="268"/>
        </pc:sldMkLst>
      </pc:sldChg>
      <pc:sldChg chg="del">
        <pc:chgData name="Muhammad Yogi Ilham" userId="e3afc01238cae7bd" providerId="LiveId" clId="{7B8DF9EB-D7DA-48A3-9182-079903979602}" dt="2023-01-20T14:35:48.067" v="460" actId="47"/>
        <pc:sldMkLst>
          <pc:docMk/>
          <pc:sldMk cId="0" sldId="270"/>
        </pc:sldMkLst>
      </pc:sldChg>
      <pc:sldChg chg="del">
        <pc:chgData name="Muhammad Yogi Ilham" userId="e3afc01238cae7bd" providerId="LiveId" clId="{7B8DF9EB-D7DA-48A3-9182-079903979602}" dt="2023-01-20T14:35:48.323" v="461" actId="47"/>
        <pc:sldMkLst>
          <pc:docMk/>
          <pc:sldMk cId="0" sldId="271"/>
        </pc:sldMkLst>
      </pc:sldChg>
      <pc:sldChg chg="del">
        <pc:chgData name="Muhammad Yogi Ilham" userId="e3afc01238cae7bd" providerId="LiveId" clId="{7B8DF9EB-D7DA-48A3-9182-079903979602}" dt="2023-01-20T14:35:48.594" v="462" actId="47"/>
        <pc:sldMkLst>
          <pc:docMk/>
          <pc:sldMk cId="0" sldId="272"/>
        </pc:sldMkLst>
      </pc:sldChg>
      <pc:sldChg chg="del">
        <pc:chgData name="Muhammad Yogi Ilham" userId="e3afc01238cae7bd" providerId="LiveId" clId="{7B8DF9EB-D7DA-48A3-9182-079903979602}" dt="2023-01-20T14:35:48.889" v="463" actId="47"/>
        <pc:sldMkLst>
          <pc:docMk/>
          <pc:sldMk cId="0" sldId="273"/>
        </pc:sldMkLst>
      </pc:sldChg>
      <pc:sldChg chg="del">
        <pc:chgData name="Muhammad Yogi Ilham" userId="e3afc01238cae7bd" providerId="LiveId" clId="{7B8DF9EB-D7DA-48A3-9182-079903979602}" dt="2023-01-20T14:35:49.134" v="464" actId="47"/>
        <pc:sldMkLst>
          <pc:docMk/>
          <pc:sldMk cId="0" sldId="274"/>
        </pc:sldMkLst>
      </pc:sldChg>
      <pc:sldChg chg="del">
        <pc:chgData name="Muhammad Yogi Ilham" userId="e3afc01238cae7bd" providerId="LiveId" clId="{7B8DF9EB-D7DA-48A3-9182-079903979602}" dt="2023-01-20T14:35:49.398" v="465" actId="47"/>
        <pc:sldMkLst>
          <pc:docMk/>
          <pc:sldMk cId="0" sldId="275"/>
        </pc:sldMkLst>
      </pc:sldChg>
      <pc:sldChg chg="del">
        <pc:chgData name="Muhammad Yogi Ilham" userId="e3afc01238cae7bd" providerId="LiveId" clId="{7B8DF9EB-D7DA-48A3-9182-079903979602}" dt="2023-01-20T14:35:49.691" v="466" actId="47"/>
        <pc:sldMkLst>
          <pc:docMk/>
          <pc:sldMk cId="0" sldId="276"/>
        </pc:sldMkLst>
      </pc:sldChg>
      <pc:sldChg chg="del">
        <pc:chgData name="Muhammad Yogi Ilham" userId="e3afc01238cae7bd" providerId="LiveId" clId="{7B8DF9EB-D7DA-48A3-9182-079903979602}" dt="2023-01-20T14:35:49.993" v="467" actId="47"/>
        <pc:sldMkLst>
          <pc:docMk/>
          <pc:sldMk cId="0" sldId="277"/>
        </pc:sldMkLst>
      </pc:sldChg>
      <pc:sldChg chg="del">
        <pc:chgData name="Muhammad Yogi Ilham" userId="e3afc01238cae7bd" providerId="LiveId" clId="{7B8DF9EB-D7DA-48A3-9182-079903979602}" dt="2023-01-20T14:35:50.271" v="468" actId="47"/>
        <pc:sldMkLst>
          <pc:docMk/>
          <pc:sldMk cId="0" sldId="278"/>
        </pc:sldMkLst>
      </pc:sldChg>
      <pc:sldChg chg="del">
        <pc:chgData name="Muhammad Yogi Ilham" userId="e3afc01238cae7bd" providerId="LiveId" clId="{7B8DF9EB-D7DA-48A3-9182-079903979602}" dt="2023-01-20T14:35:50.521" v="469" actId="47"/>
        <pc:sldMkLst>
          <pc:docMk/>
          <pc:sldMk cId="0" sldId="279"/>
        </pc:sldMkLst>
      </pc:sldChg>
      <pc:sldChg chg="del">
        <pc:chgData name="Muhammad Yogi Ilham" userId="e3afc01238cae7bd" providerId="LiveId" clId="{7B8DF9EB-D7DA-48A3-9182-079903979602}" dt="2023-01-20T14:35:50.809" v="470" actId="47"/>
        <pc:sldMkLst>
          <pc:docMk/>
          <pc:sldMk cId="0" sldId="280"/>
        </pc:sldMkLst>
      </pc:sldChg>
      <pc:sldChg chg="del">
        <pc:chgData name="Muhammad Yogi Ilham" userId="e3afc01238cae7bd" providerId="LiveId" clId="{7B8DF9EB-D7DA-48A3-9182-079903979602}" dt="2023-01-20T14:35:51.095" v="471" actId="47"/>
        <pc:sldMkLst>
          <pc:docMk/>
          <pc:sldMk cId="0" sldId="281"/>
        </pc:sldMkLst>
      </pc:sldChg>
      <pc:sldChg chg="del">
        <pc:chgData name="Muhammad Yogi Ilham" userId="e3afc01238cae7bd" providerId="LiveId" clId="{7B8DF9EB-D7DA-48A3-9182-079903979602}" dt="2023-01-20T14:35:51.327" v="472" actId="47"/>
        <pc:sldMkLst>
          <pc:docMk/>
          <pc:sldMk cId="0" sldId="282"/>
        </pc:sldMkLst>
      </pc:sldChg>
      <pc:sldChg chg="del">
        <pc:chgData name="Muhammad Yogi Ilham" userId="e3afc01238cae7bd" providerId="LiveId" clId="{7B8DF9EB-D7DA-48A3-9182-079903979602}" dt="2023-01-20T14:35:51.902" v="473" actId="47"/>
        <pc:sldMkLst>
          <pc:docMk/>
          <pc:sldMk cId="0" sldId="283"/>
        </pc:sldMkLst>
      </pc:sldChg>
      <pc:sldChg chg="del">
        <pc:chgData name="Muhammad Yogi Ilham" userId="e3afc01238cae7bd" providerId="LiveId" clId="{7B8DF9EB-D7DA-48A3-9182-079903979602}" dt="2023-01-20T14:35:52.114" v="474" actId="47"/>
        <pc:sldMkLst>
          <pc:docMk/>
          <pc:sldMk cId="0" sldId="284"/>
        </pc:sldMkLst>
      </pc:sldChg>
      <pc:sldChg chg="del">
        <pc:chgData name="Muhammad Yogi Ilham" userId="e3afc01238cae7bd" providerId="LiveId" clId="{7B8DF9EB-D7DA-48A3-9182-079903979602}" dt="2023-01-20T14:35:52.732" v="475" actId="47"/>
        <pc:sldMkLst>
          <pc:docMk/>
          <pc:sldMk cId="0" sldId="285"/>
        </pc:sldMkLst>
      </pc:sldChg>
      <pc:sldChg chg="del">
        <pc:chgData name="Muhammad Yogi Ilham" userId="e3afc01238cae7bd" providerId="LiveId" clId="{7B8DF9EB-D7DA-48A3-9182-079903979602}" dt="2023-01-20T14:35:53.014" v="476" actId="47"/>
        <pc:sldMkLst>
          <pc:docMk/>
          <pc:sldMk cId="0" sldId="286"/>
        </pc:sldMkLst>
      </pc:sldChg>
      <pc:sldChg chg="del">
        <pc:chgData name="Muhammad Yogi Ilham" userId="e3afc01238cae7bd" providerId="LiveId" clId="{7B8DF9EB-D7DA-48A3-9182-079903979602}" dt="2023-01-20T14:35:53.800" v="477" actId="47"/>
        <pc:sldMkLst>
          <pc:docMk/>
          <pc:sldMk cId="0" sldId="287"/>
        </pc:sldMkLst>
      </pc:sldChg>
      <pc:sldChg chg="delSp modSp mod">
        <pc:chgData name="Muhammad Yogi Ilham" userId="e3afc01238cae7bd" providerId="LiveId" clId="{7B8DF9EB-D7DA-48A3-9182-079903979602}" dt="2023-01-20T14:36:16.410" v="504" actId="20577"/>
        <pc:sldMkLst>
          <pc:docMk/>
          <pc:sldMk cId="0" sldId="288"/>
        </pc:sldMkLst>
        <pc:spChg chg="mod">
          <ac:chgData name="Muhammad Yogi Ilham" userId="e3afc01238cae7bd" providerId="LiveId" clId="{7B8DF9EB-D7DA-48A3-9182-079903979602}" dt="2023-01-20T14:36:16.410" v="504" actId="20577"/>
          <ac:spMkLst>
            <pc:docMk/>
            <pc:sldMk cId="0" sldId="288"/>
            <ac:spMk id="648" creationId="{00000000-0000-0000-0000-000000000000}"/>
          </ac:spMkLst>
        </pc:spChg>
        <pc:spChg chg="del">
          <ac:chgData name="Muhammad Yogi Ilham" userId="e3afc01238cae7bd" providerId="LiveId" clId="{7B8DF9EB-D7DA-48A3-9182-079903979602}" dt="2023-01-20T14:36:09.893" v="498" actId="478"/>
          <ac:spMkLst>
            <pc:docMk/>
            <pc:sldMk cId="0" sldId="288"/>
            <ac:spMk id="649" creationId="{00000000-0000-0000-0000-000000000000}"/>
          </ac:spMkLst>
        </pc:spChg>
        <pc:spChg chg="del">
          <ac:chgData name="Muhammad Yogi Ilham" userId="e3afc01238cae7bd" providerId="LiveId" clId="{7B8DF9EB-D7DA-48A3-9182-079903979602}" dt="2023-01-20T14:36:11.285" v="499" actId="478"/>
          <ac:spMkLst>
            <pc:docMk/>
            <pc:sldMk cId="0" sldId="288"/>
            <ac:spMk id="650" creationId="{00000000-0000-0000-0000-000000000000}"/>
          </ac:spMkLst>
        </pc:spChg>
        <pc:spChg chg="del">
          <ac:chgData name="Muhammad Yogi Ilham" userId="e3afc01238cae7bd" providerId="LiveId" clId="{7B8DF9EB-D7DA-48A3-9182-079903979602}" dt="2023-01-20T14:36:11.285" v="499" actId="478"/>
          <ac:spMkLst>
            <pc:docMk/>
            <pc:sldMk cId="0" sldId="288"/>
            <ac:spMk id="661" creationId="{00000000-0000-0000-0000-000000000000}"/>
          </ac:spMkLst>
        </pc:spChg>
        <pc:grpChg chg="del">
          <ac:chgData name="Muhammad Yogi Ilham" userId="e3afc01238cae7bd" providerId="LiveId" clId="{7B8DF9EB-D7DA-48A3-9182-079903979602}" dt="2023-01-20T14:36:11.285" v="499" actId="478"/>
          <ac:grpSpMkLst>
            <pc:docMk/>
            <pc:sldMk cId="0" sldId="288"/>
            <ac:grpSpMk id="651" creationId="{00000000-0000-0000-0000-000000000000}"/>
          </ac:grpSpMkLst>
        </pc:grpChg>
        <pc:grpChg chg="del">
          <ac:chgData name="Muhammad Yogi Ilham" userId="e3afc01238cae7bd" providerId="LiveId" clId="{7B8DF9EB-D7DA-48A3-9182-079903979602}" dt="2023-01-20T14:36:11.285" v="499" actId="478"/>
          <ac:grpSpMkLst>
            <pc:docMk/>
            <pc:sldMk cId="0" sldId="288"/>
            <ac:grpSpMk id="656" creationId="{00000000-0000-0000-0000-000000000000}"/>
          </ac:grpSpMkLst>
        </pc:grpChg>
      </pc:sldChg>
      <pc:sldChg chg="del">
        <pc:chgData name="Muhammad Yogi Ilham" userId="e3afc01238cae7bd" providerId="LiveId" clId="{7B8DF9EB-D7DA-48A3-9182-079903979602}" dt="2023-01-20T14:35:56.931" v="478" actId="47"/>
        <pc:sldMkLst>
          <pc:docMk/>
          <pc:sldMk cId="0" sldId="289"/>
        </pc:sldMkLst>
      </pc:sldChg>
      <pc:sldChg chg="del">
        <pc:chgData name="Muhammad Yogi Ilham" userId="e3afc01238cae7bd" providerId="LiveId" clId="{7B8DF9EB-D7DA-48A3-9182-079903979602}" dt="2023-01-20T14:35:57.185" v="479" actId="47"/>
        <pc:sldMkLst>
          <pc:docMk/>
          <pc:sldMk cId="0" sldId="290"/>
        </pc:sldMkLst>
      </pc:sldChg>
      <pc:sldChg chg="del">
        <pc:chgData name="Muhammad Yogi Ilham" userId="e3afc01238cae7bd" providerId="LiveId" clId="{7B8DF9EB-D7DA-48A3-9182-079903979602}" dt="2023-01-20T14:35:57.448" v="480" actId="47"/>
        <pc:sldMkLst>
          <pc:docMk/>
          <pc:sldMk cId="0" sldId="291"/>
        </pc:sldMkLst>
      </pc:sldChg>
      <pc:sldChg chg="del">
        <pc:chgData name="Muhammad Yogi Ilham" userId="e3afc01238cae7bd" providerId="LiveId" clId="{7B8DF9EB-D7DA-48A3-9182-079903979602}" dt="2023-01-20T14:35:57.717" v="481" actId="47"/>
        <pc:sldMkLst>
          <pc:docMk/>
          <pc:sldMk cId="0" sldId="292"/>
        </pc:sldMkLst>
      </pc:sldChg>
      <pc:sldChg chg="del">
        <pc:chgData name="Muhammad Yogi Ilham" userId="e3afc01238cae7bd" providerId="LiveId" clId="{7B8DF9EB-D7DA-48A3-9182-079903979602}" dt="2023-01-20T14:35:58.066" v="482" actId="47"/>
        <pc:sldMkLst>
          <pc:docMk/>
          <pc:sldMk cId="0" sldId="293"/>
        </pc:sldMkLst>
      </pc:sldChg>
      <pc:sldChg chg="del">
        <pc:chgData name="Muhammad Yogi Ilham" userId="e3afc01238cae7bd" providerId="LiveId" clId="{7B8DF9EB-D7DA-48A3-9182-079903979602}" dt="2023-01-20T14:35:58.432" v="483" actId="47"/>
        <pc:sldMkLst>
          <pc:docMk/>
          <pc:sldMk cId="0" sldId="294"/>
        </pc:sldMkLst>
      </pc:sldChg>
      <pc:sldChg chg="del">
        <pc:chgData name="Muhammad Yogi Ilham" userId="e3afc01238cae7bd" providerId="LiveId" clId="{7B8DF9EB-D7DA-48A3-9182-079903979602}" dt="2023-01-20T14:35:58.944" v="484" actId="47"/>
        <pc:sldMkLst>
          <pc:docMk/>
          <pc:sldMk cId="0" sldId="295"/>
        </pc:sldMkLst>
      </pc:sldChg>
      <pc:sldChg chg="del">
        <pc:chgData name="Muhammad Yogi Ilham" userId="e3afc01238cae7bd" providerId="LiveId" clId="{7B8DF9EB-D7DA-48A3-9182-079903979602}" dt="2023-01-20T14:35:59.248" v="485" actId="47"/>
        <pc:sldMkLst>
          <pc:docMk/>
          <pc:sldMk cId="0" sldId="296"/>
        </pc:sldMkLst>
      </pc:sldChg>
      <pc:sldChg chg="del">
        <pc:chgData name="Muhammad Yogi Ilham" userId="e3afc01238cae7bd" providerId="LiveId" clId="{7B8DF9EB-D7DA-48A3-9182-079903979602}" dt="2023-01-20T14:35:59.536" v="486" actId="47"/>
        <pc:sldMkLst>
          <pc:docMk/>
          <pc:sldMk cId="0" sldId="297"/>
        </pc:sldMkLst>
      </pc:sldChg>
      <pc:sldChg chg="del">
        <pc:chgData name="Muhammad Yogi Ilham" userId="e3afc01238cae7bd" providerId="LiveId" clId="{7B8DF9EB-D7DA-48A3-9182-079903979602}" dt="2023-01-20T14:35:59.956" v="487" actId="47"/>
        <pc:sldMkLst>
          <pc:docMk/>
          <pc:sldMk cId="0" sldId="298"/>
        </pc:sldMkLst>
      </pc:sldChg>
      <pc:sldChg chg="del">
        <pc:chgData name="Muhammad Yogi Ilham" userId="e3afc01238cae7bd" providerId="LiveId" clId="{7B8DF9EB-D7DA-48A3-9182-079903979602}" dt="2023-01-20T14:36:00.254" v="488" actId="47"/>
        <pc:sldMkLst>
          <pc:docMk/>
          <pc:sldMk cId="0" sldId="299"/>
        </pc:sldMkLst>
      </pc:sldChg>
      <pc:sldChg chg="del">
        <pc:chgData name="Muhammad Yogi Ilham" userId="e3afc01238cae7bd" providerId="LiveId" clId="{7B8DF9EB-D7DA-48A3-9182-079903979602}" dt="2023-01-20T14:36:00.743" v="489" actId="47"/>
        <pc:sldMkLst>
          <pc:docMk/>
          <pc:sldMk cId="0" sldId="300"/>
        </pc:sldMkLst>
      </pc:sldChg>
      <pc:sldChg chg="del">
        <pc:chgData name="Muhammad Yogi Ilham" userId="e3afc01238cae7bd" providerId="LiveId" clId="{7B8DF9EB-D7DA-48A3-9182-079903979602}" dt="2023-01-20T14:36:01.131" v="490" actId="47"/>
        <pc:sldMkLst>
          <pc:docMk/>
          <pc:sldMk cId="0" sldId="301"/>
        </pc:sldMkLst>
      </pc:sldChg>
      <pc:sldChg chg="del">
        <pc:chgData name="Muhammad Yogi Ilham" userId="e3afc01238cae7bd" providerId="LiveId" clId="{7B8DF9EB-D7DA-48A3-9182-079903979602}" dt="2023-01-20T14:36:01.532" v="491" actId="47"/>
        <pc:sldMkLst>
          <pc:docMk/>
          <pc:sldMk cId="0" sldId="302"/>
        </pc:sldMkLst>
      </pc:sldChg>
      <pc:sldChg chg="del">
        <pc:chgData name="Muhammad Yogi Ilham" userId="e3afc01238cae7bd" providerId="LiveId" clId="{7B8DF9EB-D7DA-48A3-9182-079903979602}" dt="2023-01-20T14:36:01.939" v="492" actId="47"/>
        <pc:sldMkLst>
          <pc:docMk/>
          <pc:sldMk cId="0" sldId="303"/>
        </pc:sldMkLst>
      </pc:sldChg>
      <pc:sldChg chg="del">
        <pc:chgData name="Muhammad Yogi Ilham" userId="e3afc01238cae7bd" providerId="LiveId" clId="{7B8DF9EB-D7DA-48A3-9182-079903979602}" dt="2023-01-20T14:36:02.370" v="493" actId="47"/>
        <pc:sldMkLst>
          <pc:docMk/>
          <pc:sldMk cId="0" sldId="304"/>
        </pc:sldMkLst>
      </pc:sldChg>
      <pc:sldChg chg="del">
        <pc:chgData name="Muhammad Yogi Ilham" userId="e3afc01238cae7bd" providerId="LiveId" clId="{7B8DF9EB-D7DA-48A3-9182-079903979602}" dt="2023-01-20T14:36:02.817" v="494" actId="47"/>
        <pc:sldMkLst>
          <pc:docMk/>
          <pc:sldMk cId="0" sldId="305"/>
        </pc:sldMkLst>
      </pc:sldChg>
      <pc:sldChg chg="del">
        <pc:chgData name="Muhammad Yogi Ilham" userId="e3afc01238cae7bd" providerId="LiveId" clId="{7B8DF9EB-D7DA-48A3-9182-079903979602}" dt="2023-01-20T14:36:03.663" v="495" actId="47"/>
        <pc:sldMkLst>
          <pc:docMk/>
          <pc:sldMk cId="0" sldId="306"/>
        </pc:sldMkLst>
      </pc:sldChg>
      <pc:sldChg chg="del">
        <pc:chgData name="Muhammad Yogi Ilham" userId="e3afc01238cae7bd" providerId="LiveId" clId="{7B8DF9EB-D7DA-48A3-9182-079903979602}" dt="2023-01-20T14:36:03.917" v="496" actId="47"/>
        <pc:sldMkLst>
          <pc:docMk/>
          <pc:sldMk cId="0" sldId="307"/>
        </pc:sldMkLst>
      </pc:sldChg>
      <pc:sldChg chg="del">
        <pc:chgData name="Muhammad Yogi Ilham" userId="e3afc01238cae7bd" providerId="LiveId" clId="{7B8DF9EB-D7DA-48A3-9182-079903979602}" dt="2023-01-20T14:36:04.717" v="497" actId="47"/>
        <pc:sldMkLst>
          <pc:docMk/>
          <pc:sldMk cId="0" sldId="308"/>
        </pc:sldMkLst>
      </pc:sldChg>
      <pc:sldChg chg="addSp modSp mod">
        <pc:chgData name="Muhammad Yogi Ilham" userId="e3afc01238cae7bd" providerId="LiveId" clId="{7B8DF9EB-D7DA-48A3-9182-079903979602}" dt="2023-01-20T14:31:27.703" v="325"/>
        <pc:sldMkLst>
          <pc:docMk/>
          <pc:sldMk cId="1742686032" sldId="338"/>
        </pc:sldMkLst>
        <pc:spChg chg="add mod">
          <ac:chgData name="Muhammad Yogi Ilham" userId="e3afc01238cae7bd" providerId="LiveId" clId="{7B8DF9EB-D7DA-48A3-9182-079903979602}" dt="2023-01-20T14:30:57.526" v="307" actId="1076"/>
          <ac:spMkLst>
            <pc:docMk/>
            <pc:sldMk cId="1742686032" sldId="338"/>
            <ac:spMk id="3" creationId="{08725E93-C3F4-CA54-D401-79CFA27B273A}"/>
          </ac:spMkLst>
        </pc:spChg>
        <pc:spChg chg="add mod">
          <ac:chgData name="Muhammad Yogi Ilham" userId="e3afc01238cae7bd" providerId="LiveId" clId="{7B8DF9EB-D7DA-48A3-9182-079903979602}" dt="2023-01-20T14:31:01.314" v="308" actId="1076"/>
          <ac:spMkLst>
            <pc:docMk/>
            <pc:sldMk cId="1742686032" sldId="338"/>
            <ac:spMk id="4" creationId="{54112BA3-753C-7868-C3DD-A84A464E6964}"/>
          </ac:spMkLst>
        </pc:spChg>
        <pc:spChg chg="mod">
          <ac:chgData name="Muhammad Yogi Ilham" userId="e3afc01238cae7bd" providerId="LiveId" clId="{7B8DF9EB-D7DA-48A3-9182-079903979602}" dt="2023-01-20T13:51:01.569" v="26" actId="20577"/>
          <ac:spMkLst>
            <pc:docMk/>
            <pc:sldMk cId="1742686032" sldId="338"/>
            <ac:spMk id="235" creationId="{00000000-0000-0000-0000-000000000000}"/>
          </ac:spMkLst>
        </pc:spChg>
        <pc:graphicFrameChg chg="mod modGraphic">
          <ac:chgData name="Muhammad Yogi Ilham" userId="e3afc01238cae7bd" providerId="LiveId" clId="{7B8DF9EB-D7DA-48A3-9182-079903979602}" dt="2023-01-20T14:31:27.703" v="325"/>
          <ac:graphicFrameMkLst>
            <pc:docMk/>
            <pc:sldMk cId="1742686032" sldId="338"/>
            <ac:graphicFrameMk id="2" creationId="{280B9192-1E85-D674-5FC2-576ED07D176D}"/>
          </ac:graphicFrameMkLst>
        </pc:graphicFrameChg>
      </pc:sldChg>
      <pc:sldChg chg="addSp modSp mod">
        <pc:chgData name="Muhammad Yogi Ilham" userId="e3afc01238cae7bd" providerId="LiveId" clId="{7B8DF9EB-D7DA-48A3-9182-079903979602}" dt="2023-01-20T14:31:37.736" v="333"/>
        <pc:sldMkLst>
          <pc:docMk/>
          <pc:sldMk cId="4266650426" sldId="339"/>
        </pc:sldMkLst>
        <pc:spChg chg="add mod">
          <ac:chgData name="Muhammad Yogi Ilham" userId="e3afc01238cae7bd" providerId="LiveId" clId="{7B8DF9EB-D7DA-48A3-9182-079903979602}" dt="2023-01-20T14:31:37.736" v="333"/>
          <ac:spMkLst>
            <pc:docMk/>
            <pc:sldMk cId="4266650426" sldId="339"/>
            <ac:spMk id="3" creationId="{BBFD40C8-4193-D2C5-A9E3-D3720A353414}"/>
          </ac:spMkLst>
        </pc:spChg>
        <pc:spChg chg="add mod">
          <ac:chgData name="Muhammad Yogi Ilham" userId="e3afc01238cae7bd" providerId="LiveId" clId="{7B8DF9EB-D7DA-48A3-9182-079903979602}" dt="2023-01-20T14:31:37.736" v="333"/>
          <ac:spMkLst>
            <pc:docMk/>
            <pc:sldMk cId="4266650426" sldId="339"/>
            <ac:spMk id="4" creationId="{3F2741B9-6D41-95E6-264A-4FE52BEF997D}"/>
          </ac:spMkLst>
        </pc:spChg>
        <pc:spChg chg="mod">
          <ac:chgData name="Muhammad Yogi Ilham" userId="e3afc01238cae7bd" providerId="LiveId" clId="{7B8DF9EB-D7DA-48A3-9182-079903979602}" dt="2023-01-20T14:21:12.578" v="27"/>
          <ac:spMkLst>
            <pc:docMk/>
            <pc:sldMk cId="4266650426" sldId="339"/>
            <ac:spMk id="235" creationId="{00000000-0000-0000-0000-000000000000}"/>
          </ac:spMkLst>
        </pc:spChg>
        <pc:graphicFrameChg chg="mod">
          <ac:chgData name="Muhammad Yogi Ilham" userId="e3afc01238cae7bd" providerId="LiveId" clId="{7B8DF9EB-D7DA-48A3-9182-079903979602}" dt="2023-01-20T14:31:34.087" v="332"/>
          <ac:graphicFrameMkLst>
            <pc:docMk/>
            <pc:sldMk cId="4266650426" sldId="339"/>
            <ac:graphicFrameMk id="2" creationId="{280B9192-1E85-D674-5FC2-576ED07D176D}"/>
          </ac:graphicFrameMkLst>
        </pc:graphicFrameChg>
      </pc:sldChg>
      <pc:sldChg chg="addSp modSp add mod">
        <pc:chgData name="Muhammad Yogi Ilham" userId="e3afc01238cae7bd" providerId="LiveId" clId="{7B8DF9EB-D7DA-48A3-9182-079903979602}" dt="2023-01-20T14:32:20.806" v="426" actId="20577"/>
        <pc:sldMkLst>
          <pc:docMk/>
          <pc:sldMk cId="2657584335" sldId="348"/>
        </pc:sldMkLst>
        <pc:spChg chg="add mod">
          <ac:chgData name="Muhammad Yogi Ilham" userId="e3afc01238cae7bd" providerId="LiveId" clId="{7B8DF9EB-D7DA-48A3-9182-079903979602}" dt="2023-01-20T14:32:04.858" v="382" actId="20577"/>
          <ac:spMkLst>
            <pc:docMk/>
            <pc:sldMk cId="2657584335" sldId="348"/>
            <ac:spMk id="3" creationId="{22FC98A1-01CD-39D4-0CA2-7F9DA845CE46}"/>
          </ac:spMkLst>
        </pc:spChg>
        <pc:spChg chg="add mod">
          <ac:chgData name="Muhammad Yogi Ilham" userId="e3afc01238cae7bd" providerId="LiveId" clId="{7B8DF9EB-D7DA-48A3-9182-079903979602}" dt="2023-01-20T14:32:20.806" v="426" actId="20577"/>
          <ac:spMkLst>
            <pc:docMk/>
            <pc:sldMk cId="2657584335" sldId="348"/>
            <ac:spMk id="4" creationId="{5FC38327-D713-5AFC-1EDA-514FD90BC99A}"/>
          </ac:spMkLst>
        </pc:spChg>
        <pc:spChg chg="mod">
          <ac:chgData name="Muhammad Yogi Ilham" userId="e3afc01238cae7bd" providerId="LiveId" clId="{7B8DF9EB-D7DA-48A3-9182-079903979602}" dt="2023-01-20T14:21:43.353" v="71" actId="20577"/>
          <ac:spMkLst>
            <pc:docMk/>
            <pc:sldMk cId="2657584335" sldId="348"/>
            <ac:spMk id="235" creationId="{00000000-0000-0000-0000-000000000000}"/>
          </ac:spMkLst>
        </pc:spChg>
        <pc:graphicFrameChg chg="mod modGraphic">
          <ac:chgData name="Muhammad Yogi Ilham" userId="e3afc01238cae7bd" providerId="LiveId" clId="{7B8DF9EB-D7DA-48A3-9182-079903979602}" dt="2023-01-20T14:23:41.094" v="104"/>
          <ac:graphicFrameMkLst>
            <pc:docMk/>
            <pc:sldMk cId="2657584335" sldId="348"/>
            <ac:graphicFrameMk id="2" creationId="{280B9192-1E85-D674-5FC2-576ED07D176D}"/>
          </ac:graphicFrameMkLst>
        </pc:graphicFrameChg>
      </pc:sldChg>
      <pc:sldChg chg="addSp modSp add">
        <pc:chgData name="Muhammad Yogi Ilham" userId="e3afc01238cae7bd" providerId="LiveId" clId="{7B8DF9EB-D7DA-48A3-9182-079903979602}" dt="2023-01-20T14:32:26.972" v="427"/>
        <pc:sldMkLst>
          <pc:docMk/>
          <pc:sldMk cId="3423965712" sldId="349"/>
        </pc:sldMkLst>
        <pc:spChg chg="add mod">
          <ac:chgData name="Muhammad Yogi Ilham" userId="e3afc01238cae7bd" providerId="LiveId" clId="{7B8DF9EB-D7DA-48A3-9182-079903979602}" dt="2023-01-20T14:32:26.972" v="427"/>
          <ac:spMkLst>
            <pc:docMk/>
            <pc:sldMk cId="3423965712" sldId="349"/>
            <ac:spMk id="3" creationId="{AD4513EF-34E6-4C1D-054E-0943C629A8BD}"/>
          </ac:spMkLst>
        </pc:spChg>
        <pc:spChg chg="add mod">
          <ac:chgData name="Muhammad Yogi Ilham" userId="e3afc01238cae7bd" providerId="LiveId" clId="{7B8DF9EB-D7DA-48A3-9182-079903979602}" dt="2023-01-20T14:32:26.972" v="427"/>
          <ac:spMkLst>
            <pc:docMk/>
            <pc:sldMk cId="3423965712" sldId="349"/>
            <ac:spMk id="4" creationId="{2193C405-E591-6E79-59C0-D6D5692B556C}"/>
          </ac:spMkLst>
        </pc:spChg>
        <pc:graphicFrameChg chg="mod">
          <ac:chgData name="Muhammad Yogi Ilham" userId="e3afc01238cae7bd" providerId="LiveId" clId="{7B8DF9EB-D7DA-48A3-9182-079903979602}" dt="2023-01-20T14:23:49.524" v="111"/>
          <ac:graphicFrameMkLst>
            <pc:docMk/>
            <pc:sldMk cId="3423965712" sldId="349"/>
            <ac:graphicFrameMk id="2" creationId="{280B9192-1E85-D674-5FC2-576ED07D176D}"/>
          </ac:graphicFrameMkLst>
        </pc:graphicFrameChg>
      </pc:sldChg>
      <pc:sldChg chg="addSp delSp modSp add mod">
        <pc:chgData name="Muhammad Yogi Ilham" userId="e3afc01238cae7bd" providerId="LiveId" clId="{7B8DF9EB-D7DA-48A3-9182-079903979602}" dt="2023-01-20T14:34:25.803" v="442" actId="20577"/>
        <pc:sldMkLst>
          <pc:docMk/>
          <pc:sldMk cId="1937161826" sldId="350"/>
        </pc:sldMkLst>
        <pc:spChg chg="add mod">
          <ac:chgData name="Muhammad Yogi Ilham" userId="e3afc01238cae7bd" providerId="LiveId" clId="{7B8DF9EB-D7DA-48A3-9182-079903979602}" dt="2023-01-20T14:34:09.668" v="437" actId="14100"/>
          <ac:spMkLst>
            <pc:docMk/>
            <pc:sldMk cId="1937161826" sldId="350"/>
            <ac:spMk id="3" creationId="{7719DF05-04B9-EB56-4EDB-92B08BA0EDBA}"/>
          </ac:spMkLst>
        </pc:spChg>
        <pc:spChg chg="add mod">
          <ac:chgData name="Muhammad Yogi Ilham" userId="e3afc01238cae7bd" providerId="LiveId" clId="{7B8DF9EB-D7DA-48A3-9182-079903979602}" dt="2023-01-20T14:34:25.803" v="442" actId="20577"/>
          <ac:spMkLst>
            <pc:docMk/>
            <pc:sldMk cId="1937161826" sldId="350"/>
            <ac:spMk id="4" creationId="{73DDC626-AC06-1CC2-7A69-B6E9F3F21FD5}"/>
          </ac:spMkLst>
        </pc:spChg>
        <pc:spChg chg="add del mod">
          <ac:chgData name="Muhammad Yogi Ilham" userId="e3afc01238cae7bd" providerId="LiveId" clId="{7B8DF9EB-D7DA-48A3-9182-079903979602}" dt="2023-01-20T14:32:32.290" v="430"/>
          <ac:spMkLst>
            <pc:docMk/>
            <pc:sldMk cId="1937161826" sldId="350"/>
            <ac:spMk id="5" creationId="{ECB0D590-98D8-E434-8AC9-1F4BD534814C}"/>
          </ac:spMkLst>
        </pc:spChg>
        <pc:spChg chg="add del mod">
          <ac:chgData name="Muhammad Yogi Ilham" userId="e3afc01238cae7bd" providerId="LiveId" clId="{7B8DF9EB-D7DA-48A3-9182-079903979602}" dt="2023-01-20T14:32:32.290" v="430"/>
          <ac:spMkLst>
            <pc:docMk/>
            <pc:sldMk cId="1937161826" sldId="350"/>
            <ac:spMk id="6" creationId="{89113478-2A99-9C1F-CF12-A276AB1E6C5D}"/>
          </ac:spMkLst>
        </pc:spChg>
        <pc:spChg chg="mod">
          <ac:chgData name="Muhammad Yogi Ilham" userId="e3afc01238cae7bd" providerId="LiveId" clId="{7B8DF9EB-D7DA-48A3-9182-079903979602}" dt="2023-01-20T14:24:18.782" v="131" actId="20577"/>
          <ac:spMkLst>
            <pc:docMk/>
            <pc:sldMk cId="1937161826" sldId="350"/>
            <ac:spMk id="235" creationId="{00000000-0000-0000-0000-000000000000}"/>
          </ac:spMkLst>
        </pc:spChg>
        <pc:graphicFrameChg chg="mod modGraphic">
          <ac:chgData name="Muhammad Yogi Ilham" userId="e3afc01238cae7bd" providerId="LiveId" clId="{7B8DF9EB-D7DA-48A3-9182-079903979602}" dt="2023-01-20T14:26:02.885" v="206" actId="20577"/>
          <ac:graphicFrameMkLst>
            <pc:docMk/>
            <pc:sldMk cId="1937161826" sldId="350"/>
            <ac:graphicFrameMk id="2" creationId="{280B9192-1E85-D674-5FC2-576ED07D176D}"/>
          </ac:graphicFrameMkLst>
        </pc:graphicFrameChg>
      </pc:sldChg>
      <pc:sldChg chg="modSp add del mod">
        <pc:chgData name="Muhammad Yogi Ilham" userId="e3afc01238cae7bd" providerId="LiveId" clId="{7B8DF9EB-D7DA-48A3-9182-079903979602}" dt="2023-01-20T14:34:36.346" v="444" actId="47"/>
        <pc:sldMkLst>
          <pc:docMk/>
          <pc:sldMk cId="1838976346" sldId="351"/>
        </pc:sldMkLst>
        <pc:spChg chg="mod">
          <ac:chgData name="Muhammad Yogi Ilham" userId="e3afc01238cae7bd" providerId="LiveId" clId="{7B8DF9EB-D7DA-48A3-9182-079903979602}" dt="2023-01-20T14:26:39.751" v="218" actId="20577"/>
          <ac:spMkLst>
            <pc:docMk/>
            <pc:sldMk cId="1838976346" sldId="351"/>
            <ac:spMk id="235" creationId="{00000000-0000-0000-0000-000000000000}"/>
          </ac:spMkLst>
        </pc:spChg>
      </pc:sldChg>
      <pc:sldChg chg="add del">
        <pc:chgData name="Muhammad Yogi Ilham" userId="e3afc01238cae7bd" providerId="LiveId" clId="{7B8DF9EB-D7DA-48A3-9182-079903979602}" dt="2023-01-20T14:34:36.977" v="445" actId="47"/>
        <pc:sldMkLst>
          <pc:docMk/>
          <pc:sldMk cId="15343210" sldId="352"/>
        </pc:sldMkLst>
      </pc:sldChg>
      <pc:sldChg chg="add del">
        <pc:chgData name="Muhammad Yogi Ilham" userId="e3afc01238cae7bd" providerId="LiveId" clId="{7B8DF9EB-D7DA-48A3-9182-079903979602}" dt="2023-01-20T14:34:34.191" v="443" actId="47"/>
        <pc:sldMkLst>
          <pc:docMk/>
          <pc:sldMk cId="2740633370" sldId="353"/>
        </pc:sldMkLst>
      </pc:sldChg>
      <pc:sldChg chg="addSp modSp add mod">
        <pc:chgData name="Muhammad Yogi Ilham" userId="e3afc01238cae7bd" providerId="LiveId" clId="{7B8DF9EB-D7DA-48A3-9182-079903979602}" dt="2023-01-20T14:35:42.436" v="457" actId="2711"/>
        <pc:sldMkLst>
          <pc:docMk/>
          <pc:sldMk cId="814332526" sldId="354"/>
        </pc:sldMkLst>
        <pc:spChg chg="add mod">
          <ac:chgData name="Muhammad Yogi Ilham" userId="e3afc01238cae7bd" providerId="LiveId" clId="{7B8DF9EB-D7DA-48A3-9182-079903979602}" dt="2023-01-20T14:35:27.482" v="452" actId="2711"/>
          <ac:spMkLst>
            <pc:docMk/>
            <pc:sldMk cId="814332526" sldId="354"/>
            <ac:spMk id="3" creationId="{C9D3D2F8-A210-0D03-3DA1-3EFE29E8A41B}"/>
          </ac:spMkLst>
        </pc:spChg>
        <pc:spChg chg="add mod">
          <ac:chgData name="Muhammad Yogi Ilham" userId="e3afc01238cae7bd" providerId="LiveId" clId="{7B8DF9EB-D7DA-48A3-9182-079903979602}" dt="2023-01-20T14:35:42.436" v="457" actId="2711"/>
          <ac:spMkLst>
            <pc:docMk/>
            <pc:sldMk cId="814332526" sldId="354"/>
            <ac:spMk id="4" creationId="{866266B4-0ED3-D539-A792-4643B3927F38}"/>
          </ac:spMkLst>
        </pc:spChg>
        <pc:spChg chg="mod">
          <ac:chgData name="Muhammad Yogi Ilham" userId="e3afc01238cae7bd" providerId="LiveId" clId="{7B8DF9EB-D7DA-48A3-9182-079903979602}" dt="2023-01-20T14:27:23.874" v="223"/>
          <ac:spMkLst>
            <pc:docMk/>
            <pc:sldMk cId="814332526" sldId="354"/>
            <ac:spMk id="235" creationId="{00000000-0000-0000-0000-000000000000}"/>
          </ac:spMkLst>
        </pc:spChg>
        <pc:graphicFrameChg chg="mod modGraphic">
          <ac:chgData name="Muhammad Yogi Ilham" userId="e3afc01238cae7bd" providerId="LiveId" clId="{7B8DF9EB-D7DA-48A3-9182-079903979602}" dt="2023-01-20T14:28:44.190" v="271"/>
          <ac:graphicFrameMkLst>
            <pc:docMk/>
            <pc:sldMk cId="814332526" sldId="354"/>
            <ac:graphicFrameMk id="2" creationId="{280B9192-1E85-D674-5FC2-576ED07D176D}"/>
          </ac:graphicFrameMkLst>
        </pc:graphicFrameChg>
      </pc:sldChg>
      <pc:sldChg chg="addSp modSp add mod">
        <pc:chgData name="Muhammad Yogi Ilham" userId="e3afc01238cae7bd" providerId="LiveId" clId="{7B8DF9EB-D7DA-48A3-9182-079903979602}" dt="2023-01-20T14:35:45.848" v="458"/>
        <pc:sldMkLst>
          <pc:docMk/>
          <pc:sldMk cId="4182002689" sldId="355"/>
        </pc:sldMkLst>
        <pc:spChg chg="add mod">
          <ac:chgData name="Muhammad Yogi Ilham" userId="e3afc01238cae7bd" providerId="LiveId" clId="{7B8DF9EB-D7DA-48A3-9182-079903979602}" dt="2023-01-20T14:35:45.848" v="458"/>
          <ac:spMkLst>
            <pc:docMk/>
            <pc:sldMk cId="4182002689" sldId="355"/>
            <ac:spMk id="3" creationId="{3A3439FF-6013-43C9-5150-7285DCEFEA38}"/>
          </ac:spMkLst>
        </pc:spChg>
        <pc:spChg chg="add mod">
          <ac:chgData name="Muhammad Yogi Ilham" userId="e3afc01238cae7bd" providerId="LiveId" clId="{7B8DF9EB-D7DA-48A3-9182-079903979602}" dt="2023-01-20T14:35:45.848" v="458"/>
          <ac:spMkLst>
            <pc:docMk/>
            <pc:sldMk cId="4182002689" sldId="355"/>
            <ac:spMk id="4" creationId="{B9D6CFE8-CC8E-CF12-BEC5-73F18E278BDA}"/>
          </ac:spMkLst>
        </pc:spChg>
        <pc:spChg chg="mod">
          <ac:chgData name="Muhammad Yogi Ilham" userId="e3afc01238cae7bd" providerId="LiveId" clId="{7B8DF9EB-D7DA-48A3-9182-079903979602}" dt="2023-01-20T14:34:45.656" v="446"/>
          <ac:spMkLst>
            <pc:docMk/>
            <pc:sldMk cId="4182002689" sldId="355"/>
            <ac:spMk id="235" creationId="{00000000-0000-0000-0000-000000000000}"/>
          </ac:spMkLst>
        </pc:spChg>
        <pc:graphicFrameChg chg="mod modGraphic">
          <ac:chgData name="Muhammad Yogi Ilham" userId="e3afc01238cae7bd" providerId="LiveId" clId="{7B8DF9EB-D7DA-48A3-9182-079903979602}" dt="2023-01-20T14:28:54.714" v="278"/>
          <ac:graphicFrameMkLst>
            <pc:docMk/>
            <pc:sldMk cId="4182002689" sldId="355"/>
            <ac:graphicFrameMk id="2" creationId="{280B9192-1E85-D674-5FC2-576ED07D176D}"/>
          </ac:graphicFrameMkLst>
        </pc:graphicFrameChg>
      </pc:sldChg>
      <pc:sldMasterChg chg="delSldLayout">
        <pc:chgData name="Muhammad Yogi Ilham" userId="e3afc01238cae7bd" providerId="LiveId" clId="{7B8DF9EB-D7DA-48A3-9182-079903979602}" dt="2023-01-20T14:35:57.185" v="479" actId="47"/>
        <pc:sldMasterMkLst>
          <pc:docMk/>
          <pc:sldMasterMk cId="0" sldId="2147483675"/>
        </pc:sldMasterMkLst>
        <pc:sldLayoutChg chg="del">
          <pc:chgData name="Muhammad Yogi Ilham" userId="e3afc01238cae7bd" providerId="LiveId" clId="{7B8DF9EB-D7DA-48A3-9182-079903979602}" dt="2023-01-20T14:35:49.134" v="464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Muhammad Yogi Ilham" userId="e3afc01238cae7bd" providerId="LiveId" clId="{7B8DF9EB-D7DA-48A3-9182-079903979602}" dt="2023-01-20T14:35:48.889" v="463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Muhammad Yogi Ilham" userId="e3afc01238cae7bd" providerId="LiveId" clId="{7B8DF9EB-D7DA-48A3-9182-079903979602}" dt="2023-01-20T14:35:49.691" v="466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Muhammad Yogi Ilham" userId="e3afc01238cae7bd" providerId="LiveId" clId="{7B8DF9EB-D7DA-48A3-9182-079903979602}" dt="2023-01-20T14:35:49.993" v="467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Muhammad Yogi Ilham" userId="e3afc01238cae7bd" providerId="LiveId" clId="{7B8DF9EB-D7DA-48A3-9182-079903979602}" dt="2023-01-20T14:35:49.398" v="465" actId="47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Muhammad Yogi Ilham" userId="e3afc01238cae7bd" providerId="LiveId" clId="{7B8DF9EB-D7DA-48A3-9182-079903979602}" dt="2023-01-20T14:35:51.327" v="472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Muhammad Yogi Ilham" userId="e3afc01238cae7bd" providerId="LiveId" clId="{7B8DF9EB-D7DA-48A3-9182-079903979602}" dt="2023-01-20T14:35:52.732" v="475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Muhammad Yogi Ilham" userId="e3afc01238cae7bd" providerId="LiveId" clId="{7B8DF9EB-D7DA-48A3-9182-079903979602}" dt="2023-01-20T14:35:52.114" v="474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Muhammad Yogi Ilham" userId="e3afc01238cae7bd" providerId="LiveId" clId="{7B8DF9EB-D7DA-48A3-9182-079903979602}" dt="2023-01-20T14:35:50.271" v="468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Muhammad Yogi Ilham" userId="e3afc01238cae7bd" providerId="LiveId" clId="{7B8DF9EB-D7DA-48A3-9182-079903979602}" dt="2023-01-20T14:35:53.014" v="476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Muhammad Yogi Ilham" userId="e3afc01238cae7bd" providerId="LiveId" clId="{7B8DF9EB-D7DA-48A3-9182-079903979602}" dt="2023-01-20T14:35:57.185" v="479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Muhammad Yogi Ilham" userId="e3afc01238cae7bd" providerId="LiveId" clId="{7B8DF9EB-D7DA-48A3-9182-079903979602}" dt="2023-01-20T14:35:51.095" v="471" actId="47"/>
          <pc:sldLayoutMkLst>
            <pc:docMk/>
            <pc:sldMasterMk cId="0" sldId="2147483675"/>
            <pc:sldLayoutMk cId="0" sldId="2147483671"/>
          </pc:sldLayoutMkLst>
        </pc:sldLayoutChg>
        <pc:sldLayoutChg chg="del">
          <pc:chgData name="Muhammad Yogi Ilham" userId="e3afc01238cae7bd" providerId="LiveId" clId="{7B8DF9EB-D7DA-48A3-9182-079903979602}" dt="2023-01-20T14:35:53.800" v="477" actId="47"/>
          <pc:sldLayoutMkLst>
            <pc:docMk/>
            <pc:sldMasterMk cId="0" sldId="2147483675"/>
            <pc:sldLayoutMk cId="0" sldId="2147483672"/>
          </pc:sldLayoutMkLst>
        </pc:sldLayoutChg>
      </pc:sldMasterChg>
      <pc:sldMasterChg chg="del delSldLayout">
        <pc:chgData name="Muhammad Yogi Ilham" userId="e3afc01238cae7bd" providerId="LiveId" clId="{7B8DF9EB-D7DA-48A3-9182-079903979602}" dt="2023-01-20T14:36:04.717" v="497" actId="47"/>
        <pc:sldMasterMkLst>
          <pc:docMk/>
          <pc:sldMasterMk cId="0" sldId="2147483676"/>
        </pc:sldMasterMkLst>
        <pc:sldLayoutChg chg="del">
          <pc:chgData name="Muhammad Yogi Ilham" userId="e3afc01238cae7bd" providerId="LiveId" clId="{7B8DF9EB-D7DA-48A3-9182-079903979602}" dt="2023-01-20T14:36:04.717" v="497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02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027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14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63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58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52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53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87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09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010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386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318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231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196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93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85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354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6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121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725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32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32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9fa940987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9fa940987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3138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3607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990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1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066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8099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5576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0610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75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48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1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52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3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0" r:id="rId6"/>
    <p:sldLayoutId id="2147483663" r:id="rId7"/>
    <p:sldLayoutId id="2147483664" r:id="rId8"/>
    <p:sldLayoutId id="2147483668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Airplane Satisfaction </a:t>
            </a:r>
            <a:r>
              <a:rPr lang="en-US" dirty="0">
                <a:solidFill>
                  <a:schemeClr val="bg2"/>
                </a:solidFill>
              </a:rPr>
              <a:t>Analysis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Muhammad Yogi Ilham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More than half of passengers are dissatisfied </a:t>
            </a:r>
            <a:endParaRPr sz="2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48336-6550-64BF-4638-65C3325D6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4" r="49839" b="59029"/>
          <a:stretch/>
        </p:blipFill>
        <p:spPr>
          <a:xfrm>
            <a:off x="332036" y="1150143"/>
            <a:ext cx="4000981" cy="312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0502C11B-7F7F-C9A4-9FB2-D24A700AB424}"/>
              </a:ext>
            </a:extLst>
          </p:cNvPr>
          <p:cNvSpPr txBox="1">
            <a:spLocks/>
          </p:cNvSpPr>
          <p:nvPr/>
        </p:nvSpPr>
        <p:spPr>
          <a:xfrm>
            <a:off x="5298526" y="1748432"/>
            <a:ext cx="3288262" cy="16466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Majority of passengers rated neutral or dissatisfied. 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They would be </a:t>
            </a:r>
            <a:r>
              <a:rPr lang="en-US" b="1" dirty="0"/>
              <a:t>less likely</a:t>
            </a:r>
            <a:r>
              <a:rPr lang="en-US" dirty="0"/>
              <a:t> to use our services again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6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213360" y="383175"/>
            <a:ext cx="87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company do not have biases towards gender</a:t>
            </a:r>
            <a:endParaRPr dirty="0"/>
          </a:p>
        </p:txBody>
      </p:sp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0502C11B-7F7F-C9A4-9FB2-D24A700AB424}"/>
              </a:ext>
            </a:extLst>
          </p:cNvPr>
          <p:cNvSpPr txBox="1">
            <a:spLocks/>
          </p:cNvSpPr>
          <p:nvPr/>
        </p:nvSpPr>
        <p:spPr>
          <a:xfrm>
            <a:off x="5298526" y="1748432"/>
            <a:ext cx="3288262" cy="16466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Passenger’s gender is evenly distributed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Our aircrafts </a:t>
            </a:r>
            <a:r>
              <a:rPr lang="en-US" b="1" dirty="0"/>
              <a:t>is not biased </a:t>
            </a:r>
            <a:r>
              <a:rPr lang="en-US" dirty="0"/>
              <a:t>towards some genders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5092A-B5FB-7178-B3B7-8309ADA34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78" t="7450" r="-321" b="63472"/>
          <a:stretch/>
        </p:blipFill>
        <p:spPr>
          <a:xfrm>
            <a:off x="271463" y="1161844"/>
            <a:ext cx="3288263" cy="2993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443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0502C11B-7F7F-C9A4-9FB2-D24A700AB424}"/>
              </a:ext>
            </a:extLst>
          </p:cNvPr>
          <p:cNvSpPr txBox="1">
            <a:spLocks/>
          </p:cNvSpPr>
          <p:nvPr/>
        </p:nvSpPr>
        <p:spPr>
          <a:xfrm>
            <a:off x="5291382" y="1581446"/>
            <a:ext cx="3288262" cy="25592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Each gender’s satisfaction is evenly distributed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We do not treat passengers differently based on their genders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99A5E-FE1C-0993-18F8-42856543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2" y="1657349"/>
            <a:ext cx="4737726" cy="24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5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Loyal passengers dominated the flight</a:t>
            </a:r>
            <a:endParaRPr dirty="0"/>
          </a:p>
        </p:txBody>
      </p:sp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0502C11B-7F7F-C9A4-9FB2-D24A700AB424}"/>
              </a:ext>
            </a:extLst>
          </p:cNvPr>
          <p:cNvSpPr txBox="1">
            <a:spLocks/>
          </p:cNvSpPr>
          <p:nvPr/>
        </p:nvSpPr>
        <p:spPr>
          <a:xfrm>
            <a:off x="5327101" y="1205906"/>
            <a:ext cx="3288262" cy="31950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Around 80% of our passengers are loyal. Which means they use our services more than one time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This could be a symptom that we retain excellent service and opportunity to gain first-time passengers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08A09-8FA8-38A7-4A60-CE338F247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7" t="36909" r="53834" b="33750"/>
          <a:stretch/>
        </p:blipFill>
        <p:spPr>
          <a:xfrm>
            <a:off x="289678" y="1205906"/>
            <a:ext cx="3420778" cy="3023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737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0502C11B-7F7F-C9A4-9FB2-D24A700AB424}"/>
              </a:ext>
            </a:extLst>
          </p:cNvPr>
          <p:cNvSpPr txBox="1">
            <a:spLocks/>
          </p:cNvSpPr>
          <p:nvPr/>
        </p:nvSpPr>
        <p:spPr>
          <a:xfrm>
            <a:off x="5291382" y="1581446"/>
            <a:ext cx="3288262" cy="25592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52.5% loyal customers felt neutral or dissatisfied. This may </a:t>
            </a:r>
            <a:r>
              <a:rPr lang="en-US" b="1" dirty="0"/>
              <a:t>discourage</a:t>
            </a:r>
            <a:r>
              <a:rPr lang="en-US" dirty="0"/>
              <a:t> them again to fly again with us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We can offer satisfied disloyal customers loyalty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D17B8-288E-465D-91FA-AB2DF871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0" y="1714498"/>
            <a:ext cx="4512790" cy="22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137160" y="383175"/>
            <a:ext cx="87172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of our passengers travel due for work</a:t>
            </a:r>
            <a:endParaRPr dirty="0"/>
          </a:p>
        </p:txBody>
      </p:sp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0502C11B-7F7F-C9A4-9FB2-D24A700AB424}"/>
              </a:ext>
            </a:extLst>
          </p:cNvPr>
          <p:cNvSpPr txBox="1">
            <a:spLocks/>
          </p:cNvSpPr>
          <p:nvPr/>
        </p:nvSpPr>
        <p:spPr>
          <a:xfrm>
            <a:off x="5298526" y="1748432"/>
            <a:ext cx="3288262" cy="16466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Around two-thirds travel business reasons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Providing business specific needs may be crucial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C6187-B504-DBF0-BB49-49F591385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41" t="39582" r="-1" b="31806"/>
          <a:stretch/>
        </p:blipFill>
        <p:spPr>
          <a:xfrm>
            <a:off x="264318" y="1173488"/>
            <a:ext cx="3957637" cy="3439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95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0502C11B-7F7F-C9A4-9FB2-D24A700AB424}"/>
              </a:ext>
            </a:extLst>
          </p:cNvPr>
          <p:cNvSpPr txBox="1">
            <a:spLocks/>
          </p:cNvSpPr>
          <p:nvPr/>
        </p:nvSpPr>
        <p:spPr>
          <a:xfrm>
            <a:off x="5291382" y="1581446"/>
            <a:ext cx="3288262" cy="25592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90% of personal travel rated neutral or dissatisfied. Compared to 42% in business travel. 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It means there are dif</a:t>
            </a:r>
            <a:r>
              <a:rPr lang="en-US" b="1" dirty="0"/>
              <a:t>ferent treatments</a:t>
            </a:r>
            <a:r>
              <a:rPr lang="en-US" dirty="0"/>
              <a:t> between business and personal travel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06834-B4E6-5E97-4AC3-BA4EEF8D4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4" y="1581446"/>
            <a:ext cx="4653374" cy="23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8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Only a handful fly eco plus</a:t>
            </a:r>
            <a:endParaRPr dirty="0"/>
          </a:p>
        </p:txBody>
      </p:sp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0502C11B-7F7F-C9A4-9FB2-D24A700AB424}"/>
              </a:ext>
            </a:extLst>
          </p:cNvPr>
          <p:cNvSpPr txBox="1">
            <a:spLocks/>
          </p:cNvSpPr>
          <p:nvPr/>
        </p:nvSpPr>
        <p:spPr>
          <a:xfrm>
            <a:off x="5298526" y="1748432"/>
            <a:ext cx="3288262" cy="25592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92.8% of our passengers use Business and Eco class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Further review of Eco Plus is needed to find out why passengers prefer to not choose eco plus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E78AE-FE2E-8E2C-B122-25308AA40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3" t="70418" r="51757" b="1944"/>
          <a:stretch/>
        </p:blipFill>
        <p:spPr>
          <a:xfrm>
            <a:off x="364332" y="1181397"/>
            <a:ext cx="3564590" cy="3005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91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39;p36">
            <a:extLst>
              <a:ext uri="{FF2B5EF4-FFF2-40B4-BE49-F238E27FC236}">
                <a16:creationId xmlns:a16="http://schemas.microsoft.com/office/drawing/2014/main" id="{0502C11B-7F7F-C9A4-9FB2-D24A700AB424}"/>
              </a:ext>
            </a:extLst>
          </p:cNvPr>
          <p:cNvSpPr txBox="1">
            <a:spLocks/>
          </p:cNvSpPr>
          <p:nvPr/>
        </p:nvSpPr>
        <p:spPr>
          <a:xfrm>
            <a:off x="5291382" y="1581446"/>
            <a:ext cx="3288262" cy="32048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75% Eco Plus and 81% Eco class rated neutral or dissatisfied compared to 30% in Business class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It means we </a:t>
            </a:r>
            <a:r>
              <a:rPr lang="en-US" b="1" dirty="0"/>
              <a:t>provide different service</a:t>
            </a:r>
            <a:r>
              <a:rPr lang="en-US" dirty="0"/>
              <a:t> to each class. Further review of each class treatment is priority to reduce dissatisfaction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B1913-0102-6B02-8CF3-5015679F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707356"/>
            <a:ext cx="4386263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E8A1-B5CC-7B05-2754-24876367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75" y="2227050"/>
            <a:ext cx="5958888" cy="841800"/>
          </a:xfrm>
        </p:spPr>
        <p:txBody>
          <a:bodyPr/>
          <a:lstStyle/>
          <a:p>
            <a:r>
              <a:rPr lang="en-US" dirty="0"/>
              <a:t>Flight Delay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1EB9-0708-9453-A7BB-20E57C45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375" y="3402562"/>
            <a:ext cx="4462500" cy="678000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96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37605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 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flight is not quite reliable yet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00" y="3236720"/>
            <a:ext cx="7840700" cy="1099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 arrival on time percentage has </a:t>
            </a:r>
            <a:r>
              <a:rPr lang="en-US" sz="1400" dirty="0">
                <a:effectLst/>
                <a:latin typeface="Montserrat" panose="00000500000000000000" pitchFamily="2" charset="0"/>
              </a:rPr>
              <a:t>similar</a:t>
            </a: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figure from departure on time chart. This may mean the biggest cause for delayed arrival is delayed departure.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Only </a:t>
            </a:r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less than half </a:t>
            </a: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of all flights are on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0AB8D9-D751-F923-DA59-E3F7E0742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b="62500"/>
          <a:stretch/>
        </p:blipFill>
        <p:spPr>
          <a:xfrm>
            <a:off x="574864" y="990053"/>
            <a:ext cx="2461499" cy="1801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3F616-503A-3C46-8489-B48FFAA1D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72" b="30417"/>
          <a:stretch/>
        </p:blipFill>
        <p:spPr>
          <a:xfrm>
            <a:off x="3366792" y="732879"/>
            <a:ext cx="2461499" cy="2116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97BC0F-7EDA-CFD3-11CB-52BBE21FC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89"/>
          <a:stretch/>
        </p:blipFill>
        <p:spPr>
          <a:xfrm>
            <a:off x="6219641" y="990053"/>
            <a:ext cx="2461499" cy="18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2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35755" y="113100"/>
            <a:ext cx="8486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Delays </a:t>
            </a:r>
            <a:r>
              <a:rPr lang="en-US" dirty="0"/>
              <a:t>duration</a:t>
            </a:r>
            <a:r>
              <a:rPr lang="en" dirty="0"/>
              <a:t> on departure and arrival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00" y="3236720"/>
            <a:ext cx="7840700" cy="1099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On average, our flights are </a:t>
            </a:r>
            <a:r>
              <a:rPr lang="en-US" sz="14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55 minutes longer </a:t>
            </a: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than expected schedule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Compensations or amenities such as food maybe needed to avoid </a:t>
            </a:r>
            <a:r>
              <a:rPr lang="en-US" sz="1400" b="0" dirty="0" err="1">
                <a:solidFill>
                  <a:schemeClr val="tx1"/>
                </a:solidFill>
                <a:latin typeface="Montserrat" panose="00000500000000000000" pitchFamily="2" charset="0"/>
              </a:rPr>
              <a:t>dissatifaction</a:t>
            </a: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AFB1C-0059-3367-5DD0-2E224A2D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70" y="661961"/>
            <a:ext cx="6537960" cy="24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96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Delay duration by satisfaction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2093" y="1071563"/>
            <a:ext cx="3709526" cy="367188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There are </a:t>
            </a:r>
            <a:r>
              <a:rPr lang="en-US" sz="14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significant difference </a:t>
            </a: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of delay duration in the satisfied and dissatisfied group. </a:t>
            </a: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Dissatisfied group has longer delay</a:t>
            </a: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 US Gov considers a flight to be delayed when it is 15 minutes later than its scheduled time. Averages of our delay violates it. </a:t>
            </a:r>
          </a:p>
          <a:p>
            <a:pPr marL="114300" indent="0" algn="l">
              <a:lnSpc>
                <a:spcPct val="150000"/>
              </a:lnSpc>
            </a:pP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8BD5F5-C33B-4427-8779-399FACC60102}"/>
              </a:ext>
            </a:extLst>
          </p:cNvPr>
          <p:cNvGrpSpPr/>
          <p:nvPr/>
        </p:nvGrpSpPr>
        <p:grpSpPr>
          <a:xfrm>
            <a:off x="444869" y="4030276"/>
            <a:ext cx="1898844" cy="215444"/>
            <a:chOff x="3458755" y="6393312"/>
            <a:chExt cx="1898844" cy="2154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500B4-1FC8-426D-A898-A20AAF194D63}"/>
                </a:ext>
              </a:extLst>
            </p:cNvPr>
            <p:cNvSpPr/>
            <p:nvPr/>
          </p:nvSpPr>
          <p:spPr>
            <a:xfrm>
              <a:off x="3458755" y="6410821"/>
              <a:ext cx="197737" cy="19581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53544C-23B0-4147-A283-0E3AD058C646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3B04EB-982E-2FA6-DC1A-16B952DA068D}"/>
              </a:ext>
            </a:extLst>
          </p:cNvPr>
          <p:cNvGrpSpPr/>
          <p:nvPr/>
        </p:nvGrpSpPr>
        <p:grpSpPr>
          <a:xfrm>
            <a:off x="2872485" y="4028155"/>
            <a:ext cx="1898844" cy="215444"/>
            <a:chOff x="3458755" y="6393312"/>
            <a:chExt cx="1898844" cy="2154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DBA934-A2A6-94E8-2411-2F57B8838213}"/>
                </a:ext>
              </a:extLst>
            </p:cNvPr>
            <p:cNvSpPr/>
            <p:nvPr/>
          </p:nvSpPr>
          <p:spPr>
            <a:xfrm>
              <a:off x="3458755" y="6410821"/>
              <a:ext cx="197737" cy="19581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429AAF-90BD-7F38-8021-FB11BAFE5032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9CA943C-8BC0-C757-775D-0E3F5E26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309"/>
            <a:ext cx="513886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E8A1-B5CC-7B05-2754-24876367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75" y="2227050"/>
            <a:ext cx="5958888" cy="841800"/>
          </a:xfrm>
        </p:spPr>
        <p:txBody>
          <a:bodyPr/>
          <a:lstStyle/>
          <a:p>
            <a:r>
              <a:rPr lang="en-US" dirty="0"/>
              <a:t>Satisfaction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1EB9-0708-9453-A7BB-20E57C45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375" y="3402562"/>
            <a:ext cx="4462500" cy="678000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430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Correlated Factors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D2217-EA9B-76E7-4655-4C0FD9BF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756"/>
            <a:ext cx="9144000" cy="3308831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52E3933C-1C64-0C53-7A54-79B8F09B1C6F}"/>
              </a:ext>
            </a:extLst>
          </p:cNvPr>
          <p:cNvSpPr txBox="1">
            <a:spLocks/>
          </p:cNvSpPr>
          <p:nvPr/>
        </p:nvSpPr>
        <p:spPr>
          <a:xfrm>
            <a:off x="0" y="4875108"/>
            <a:ext cx="5259572" cy="2511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Satisfaction is dependent on all of the factors based on Chi-Square Test</a:t>
            </a:r>
            <a:b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Passengers correlation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C196190-E5D5-C03C-C753-F2D1D6ECC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9030"/>
              </p:ext>
            </p:extLst>
          </p:nvPr>
        </p:nvGraphicFramePr>
        <p:xfrm>
          <a:off x="333151" y="1284029"/>
          <a:ext cx="8534403" cy="3114040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870958">
                  <a:extLst>
                    <a:ext uri="{9D8B030D-6E8A-4147-A177-3AD203B41FA5}">
                      <a16:colId xmlns:a16="http://schemas.microsoft.com/office/drawing/2014/main" val="1967894578"/>
                    </a:ext>
                  </a:extLst>
                </a:gridCol>
                <a:gridCol w="4818644">
                  <a:extLst>
                    <a:ext uri="{9D8B030D-6E8A-4147-A177-3AD203B41FA5}">
                      <a16:colId xmlns:a16="http://schemas.microsoft.com/office/drawing/2014/main" val="3767006033"/>
                    </a:ext>
                  </a:extLst>
                </a:gridCol>
                <a:gridCol w="2844801">
                  <a:extLst>
                    <a:ext uri="{9D8B030D-6E8A-4147-A177-3AD203B41FA5}">
                      <a16:colId xmlns:a16="http://schemas.microsoft.com/office/drawing/2014/main" val="421068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Variables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Interpretation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Inflight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wifi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 service - ease of online booking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Tech-savvy people would like to stay online all the time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2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Cleanliness - food and drink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0000500000000000000" pitchFamily="2" charset="0"/>
                        </a:rPr>
                        <a:t>Cleanliness is associated with food hygiene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7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3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inflight entertainment - food and drink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0000500000000000000" pitchFamily="2" charset="0"/>
                        </a:rPr>
                        <a:t>Delicious food may cause entertainment more enjoyable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4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seat comfort - inflight entertainment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0000500000000000000" pitchFamily="2" charset="0"/>
                        </a:rPr>
                        <a:t>Consuming entertainment is better in comfort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3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seat comfort - cleanliness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0000500000000000000" pitchFamily="2" charset="0"/>
                        </a:rPr>
                        <a:t>Comfortable seat also mean a clean seat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6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</a:rPr>
                        <a:t>baggage handling - inflight service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0000500000000000000" pitchFamily="2" charset="0"/>
                        </a:rPr>
                        <a:t>Luggage is associated with flight attendant service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932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Unequal service is happening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70" y="3020569"/>
            <a:ext cx="7840700" cy="180896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Statistically significant difference can be assumed satisfied and </a:t>
            </a: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dissatisfied passengers received different treatment</a:t>
            </a: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There is no significant difference in Departure/Arrival time convenient. We can assume there is no difference between the group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Departure/Arrival time convenient is interesting because dissatisfied passengers rated higher in this factor </a:t>
            </a: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E1A0D-ED8D-C14F-BD10-CB6408174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" t="9977" r="68748" b="70417"/>
          <a:stretch/>
        </p:blipFill>
        <p:spPr>
          <a:xfrm>
            <a:off x="731570" y="693684"/>
            <a:ext cx="1935961" cy="2024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77D98A-40CA-68EA-40E8-B93E52F55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13" t="11389" r="36255" b="69583"/>
          <a:stretch/>
        </p:blipFill>
        <p:spPr>
          <a:xfrm>
            <a:off x="3492804" y="708388"/>
            <a:ext cx="2185732" cy="2074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0BC8A-1A85-C646-BFA6-524B4F8CC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76" t="10556" r="4342" b="69722"/>
          <a:stretch/>
        </p:blipFill>
        <p:spPr>
          <a:xfrm>
            <a:off x="6375225" y="722281"/>
            <a:ext cx="2118794" cy="207495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63B6B7E-EC25-0642-F091-36839F2D418A}"/>
              </a:ext>
            </a:extLst>
          </p:cNvPr>
          <p:cNvGrpSpPr/>
          <p:nvPr/>
        </p:nvGrpSpPr>
        <p:grpSpPr>
          <a:xfrm>
            <a:off x="972368" y="2797240"/>
            <a:ext cx="1841167" cy="215444"/>
            <a:chOff x="3516432" y="6393312"/>
            <a:chExt cx="1841167" cy="2154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257CA1-C35B-62B9-7366-AC576B6BF204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EB3336-0EB5-B119-40EE-8D13F3B396EE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28C71-D8FA-DE5A-1658-90018C3EB5D0}"/>
              </a:ext>
            </a:extLst>
          </p:cNvPr>
          <p:cNvGrpSpPr/>
          <p:nvPr/>
        </p:nvGrpSpPr>
        <p:grpSpPr>
          <a:xfrm>
            <a:off x="6584933" y="2759814"/>
            <a:ext cx="1841167" cy="215444"/>
            <a:chOff x="3516432" y="6393312"/>
            <a:chExt cx="1841167" cy="2154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9CC636-A696-C4C3-8D5A-2612BEDA7B4F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7312EC-39EB-8740-E986-5EB3A7524CF8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286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Unequal service is happening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00" y="3236719"/>
            <a:ext cx="7840700" cy="13848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Statistically significant difference can be assumed satisfied and </a:t>
            </a: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dissatisfied passengers received different treatment</a:t>
            </a: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There is no significant difference in Gate location. We can assume there is no difference between the group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7ED36-6E1A-07C1-2EA2-AE141E48C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" t="29444" r="70512" b="52361"/>
          <a:stretch/>
        </p:blipFill>
        <p:spPr>
          <a:xfrm>
            <a:off x="442912" y="685800"/>
            <a:ext cx="2207419" cy="2295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D6DCD-257F-5FE5-8EF4-CBC5B746E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44" t="29583" r="37207" b="53194"/>
          <a:stretch/>
        </p:blipFill>
        <p:spPr>
          <a:xfrm>
            <a:off x="3262452" y="772197"/>
            <a:ext cx="2394186" cy="2115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AE462-5F95-31B3-39B6-2E14C3F70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99" t="29305" r="3901" b="52222"/>
          <a:stretch/>
        </p:blipFill>
        <p:spPr>
          <a:xfrm>
            <a:off x="6407944" y="704135"/>
            <a:ext cx="2394186" cy="225834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AAEFC74-8D0A-ECA6-B0DE-92741F7FFC3D}"/>
              </a:ext>
            </a:extLst>
          </p:cNvPr>
          <p:cNvGrpSpPr/>
          <p:nvPr/>
        </p:nvGrpSpPr>
        <p:grpSpPr>
          <a:xfrm>
            <a:off x="3538961" y="2928479"/>
            <a:ext cx="1841167" cy="215444"/>
            <a:chOff x="3516432" y="6393312"/>
            <a:chExt cx="1841167" cy="2154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615F16-E0FC-DDE5-6A63-29935B06B1DD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99E626-81CA-BA51-DA7E-9DC431627CEF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2197A6-29C0-BAEA-FC32-7F393B07ED0A}"/>
              </a:ext>
            </a:extLst>
          </p:cNvPr>
          <p:cNvGrpSpPr/>
          <p:nvPr/>
        </p:nvGrpSpPr>
        <p:grpSpPr>
          <a:xfrm>
            <a:off x="6684453" y="2928479"/>
            <a:ext cx="1841167" cy="215444"/>
            <a:chOff x="3516432" y="6393312"/>
            <a:chExt cx="1841167" cy="2154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64C393-FB01-D14C-B331-51CC8865BD71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EB7F4A-5721-A896-ACD2-6810028B5BB6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409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Unequal service is happening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00" y="3236720"/>
            <a:ext cx="7840700" cy="1099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Statistically significant difference can be assumed satisfied and </a:t>
            </a: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dissatisfied passengers received different treatment</a:t>
            </a: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14300" indent="0"/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8AE6BF-8865-23D0-E6AC-F0315171C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83" r="69190" b="35139"/>
          <a:stretch/>
        </p:blipFill>
        <p:spPr>
          <a:xfrm>
            <a:off x="438009" y="821531"/>
            <a:ext cx="2398060" cy="21974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E79CB3-F965-2F13-1782-FFF0ABFA6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34" t="47222" r="36986" b="35833"/>
          <a:stretch/>
        </p:blipFill>
        <p:spPr>
          <a:xfrm>
            <a:off x="3437026" y="807244"/>
            <a:ext cx="2427518" cy="2115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D7841-8075-00B3-30C1-BA8BB6AF0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76" t="47084" r="5666" b="35416"/>
          <a:stretch/>
        </p:blipFill>
        <p:spPr>
          <a:xfrm>
            <a:off x="6233127" y="806645"/>
            <a:ext cx="2424151" cy="219743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3837B52-721F-D9A3-4CED-910E570EE808}"/>
              </a:ext>
            </a:extLst>
          </p:cNvPr>
          <p:cNvGrpSpPr/>
          <p:nvPr/>
        </p:nvGrpSpPr>
        <p:grpSpPr>
          <a:xfrm>
            <a:off x="980873" y="2956025"/>
            <a:ext cx="1841167" cy="215444"/>
            <a:chOff x="3516432" y="6393312"/>
            <a:chExt cx="1841167" cy="2154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BD20FC-48B3-DEA0-BEC5-AF62045215F9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A7C909-5FE7-34AC-CEAC-29D6FBE30766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7D83A3-A18B-AFC5-92CC-5697E286A081}"/>
              </a:ext>
            </a:extLst>
          </p:cNvPr>
          <p:cNvGrpSpPr/>
          <p:nvPr/>
        </p:nvGrpSpPr>
        <p:grpSpPr>
          <a:xfrm>
            <a:off x="3479134" y="2918599"/>
            <a:ext cx="1841167" cy="215444"/>
            <a:chOff x="3516432" y="6393312"/>
            <a:chExt cx="1841167" cy="21544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549A1F-52DE-57E4-E092-6404B6648551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342B9E-2FA6-B937-8D46-599B3DFFC38D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C2ED5D-0C88-DDDF-1A98-614824E6C1E2}"/>
              </a:ext>
            </a:extLst>
          </p:cNvPr>
          <p:cNvGrpSpPr/>
          <p:nvPr/>
        </p:nvGrpSpPr>
        <p:grpSpPr>
          <a:xfrm>
            <a:off x="6593438" y="2918599"/>
            <a:ext cx="1841167" cy="215444"/>
            <a:chOff x="3516432" y="6393312"/>
            <a:chExt cx="1841167" cy="2154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767D9D-62A0-A993-30F7-C321684F54C1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E22E26-88A6-D4CA-1670-6436534F6E32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436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Unequal service is happening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00" y="3236720"/>
            <a:ext cx="7840700" cy="1099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Statistically significant difference can be assumed satisfied and </a:t>
            </a: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dissatisfied passengers received different treatment</a:t>
            </a: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114300" indent="0"/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68711-5EF6-F550-64E8-E35D097A3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61" r="70072" b="17500"/>
          <a:stretch/>
        </p:blipFill>
        <p:spPr>
          <a:xfrm>
            <a:off x="516463" y="726483"/>
            <a:ext cx="2332003" cy="2182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0159A-EC4A-D495-2B01-5BADD00E6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2" t="64861" r="38310" b="17917"/>
          <a:stretch/>
        </p:blipFill>
        <p:spPr>
          <a:xfrm>
            <a:off x="3556083" y="693175"/>
            <a:ext cx="2448351" cy="2216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66E1A8-4152-EF3C-F33A-721DCBF68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98" t="64439" r="3020" b="18333"/>
          <a:stretch/>
        </p:blipFill>
        <p:spPr>
          <a:xfrm>
            <a:off x="6593438" y="725283"/>
            <a:ext cx="2475757" cy="211782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EBA948-67DD-E91B-3155-67F9599E0637}"/>
              </a:ext>
            </a:extLst>
          </p:cNvPr>
          <p:cNvGrpSpPr/>
          <p:nvPr/>
        </p:nvGrpSpPr>
        <p:grpSpPr>
          <a:xfrm>
            <a:off x="980873" y="2956025"/>
            <a:ext cx="1841167" cy="215444"/>
            <a:chOff x="3516432" y="6393312"/>
            <a:chExt cx="1841167" cy="2154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C3C6BD-2408-0232-3DD1-3DC691DBB967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A8F9ED-C579-1793-7F57-52EC1CA471B1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42F10-309E-FA18-24E7-B02D06BA3F74}"/>
              </a:ext>
            </a:extLst>
          </p:cNvPr>
          <p:cNvGrpSpPr/>
          <p:nvPr/>
        </p:nvGrpSpPr>
        <p:grpSpPr>
          <a:xfrm>
            <a:off x="3479134" y="2918599"/>
            <a:ext cx="1841167" cy="215444"/>
            <a:chOff x="3516432" y="6393312"/>
            <a:chExt cx="1841167" cy="2154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993F56-C970-C168-649E-3D266B77E1A3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AE23E0-6B9E-8497-9397-EB74327D59BA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73CFE9-F075-F9F4-878E-1BCED520C61E}"/>
              </a:ext>
            </a:extLst>
          </p:cNvPr>
          <p:cNvGrpSpPr/>
          <p:nvPr/>
        </p:nvGrpSpPr>
        <p:grpSpPr>
          <a:xfrm>
            <a:off x="6593438" y="2918599"/>
            <a:ext cx="1841167" cy="215444"/>
            <a:chOff x="3516432" y="6393312"/>
            <a:chExt cx="1841167" cy="2154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D8D3BC-4475-014C-32AF-18E3DC018CED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187264-31BC-65B2-8274-C19E99081956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9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Unequal service is happening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00" y="3236720"/>
            <a:ext cx="7840700" cy="1099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Statistically significant difference can be assumed satisfied and </a:t>
            </a: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dissatisfied passengers received different treatment</a:t>
            </a: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14300" indent="0"/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9E5276-EA96-23D6-68A9-897A6AAC4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944" r="70072"/>
          <a:stretch/>
        </p:blipFill>
        <p:spPr>
          <a:xfrm>
            <a:off x="709395" y="659575"/>
            <a:ext cx="2440922" cy="233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CA49A-E8CB-B6EE-B7A4-ED39DE999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97" t="81861" r="37306"/>
          <a:stretch/>
        </p:blipFill>
        <p:spPr>
          <a:xfrm>
            <a:off x="5091215" y="654930"/>
            <a:ext cx="2492836" cy="22945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F8244F0-F8BB-3156-73A0-03EE4C8E7697}"/>
              </a:ext>
            </a:extLst>
          </p:cNvPr>
          <p:cNvGrpSpPr/>
          <p:nvPr/>
        </p:nvGrpSpPr>
        <p:grpSpPr>
          <a:xfrm>
            <a:off x="980873" y="2956025"/>
            <a:ext cx="1841167" cy="215444"/>
            <a:chOff x="3516432" y="6393312"/>
            <a:chExt cx="1841167" cy="21544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3F45B8-1089-E006-DA74-41EEAD8FEACB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1F0122-1DB9-4B37-7E9A-7F0A5473878E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3555CF-A3F4-F989-3F27-2F79F3A6F565}"/>
              </a:ext>
            </a:extLst>
          </p:cNvPr>
          <p:cNvGrpSpPr/>
          <p:nvPr/>
        </p:nvGrpSpPr>
        <p:grpSpPr>
          <a:xfrm>
            <a:off x="5586889" y="2949470"/>
            <a:ext cx="1841167" cy="215444"/>
            <a:chOff x="3516432" y="6393312"/>
            <a:chExt cx="1841167" cy="21544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BCBE7D-BBF1-86AD-C42E-1077DD437259}"/>
                </a:ext>
              </a:extLst>
            </p:cNvPr>
            <p:cNvSpPr/>
            <p:nvPr/>
          </p:nvSpPr>
          <p:spPr>
            <a:xfrm>
              <a:off x="3516432" y="6446094"/>
              <a:ext cx="140060" cy="114024"/>
            </a:xfrm>
            <a:prstGeom prst="rect">
              <a:avLst/>
            </a:prstGeom>
            <a:solidFill>
              <a:srgbClr val="00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8F1B99-285B-005E-EB3F-5C43BE508111}"/>
                </a:ext>
              </a:extLst>
            </p:cNvPr>
            <p:cNvSpPr/>
            <p:nvPr/>
          </p:nvSpPr>
          <p:spPr>
            <a:xfrm>
              <a:off x="3656492" y="6393312"/>
              <a:ext cx="17011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24232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Significant at a 95% confidence level</a:t>
              </a:r>
              <a:endPara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srgbClr val="24232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80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Unequal service is happening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00" y="3236720"/>
            <a:ext cx="7840700" cy="1099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 arrival on time percentage has </a:t>
            </a:r>
            <a:r>
              <a:rPr lang="en-US" sz="1400" dirty="0">
                <a:effectLst/>
                <a:latin typeface="Montserrat" panose="00000500000000000000" pitchFamily="2" charset="0"/>
              </a:rPr>
              <a:t>similar</a:t>
            </a:r>
            <a:r>
              <a:rPr lang="en-US" sz="14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figure from departure on time chart. This may mean the biggest cause for delayed arrival is delayed departure.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  <a:latin typeface="Montserrat" panose="00000500000000000000" pitchFamily="2" charset="0"/>
              </a:rPr>
              <a:t>Only less than half of all flights are on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9E5276-EA96-23D6-68A9-897A6AAC4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944" r="70072"/>
          <a:stretch/>
        </p:blipFill>
        <p:spPr>
          <a:xfrm>
            <a:off x="923785" y="721519"/>
            <a:ext cx="2440922" cy="233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CA49A-E8CB-B6EE-B7A4-ED39DE999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97" t="81861" r="37306"/>
          <a:stretch/>
        </p:blipFill>
        <p:spPr>
          <a:xfrm>
            <a:off x="5134252" y="703660"/>
            <a:ext cx="2492836" cy="22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60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D089FDA-D559-3A29-A6A2-346A25F92961}"/>
              </a:ext>
            </a:extLst>
          </p:cNvPr>
          <p:cNvSpPr txBox="1">
            <a:spLocks/>
          </p:cNvSpPr>
          <p:nvPr/>
        </p:nvSpPr>
        <p:spPr>
          <a:xfrm>
            <a:off x="717800" y="3824026"/>
            <a:ext cx="7840700" cy="12892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171450" indent="-171450">
              <a:buClr>
                <a:schemeClr val="bg2"/>
              </a:buClr>
              <a:buSzPct val="125000"/>
              <a:buFont typeface="Arial" panose="020B0604020202020204" pitchFamily="34" charset="0"/>
              <a:buChar char="•"/>
            </a:pPr>
            <a:endParaRPr lang="en-US" sz="12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171450" indent="-171450">
              <a:buClr>
                <a:schemeClr val="bg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We provide great on-flight experience as seen consistently with our factors top rating</a:t>
            </a:r>
            <a:endParaRPr lang="en-US" sz="12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71450" indent="-171450">
              <a:buClr>
                <a:schemeClr val="bg2"/>
              </a:buClr>
              <a:buSzPct val="125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71450" indent="-171450">
              <a:buClr>
                <a:schemeClr val="bg2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Montserrat" panose="00000500000000000000" pitchFamily="2" charset="0"/>
              </a:rPr>
              <a:t>Passengers had difficulty using </a:t>
            </a:r>
            <a:r>
              <a:rPr lang="en-US" sz="1200" dirty="0" err="1">
                <a:solidFill>
                  <a:schemeClr val="tx1"/>
                </a:solidFill>
                <a:latin typeface="Montserrat" panose="00000500000000000000" pitchFamily="2" charset="0"/>
              </a:rPr>
              <a:t>wifi</a:t>
            </a:r>
            <a:r>
              <a:rPr lang="en-US" sz="1200" dirty="0">
                <a:solidFill>
                  <a:schemeClr val="tx1"/>
                </a:solidFill>
                <a:latin typeface="Montserrat" panose="00000500000000000000" pitchFamily="2" charset="0"/>
              </a:rPr>
              <a:t> and buying tickets online. We need to keep up with technology to maintain our competitive advantage </a:t>
            </a:r>
            <a:br>
              <a:rPr lang="en-US" sz="12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en-US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8463B-F20F-14A2-7139-4F1FFF25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0" y="972645"/>
            <a:ext cx="7661912" cy="2759315"/>
          </a:xfrm>
          <a:prstGeom prst="rect">
            <a:avLst/>
          </a:prstGeom>
        </p:spPr>
      </p:pic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good, the bad and the average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05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150" y="1247962"/>
            <a:ext cx="2261700" cy="408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Delay 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358519" y="1247962"/>
            <a:ext cx="2261700" cy="408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Satisfaction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800" y="1247962"/>
            <a:ext cx="2261700" cy="408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Categorical</a:t>
            </a:r>
            <a:endParaRPr lang="en-ID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2183EF9-E37D-1264-223F-35C2573967B5}"/>
              </a:ext>
            </a:extLst>
          </p:cNvPr>
          <p:cNvSpPr txBox="1">
            <a:spLocks/>
          </p:cNvSpPr>
          <p:nvPr/>
        </p:nvSpPr>
        <p:spPr>
          <a:xfrm>
            <a:off x="717800" y="2166172"/>
            <a:ext cx="2261700" cy="2398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Only 43.3% passengers were satisfied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69% of passengers travel due to business reasons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Only 7.2% flew eco plus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1200" b="0" dirty="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13577B7-EDF9-A019-DE89-58F629D78BF9}"/>
              </a:ext>
            </a:extLst>
          </p:cNvPr>
          <p:cNvSpPr txBox="1">
            <a:spLocks/>
          </p:cNvSpPr>
          <p:nvPr/>
        </p:nvSpPr>
        <p:spPr>
          <a:xfrm>
            <a:off x="3441150" y="2166172"/>
            <a:ext cx="2261700" cy="2398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Total average delay is 55.4 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Significant difference in delay durations for satisfied and dissatisfied passengers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200" b="0" dirty="0">
                <a:solidFill>
                  <a:schemeClr val="tx1"/>
                </a:solidFill>
              </a:rPr>
              <a:t>Arrival delay is directly affected by departure delay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2F5C653-5A31-4807-9AB5-088C70145469}"/>
              </a:ext>
            </a:extLst>
          </p:cNvPr>
          <p:cNvSpPr txBox="1">
            <a:spLocks/>
          </p:cNvSpPr>
          <p:nvPr/>
        </p:nvSpPr>
        <p:spPr>
          <a:xfrm>
            <a:off x="6358519" y="2166172"/>
            <a:ext cx="2261700" cy="2398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12 out of 14 factors were found statistically significant different from satisfied and dissatisfied passengers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200" b="0" dirty="0">
                <a:solidFill>
                  <a:schemeClr val="tx1"/>
                </a:solidFill>
              </a:rPr>
              <a:t>Our top three services are inflight service, baggage handling and seat comfort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10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150" y="1247962"/>
            <a:ext cx="2261700" cy="5727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What are our strength?</a:t>
            </a:r>
            <a:endParaRPr sz="14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358519" y="1247962"/>
            <a:ext cx="2261700" cy="5727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What are our weaknesses?</a:t>
            </a:r>
            <a:endParaRPr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" y="1247962"/>
            <a:ext cx="2964180" cy="5727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dirty="0"/>
              <a:t>What factors are important for passengers?</a:t>
            </a:r>
            <a:endParaRPr lang="en-ID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2183EF9-E37D-1264-223F-35C2573967B5}"/>
              </a:ext>
            </a:extLst>
          </p:cNvPr>
          <p:cNvSpPr txBox="1">
            <a:spLocks/>
          </p:cNvSpPr>
          <p:nvPr/>
        </p:nvSpPr>
        <p:spPr>
          <a:xfrm>
            <a:off x="717800" y="2166172"/>
            <a:ext cx="2261700" cy="2398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Satisfaction is depended on all of the factors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Correlation test shows some clues for passengers type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Further causal analysis of passengers segmentation is needed for more info</a:t>
            </a:r>
            <a:endParaRPr lang="en-ID" sz="1200" b="0" dirty="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13577B7-EDF9-A019-DE89-58F629D78BF9}"/>
              </a:ext>
            </a:extLst>
          </p:cNvPr>
          <p:cNvSpPr txBox="1">
            <a:spLocks/>
          </p:cNvSpPr>
          <p:nvPr/>
        </p:nvSpPr>
        <p:spPr>
          <a:xfrm>
            <a:off x="3441150" y="2166172"/>
            <a:ext cx="2261700" cy="2398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Excellent on-flight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High customers loyalty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2F5C653-5A31-4807-9AB5-088C70145469}"/>
              </a:ext>
            </a:extLst>
          </p:cNvPr>
          <p:cNvSpPr txBox="1">
            <a:spLocks/>
          </p:cNvSpPr>
          <p:nvPr/>
        </p:nvSpPr>
        <p:spPr>
          <a:xfrm>
            <a:off x="6358519" y="2166172"/>
            <a:ext cx="2261700" cy="2398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</a:rPr>
              <a:t>Slow to keep up with tech. low rating of online booking and </a:t>
            </a:r>
            <a:r>
              <a:rPr lang="en-US" sz="1200" b="0" dirty="0" err="1">
                <a:solidFill>
                  <a:schemeClr val="tx1"/>
                </a:solidFill>
              </a:rPr>
              <a:t>wifi</a:t>
            </a:r>
            <a:endParaRPr lang="en-US" sz="1200" b="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200" b="0" dirty="0">
                <a:solidFill>
                  <a:schemeClr val="tx1"/>
                </a:solidFill>
              </a:rPr>
              <a:t>Delays to half of flights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1200" b="0" dirty="0">
                <a:solidFill>
                  <a:schemeClr val="tx1"/>
                </a:solidFill>
              </a:rPr>
              <a:t>Unstandardized service to different class, flights and travel reasons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94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4" y="2227050"/>
            <a:ext cx="69447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4BD1-A44E-C56B-4991-E6E97EE0D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5960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>
            <a:off x="5399774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3093580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331" name="Google Shape;331;p41"/>
          <p:cNvSpPr/>
          <p:nvPr/>
        </p:nvSpPr>
        <p:spPr>
          <a:xfrm>
            <a:off x="717875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subTitle" idx="4294967295"/>
          </p:nvPr>
        </p:nvSpPr>
        <p:spPr>
          <a:xfrm>
            <a:off x="1154752" y="176482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Problem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3820573" y="176482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Reco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4294967295"/>
          </p:nvPr>
        </p:nvSpPr>
        <p:spPr>
          <a:xfrm>
            <a:off x="6253966" y="176482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Output</a:t>
            </a:r>
            <a:endParaRPr b="1" dirty="0">
              <a:solidFill>
                <a:schemeClr val="lt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07E811-9277-03CD-6A52-67E8DE70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37430"/>
              </p:ext>
            </p:extLst>
          </p:nvPr>
        </p:nvGraphicFramePr>
        <p:xfrm>
          <a:off x="717800" y="2688545"/>
          <a:ext cx="7708200" cy="2037481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2421640">
                  <a:extLst>
                    <a:ext uri="{9D8B030D-6E8A-4147-A177-3AD203B41FA5}">
                      <a16:colId xmlns:a16="http://schemas.microsoft.com/office/drawing/2014/main" val="4150142955"/>
                    </a:ext>
                  </a:extLst>
                </a:gridCol>
                <a:gridCol w="2964180">
                  <a:extLst>
                    <a:ext uri="{9D8B030D-6E8A-4147-A177-3AD203B41FA5}">
                      <a16:colId xmlns:a16="http://schemas.microsoft.com/office/drawing/2014/main" val="1685958626"/>
                    </a:ext>
                  </a:extLst>
                </a:gridCol>
                <a:gridCol w="2322380">
                  <a:extLst>
                    <a:ext uri="{9D8B030D-6E8A-4147-A177-3AD203B41FA5}">
                      <a16:colId xmlns:a16="http://schemas.microsoft.com/office/drawing/2014/main" val="1353943333"/>
                    </a:ext>
                  </a:extLst>
                </a:gridCol>
              </a:tblGrid>
              <a:tr h="736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Terrible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Wifi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pPr algn="ctr"/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Prioritize for business class or with extra charge</a:t>
                      </a:r>
                    </a:p>
                    <a:p>
                      <a:pPr algn="ctr"/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Faster and manageable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wifi</a:t>
                      </a:r>
                      <a:endParaRPr lang="en-US" sz="14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</a:endParaRPr>
                    </a:p>
                    <a:p>
                      <a:pPr algn="ctr"/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201003"/>
                  </a:ext>
                </a:extLst>
              </a:tr>
              <a:tr h="569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Difficulty buying ticket online</a:t>
                      </a:r>
                    </a:p>
                    <a:p>
                      <a:pPr algn="ctr"/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Develop web/app for buying online</a:t>
                      </a:r>
                    </a:p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Connect to travel platform app</a:t>
                      </a:r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Easier to buy ticket online</a:t>
                      </a:r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547809"/>
                  </a:ext>
                </a:extLst>
              </a:tr>
              <a:tr h="569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High number of delays</a:t>
                      </a:r>
                    </a:p>
                    <a:p>
                      <a:pPr algn="ctr"/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Develop stricter SOP</a:t>
                      </a:r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Less Delays</a:t>
                      </a:r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1959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>
            <a:off x="5399774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3093580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331" name="Google Shape;331;p41"/>
          <p:cNvSpPr/>
          <p:nvPr/>
        </p:nvSpPr>
        <p:spPr>
          <a:xfrm>
            <a:off x="717875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subTitle" idx="4294967295"/>
          </p:nvPr>
        </p:nvSpPr>
        <p:spPr>
          <a:xfrm>
            <a:off x="1154752" y="176482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Problem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3820573" y="176482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Reco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4294967295"/>
          </p:nvPr>
        </p:nvSpPr>
        <p:spPr>
          <a:xfrm>
            <a:off x="6253966" y="1764825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Output</a:t>
            </a:r>
            <a:endParaRPr b="1" dirty="0">
              <a:solidFill>
                <a:schemeClr val="lt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07E811-9277-03CD-6A52-67E8DE70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69209"/>
              </p:ext>
            </p:extLst>
          </p:nvPr>
        </p:nvGraphicFramePr>
        <p:xfrm>
          <a:off x="717800" y="2688545"/>
          <a:ext cx="7708200" cy="2103120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2421640">
                  <a:extLst>
                    <a:ext uri="{9D8B030D-6E8A-4147-A177-3AD203B41FA5}">
                      <a16:colId xmlns:a16="http://schemas.microsoft.com/office/drawing/2014/main" val="4150142955"/>
                    </a:ext>
                  </a:extLst>
                </a:gridCol>
                <a:gridCol w="2964180">
                  <a:extLst>
                    <a:ext uri="{9D8B030D-6E8A-4147-A177-3AD203B41FA5}">
                      <a16:colId xmlns:a16="http://schemas.microsoft.com/office/drawing/2014/main" val="1685958626"/>
                    </a:ext>
                  </a:extLst>
                </a:gridCol>
                <a:gridCol w="2322380">
                  <a:extLst>
                    <a:ext uri="{9D8B030D-6E8A-4147-A177-3AD203B41FA5}">
                      <a16:colId xmlns:a16="http://schemas.microsoft.com/office/drawing/2014/main" val="1353943333"/>
                    </a:ext>
                  </a:extLst>
                </a:gridCol>
              </a:tblGrid>
              <a:tr h="736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High disparity of treatment</a:t>
                      </a:r>
                    </a:p>
                    <a:p>
                      <a:pPr algn="ctr"/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Develop SOP to standardized service </a:t>
                      </a:r>
                    </a:p>
                    <a:p>
                      <a:pPr algn="ctr"/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Equal essential treatment for all passengers</a:t>
                      </a:r>
                    </a:p>
                    <a:p>
                      <a:pPr algn="ctr"/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201003"/>
                  </a:ext>
                </a:extLst>
              </a:tr>
              <a:tr h="569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High number of passengers travel due to personal reasons are dissatisfied</a:t>
                      </a:r>
                    </a:p>
                    <a:p>
                      <a:pPr algn="ctr"/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Develop specific SOP for these passengers</a:t>
                      </a:r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Higher satisfaction</a:t>
                      </a:r>
                      <a:endParaRPr lang="en-ID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54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035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Effort Matrix</a:t>
            </a:r>
            <a:endParaRPr dirty="0"/>
          </a:p>
        </p:txBody>
      </p:sp>
      <p:sp>
        <p:nvSpPr>
          <p:cNvPr id="361" name="Google Shape;361;p43"/>
          <p:cNvSpPr/>
          <p:nvPr/>
        </p:nvSpPr>
        <p:spPr>
          <a:xfrm>
            <a:off x="1054463" y="1082261"/>
            <a:ext cx="3098782" cy="17911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1054463" y="2924736"/>
            <a:ext cx="3098782" cy="10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/>
          <p:nvPr/>
        </p:nvSpPr>
        <p:spPr>
          <a:xfrm>
            <a:off x="4243870" y="2924787"/>
            <a:ext cx="3932390" cy="10601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43"/>
          <p:cNvSpPr txBox="1">
            <a:spLocks noGrp="1"/>
          </p:cNvSpPr>
          <p:nvPr>
            <p:ph type="subTitle" idx="4294967295"/>
          </p:nvPr>
        </p:nvSpPr>
        <p:spPr>
          <a:xfrm>
            <a:off x="2920725" y="4615025"/>
            <a:ext cx="2680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Effort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subTitle" idx="4294967295"/>
          </p:nvPr>
        </p:nvSpPr>
        <p:spPr>
          <a:xfrm rot="16200000">
            <a:off x="-305550" y="2441593"/>
            <a:ext cx="1513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Impact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subTitle" idx="4294967295"/>
          </p:nvPr>
        </p:nvSpPr>
        <p:spPr>
          <a:xfrm>
            <a:off x="1054463" y="1030875"/>
            <a:ext cx="2994032" cy="184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000000"/>
              </a:buClr>
              <a:buSzTx/>
              <a:defRPr/>
            </a:pPr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Prioritize for business class or with extra charge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Develop SOP to standardized service 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Develop specific SOP for non-business passengers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Connect to travel platform app</a:t>
            </a:r>
            <a:endParaRPr lang="en-ID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endParaRPr lang="en-ID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endParaRPr lang="en-US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endParaRPr lang="en-US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4294967295"/>
          </p:nvPr>
        </p:nvSpPr>
        <p:spPr>
          <a:xfrm>
            <a:off x="4390345" y="1882750"/>
            <a:ext cx="17625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Diversification Strategy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4275974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400" dirty="0">
                <a:solidFill>
                  <a:schemeClr val="accent1"/>
                </a:solidFill>
              </a:rPr>
              <a:t>H</a:t>
            </a:r>
            <a:r>
              <a:rPr lang="en" sz="1400" dirty="0">
                <a:solidFill>
                  <a:schemeClr val="accent1"/>
                </a:solidFill>
              </a:rPr>
              <a:t>igh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2" name="Google Shape;372;p43"/>
          <p:cNvSpPr txBox="1">
            <a:spLocks noGrp="1"/>
          </p:cNvSpPr>
          <p:nvPr>
            <p:ph type="subTitle" idx="4294967295"/>
          </p:nvPr>
        </p:nvSpPr>
        <p:spPr>
          <a:xfrm>
            <a:off x="2463825" y="4275974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Low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58763" y="2164625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High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subTitle" idx="4294967295"/>
          </p:nvPr>
        </p:nvSpPr>
        <p:spPr>
          <a:xfrm rot="-5400000">
            <a:off x="58763" y="3276200"/>
            <a:ext cx="15132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Low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2" name="Google Shape;364;p43">
            <a:extLst>
              <a:ext uri="{FF2B5EF4-FFF2-40B4-BE49-F238E27FC236}">
                <a16:creationId xmlns:a16="http://schemas.microsoft.com/office/drawing/2014/main" id="{D735B3E4-4193-D33E-6E04-089DA0EB2954}"/>
              </a:ext>
            </a:extLst>
          </p:cNvPr>
          <p:cNvSpPr/>
          <p:nvPr/>
        </p:nvSpPr>
        <p:spPr>
          <a:xfrm>
            <a:off x="4260975" y="1090075"/>
            <a:ext cx="3932390" cy="17832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367;p43">
            <a:extLst>
              <a:ext uri="{FF2B5EF4-FFF2-40B4-BE49-F238E27FC236}">
                <a16:creationId xmlns:a16="http://schemas.microsoft.com/office/drawing/2014/main" id="{8CF70781-433D-A896-BBFB-27D53E2BFE07}"/>
              </a:ext>
            </a:extLst>
          </p:cNvPr>
          <p:cNvSpPr txBox="1">
            <a:spLocks/>
          </p:cNvSpPr>
          <p:nvPr/>
        </p:nvSpPr>
        <p:spPr>
          <a:xfrm>
            <a:off x="4345198" y="1101952"/>
            <a:ext cx="3888934" cy="182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Clr>
                <a:srgbClr val="000000"/>
              </a:buClr>
              <a:buSzTx/>
              <a:defRPr/>
            </a:pPr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Develop app/web for buying ticket online</a:t>
            </a:r>
          </a:p>
          <a:p>
            <a:pPr marL="285750" indent="-285750">
              <a:buClr>
                <a:srgbClr val="000000"/>
              </a:buClr>
              <a:buSzTx/>
              <a:defRPr/>
            </a:pPr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Develop stricter SOP for delays</a:t>
            </a:r>
            <a:endParaRPr lang="en-ID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rgbClr val="000000"/>
              </a:buClr>
              <a:buSzTx/>
              <a:defRPr/>
            </a:pPr>
            <a:endParaRPr lang="en-US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4" y="2227050"/>
            <a:ext cx="69447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91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Problem 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100" y="1948649"/>
            <a:ext cx="2261700" cy="27305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Customers has low switching cost due to many competitors and promos.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Maintaining passenger satisfaction is crucial for competitive advantage</a:t>
            </a:r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150" y="1247962"/>
            <a:ext cx="2261700" cy="408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Complication</a:t>
            </a:r>
            <a:endParaRPr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441150" y="2043113"/>
            <a:ext cx="2261700" cy="2486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There are so many factors involving passengers satisfaction and limited time and resources. Hence, identifying priority is important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358519" y="1247962"/>
            <a:ext cx="2261700" cy="408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Key Question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199" y="2043113"/>
            <a:ext cx="2614031" cy="2414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b="1" dirty="0"/>
              <a:t>What factors are important?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b="1" dirty="0"/>
              <a:t>What factors are we good at?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b="1" dirty="0"/>
              <a:t>W</a:t>
            </a:r>
            <a:r>
              <a:rPr lang="en" b="1" dirty="0"/>
              <a:t>hat factors are we terrible at?</a:t>
            </a:r>
            <a:endParaRPr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AF0F-EBB3-6A79-DFC5-ABEE3C7D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800" y="1247962"/>
            <a:ext cx="2261700" cy="408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Situation</a:t>
            </a:r>
            <a:endParaRPr lang="en-ID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Chi-Square Analysis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80B9192-1E85-D674-5FC2-576ED07D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51669"/>
              </p:ext>
            </p:extLst>
          </p:nvPr>
        </p:nvGraphicFramePr>
        <p:xfrm>
          <a:off x="333151" y="1284029"/>
          <a:ext cx="8520224" cy="2966720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652133">
                  <a:extLst>
                    <a:ext uri="{9D8B030D-6E8A-4147-A177-3AD203B41FA5}">
                      <a16:colId xmlns:a16="http://schemas.microsoft.com/office/drawing/2014/main" val="1967894578"/>
                    </a:ext>
                  </a:extLst>
                </a:gridCol>
                <a:gridCol w="3607979">
                  <a:extLst>
                    <a:ext uri="{9D8B030D-6E8A-4147-A177-3AD203B41FA5}">
                      <a16:colId xmlns:a16="http://schemas.microsoft.com/office/drawing/2014/main" val="3767006033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89882482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1068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Factor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P-value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Interpretation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Inflight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service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Departure/Arrival time convenient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2.5+e-91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7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 of online booking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 location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3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and drink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boarding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7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 comfort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57665"/>
                  </a:ext>
                </a:extLst>
              </a:tr>
            </a:tbl>
          </a:graphicData>
        </a:graphic>
      </p:graphicFrame>
      <p:sp>
        <p:nvSpPr>
          <p:cNvPr id="3" name="Google Shape;463;p48">
            <a:extLst>
              <a:ext uri="{FF2B5EF4-FFF2-40B4-BE49-F238E27FC236}">
                <a16:creationId xmlns:a16="http://schemas.microsoft.com/office/drawing/2014/main" id="{08725E93-C3F4-CA54-D401-79CFA27B273A}"/>
              </a:ext>
            </a:extLst>
          </p:cNvPr>
          <p:cNvSpPr txBox="1">
            <a:spLocks/>
          </p:cNvSpPr>
          <p:nvPr/>
        </p:nvSpPr>
        <p:spPr>
          <a:xfrm>
            <a:off x="1167037" y="787277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ID" sz="1200" b="0" dirty="0">
                <a:solidFill>
                  <a:schemeClr val="tx1"/>
                </a:solidFill>
                <a:latin typeface="+mj-lt"/>
              </a:rPr>
              <a:t>H0: </a:t>
            </a:r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Satisfaction is independent to factor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Google Shape;463;p48">
            <a:extLst>
              <a:ext uri="{FF2B5EF4-FFF2-40B4-BE49-F238E27FC236}">
                <a16:creationId xmlns:a16="http://schemas.microsoft.com/office/drawing/2014/main" id="{54112BA3-753C-7868-C3DD-A84A464E6964}"/>
              </a:ext>
            </a:extLst>
          </p:cNvPr>
          <p:cNvSpPr txBox="1">
            <a:spLocks/>
          </p:cNvSpPr>
          <p:nvPr/>
        </p:nvSpPr>
        <p:spPr>
          <a:xfrm>
            <a:off x="4989865" y="749714"/>
            <a:ext cx="3399165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H1: satisfaction is not independent to factor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686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Chi-Square Analysis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80B9192-1E85-D674-5FC2-576ED07D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16147"/>
              </p:ext>
            </p:extLst>
          </p:nvPr>
        </p:nvGraphicFramePr>
        <p:xfrm>
          <a:off x="333151" y="1284029"/>
          <a:ext cx="8520224" cy="2966720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630868">
                  <a:extLst>
                    <a:ext uri="{9D8B030D-6E8A-4147-A177-3AD203B41FA5}">
                      <a16:colId xmlns:a16="http://schemas.microsoft.com/office/drawing/2014/main" val="1967894578"/>
                    </a:ext>
                  </a:extLst>
                </a:gridCol>
                <a:gridCol w="3629244">
                  <a:extLst>
                    <a:ext uri="{9D8B030D-6E8A-4147-A177-3AD203B41FA5}">
                      <a16:colId xmlns:a16="http://schemas.microsoft.com/office/drawing/2014/main" val="3767006033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89882482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1068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Factor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P-value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Interpretation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Inflight entertainment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On-board service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7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 room service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Baggage handling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3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Check-in service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Inflight service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7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Cleanliness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Reject H0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57665"/>
                  </a:ext>
                </a:extLst>
              </a:tr>
            </a:tbl>
          </a:graphicData>
        </a:graphic>
      </p:graphicFrame>
      <p:sp>
        <p:nvSpPr>
          <p:cNvPr id="3" name="Google Shape;463;p48">
            <a:extLst>
              <a:ext uri="{FF2B5EF4-FFF2-40B4-BE49-F238E27FC236}">
                <a16:creationId xmlns:a16="http://schemas.microsoft.com/office/drawing/2014/main" id="{BBFD40C8-4193-D2C5-A9E3-D3720A353414}"/>
              </a:ext>
            </a:extLst>
          </p:cNvPr>
          <p:cNvSpPr txBox="1">
            <a:spLocks/>
          </p:cNvSpPr>
          <p:nvPr/>
        </p:nvSpPr>
        <p:spPr>
          <a:xfrm>
            <a:off x="1167037" y="787277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ID" sz="1200" b="0" dirty="0">
                <a:solidFill>
                  <a:schemeClr val="tx1"/>
                </a:solidFill>
                <a:latin typeface="+mj-lt"/>
              </a:rPr>
              <a:t>H0: </a:t>
            </a:r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Satisfaction is independent to factor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Google Shape;463;p48">
            <a:extLst>
              <a:ext uri="{FF2B5EF4-FFF2-40B4-BE49-F238E27FC236}">
                <a16:creationId xmlns:a16="http://schemas.microsoft.com/office/drawing/2014/main" id="{3F2741B9-6D41-95E6-264A-4FE52BEF997D}"/>
              </a:ext>
            </a:extLst>
          </p:cNvPr>
          <p:cNvSpPr txBox="1">
            <a:spLocks/>
          </p:cNvSpPr>
          <p:nvPr/>
        </p:nvSpPr>
        <p:spPr>
          <a:xfrm>
            <a:off x="4989865" y="749714"/>
            <a:ext cx="3399165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H1: satisfaction is not independent to factor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650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Kolmogorov-Smirnov Test for Normality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80B9192-1E85-D674-5FC2-576ED07D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93476"/>
              </p:ext>
            </p:extLst>
          </p:nvPr>
        </p:nvGraphicFramePr>
        <p:xfrm>
          <a:off x="333151" y="1284029"/>
          <a:ext cx="8520224" cy="2966720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630868">
                  <a:extLst>
                    <a:ext uri="{9D8B030D-6E8A-4147-A177-3AD203B41FA5}">
                      <a16:colId xmlns:a16="http://schemas.microsoft.com/office/drawing/2014/main" val="1967894578"/>
                    </a:ext>
                  </a:extLst>
                </a:gridCol>
                <a:gridCol w="3629244">
                  <a:extLst>
                    <a:ext uri="{9D8B030D-6E8A-4147-A177-3AD203B41FA5}">
                      <a16:colId xmlns:a16="http://schemas.microsoft.com/office/drawing/2014/main" val="3767006033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89882482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1068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Factor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P-value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Interpretation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Inflight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service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Departure/Arrival time convenient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7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 of online booking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 location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3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and drink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boarding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7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 comfort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57665"/>
                  </a:ext>
                </a:extLst>
              </a:tr>
            </a:tbl>
          </a:graphicData>
        </a:graphic>
      </p:graphicFrame>
      <p:sp>
        <p:nvSpPr>
          <p:cNvPr id="3" name="Google Shape;463;p48">
            <a:extLst>
              <a:ext uri="{FF2B5EF4-FFF2-40B4-BE49-F238E27FC236}">
                <a16:creationId xmlns:a16="http://schemas.microsoft.com/office/drawing/2014/main" id="{22FC98A1-01CD-39D4-0CA2-7F9DA845CE46}"/>
              </a:ext>
            </a:extLst>
          </p:cNvPr>
          <p:cNvSpPr txBox="1">
            <a:spLocks/>
          </p:cNvSpPr>
          <p:nvPr/>
        </p:nvSpPr>
        <p:spPr>
          <a:xfrm>
            <a:off x="1167037" y="787277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ID" sz="1200" b="0" dirty="0">
                <a:solidFill>
                  <a:schemeClr val="tx1"/>
                </a:solidFill>
                <a:latin typeface="+mj-lt"/>
              </a:rPr>
              <a:t>H0: </a:t>
            </a:r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Data is normally distributed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Google Shape;463;p48">
            <a:extLst>
              <a:ext uri="{FF2B5EF4-FFF2-40B4-BE49-F238E27FC236}">
                <a16:creationId xmlns:a16="http://schemas.microsoft.com/office/drawing/2014/main" id="{5FC38327-D713-5AFC-1EDA-514FD90BC99A}"/>
              </a:ext>
            </a:extLst>
          </p:cNvPr>
          <p:cNvSpPr txBox="1">
            <a:spLocks/>
          </p:cNvSpPr>
          <p:nvPr/>
        </p:nvSpPr>
        <p:spPr>
          <a:xfrm>
            <a:off x="4989865" y="749714"/>
            <a:ext cx="3399165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H1: Data is not normally distributed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584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Kolmogorov-Smirnov Test for Normality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80B9192-1E85-D674-5FC2-576ED07D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16642"/>
              </p:ext>
            </p:extLst>
          </p:nvPr>
        </p:nvGraphicFramePr>
        <p:xfrm>
          <a:off x="333151" y="1284029"/>
          <a:ext cx="8520224" cy="2966720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630868">
                  <a:extLst>
                    <a:ext uri="{9D8B030D-6E8A-4147-A177-3AD203B41FA5}">
                      <a16:colId xmlns:a16="http://schemas.microsoft.com/office/drawing/2014/main" val="1967894578"/>
                    </a:ext>
                  </a:extLst>
                </a:gridCol>
                <a:gridCol w="3629244">
                  <a:extLst>
                    <a:ext uri="{9D8B030D-6E8A-4147-A177-3AD203B41FA5}">
                      <a16:colId xmlns:a16="http://schemas.microsoft.com/office/drawing/2014/main" val="3767006033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89882482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1068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Factor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P-value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Interpretation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Inflight entertainment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On-board service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7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 room service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Baggage handling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3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Check-in service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Inflight service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7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Cleanliness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Normal Distribution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57665"/>
                  </a:ext>
                </a:extLst>
              </a:tr>
            </a:tbl>
          </a:graphicData>
        </a:graphic>
      </p:graphicFrame>
      <p:sp>
        <p:nvSpPr>
          <p:cNvPr id="3" name="Google Shape;463;p48">
            <a:extLst>
              <a:ext uri="{FF2B5EF4-FFF2-40B4-BE49-F238E27FC236}">
                <a16:creationId xmlns:a16="http://schemas.microsoft.com/office/drawing/2014/main" id="{AD4513EF-34E6-4C1D-054E-0943C629A8BD}"/>
              </a:ext>
            </a:extLst>
          </p:cNvPr>
          <p:cNvSpPr txBox="1">
            <a:spLocks/>
          </p:cNvSpPr>
          <p:nvPr/>
        </p:nvSpPr>
        <p:spPr>
          <a:xfrm>
            <a:off x="1167037" y="787277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ID" sz="1200" b="0" dirty="0">
                <a:solidFill>
                  <a:schemeClr val="tx1"/>
                </a:solidFill>
                <a:latin typeface="+mj-lt"/>
              </a:rPr>
              <a:t>H0: </a:t>
            </a:r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Data is normally distributed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Google Shape;463;p48">
            <a:extLst>
              <a:ext uri="{FF2B5EF4-FFF2-40B4-BE49-F238E27FC236}">
                <a16:creationId xmlns:a16="http://schemas.microsoft.com/office/drawing/2014/main" id="{2193C405-E591-6E79-59C0-D6D5692B556C}"/>
              </a:ext>
            </a:extLst>
          </p:cNvPr>
          <p:cNvSpPr txBox="1">
            <a:spLocks/>
          </p:cNvSpPr>
          <p:nvPr/>
        </p:nvSpPr>
        <p:spPr>
          <a:xfrm>
            <a:off x="4989865" y="749714"/>
            <a:ext cx="3399165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H1: Data is not normally distributed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965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Mann-Whitney Test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80B9192-1E85-D674-5FC2-576ED07D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25367"/>
              </p:ext>
            </p:extLst>
          </p:nvPr>
        </p:nvGraphicFramePr>
        <p:xfrm>
          <a:off x="333151" y="1284029"/>
          <a:ext cx="8520224" cy="2900680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630868">
                  <a:extLst>
                    <a:ext uri="{9D8B030D-6E8A-4147-A177-3AD203B41FA5}">
                      <a16:colId xmlns:a16="http://schemas.microsoft.com/office/drawing/2014/main" val="1967894578"/>
                    </a:ext>
                  </a:extLst>
                </a:gridCol>
                <a:gridCol w="3629244">
                  <a:extLst>
                    <a:ext uri="{9D8B030D-6E8A-4147-A177-3AD203B41FA5}">
                      <a16:colId xmlns:a16="http://schemas.microsoft.com/office/drawing/2014/main" val="3767006033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89882482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1068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Factor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P-value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Interpretation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Departure Delay Duration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6.971019169166994e-55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mean departure delay duration dissatisfied group != mean departure delay duration satisfied group </a:t>
                      </a:r>
                      <a:br>
                        <a:rPr lang="en-US" dirty="0"/>
                      </a:b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Delay Duration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7.405038456080603e-18.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mean Arrival delay duration dissatisfied group != mean departure delay duration satisfied group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75203"/>
                  </a:ext>
                </a:extLst>
              </a:tr>
            </a:tbl>
          </a:graphicData>
        </a:graphic>
      </p:graphicFrame>
      <p:sp>
        <p:nvSpPr>
          <p:cNvPr id="3" name="Google Shape;463;p48">
            <a:extLst>
              <a:ext uri="{FF2B5EF4-FFF2-40B4-BE49-F238E27FC236}">
                <a16:creationId xmlns:a16="http://schemas.microsoft.com/office/drawing/2014/main" id="{7719DF05-04B9-EB56-4EDB-92B08BA0EDBA}"/>
              </a:ext>
            </a:extLst>
          </p:cNvPr>
          <p:cNvSpPr txBox="1">
            <a:spLocks/>
          </p:cNvSpPr>
          <p:nvPr/>
        </p:nvSpPr>
        <p:spPr>
          <a:xfrm>
            <a:off x="535093" y="787277"/>
            <a:ext cx="3619043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H0: mean delay duration dissatisfied group = mean delay duration satisfied group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Google Shape;463;p48">
            <a:extLst>
              <a:ext uri="{FF2B5EF4-FFF2-40B4-BE49-F238E27FC236}">
                <a16:creationId xmlns:a16="http://schemas.microsoft.com/office/drawing/2014/main" id="{73DDC626-AC06-1CC2-7A69-B6E9F3F21FD5}"/>
              </a:ext>
            </a:extLst>
          </p:cNvPr>
          <p:cNvSpPr txBox="1">
            <a:spLocks/>
          </p:cNvSpPr>
          <p:nvPr/>
        </p:nvSpPr>
        <p:spPr>
          <a:xfrm>
            <a:off x="4989865" y="749714"/>
            <a:ext cx="3399165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H1: mean delay duration dissatisfied group != mean delay duration satisfied group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161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Mann-Whitney Test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80B9192-1E85-D674-5FC2-576ED07D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63089"/>
              </p:ext>
            </p:extLst>
          </p:nvPr>
        </p:nvGraphicFramePr>
        <p:xfrm>
          <a:off x="333151" y="1284029"/>
          <a:ext cx="8520224" cy="3261360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630868">
                  <a:extLst>
                    <a:ext uri="{9D8B030D-6E8A-4147-A177-3AD203B41FA5}">
                      <a16:colId xmlns:a16="http://schemas.microsoft.com/office/drawing/2014/main" val="1967894578"/>
                    </a:ext>
                  </a:extLst>
                </a:gridCol>
                <a:gridCol w="3629244">
                  <a:extLst>
                    <a:ext uri="{9D8B030D-6E8A-4147-A177-3AD203B41FA5}">
                      <a16:colId xmlns:a16="http://schemas.microsoft.com/office/drawing/2014/main" val="3767006033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89882482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1068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Factor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P-value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Interpretation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Inflight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service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Departure/Arrival time convenient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7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 of online booking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 location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0.5152230299367779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3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and drink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boarding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7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 comfort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57665"/>
                  </a:ext>
                </a:extLst>
              </a:tr>
            </a:tbl>
          </a:graphicData>
        </a:graphic>
      </p:graphicFrame>
      <p:sp>
        <p:nvSpPr>
          <p:cNvPr id="3" name="Google Shape;463;p48">
            <a:extLst>
              <a:ext uri="{FF2B5EF4-FFF2-40B4-BE49-F238E27FC236}">
                <a16:creationId xmlns:a16="http://schemas.microsoft.com/office/drawing/2014/main" id="{C9D3D2F8-A210-0D03-3DA1-3EFE29E8A41B}"/>
              </a:ext>
            </a:extLst>
          </p:cNvPr>
          <p:cNvSpPr txBox="1">
            <a:spLocks/>
          </p:cNvSpPr>
          <p:nvPr/>
        </p:nvSpPr>
        <p:spPr>
          <a:xfrm>
            <a:off x="535093" y="787277"/>
            <a:ext cx="3619043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H0: mean neutral or dissatisfied passengers = mean factor satisfied passengers</a:t>
            </a:r>
          </a:p>
          <a:p>
            <a:br>
              <a:rPr lang="en-US" sz="1200" b="0" dirty="0">
                <a:solidFill>
                  <a:schemeClr val="tx1"/>
                </a:solidFill>
                <a:effectLst/>
                <a:latin typeface="+mj-lt"/>
              </a:rPr>
            </a:br>
            <a:endParaRPr lang="en-US" sz="1200" b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4" name="Google Shape;463;p48">
            <a:extLst>
              <a:ext uri="{FF2B5EF4-FFF2-40B4-BE49-F238E27FC236}">
                <a16:creationId xmlns:a16="http://schemas.microsoft.com/office/drawing/2014/main" id="{866266B4-0ED3-D539-A792-4643B3927F38}"/>
              </a:ext>
            </a:extLst>
          </p:cNvPr>
          <p:cNvSpPr txBox="1">
            <a:spLocks/>
          </p:cNvSpPr>
          <p:nvPr/>
        </p:nvSpPr>
        <p:spPr>
          <a:xfrm>
            <a:off x="4989865" y="749714"/>
            <a:ext cx="3399165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H1: mean neutral or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+mj-lt"/>
              </a:rPr>
              <a:t>dissatisfeid</a:t>
            </a:r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 passengers != mean satisfied passengers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332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1131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Mann-Whitney Test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80B9192-1E85-D674-5FC2-576ED07D1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77414"/>
              </p:ext>
            </p:extLst>
          </p:nvPr>
        </p:nvGraphicFramePr>
        <p:xfrm>
          <a:off x="333151" y="1284029"/>
          <a:ext cx="8520224" cy="3114040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630868">
                  <a:extLst>
                    <a:ext uri="{9D8B030D-6E8A-4147-A177-3AD203B41FA5}">
                      <a16:colId xmlns:a16="http://schemas.microsoft.com/office/drawing/2014/main" val="1967894578"/>
                    </a:ext>
                  </a:extLst>
                </a:gridCol>
                <a:gridCol w="3629244">
                  <a:extLst>
                    <a:ext uri="{9D8B030D-6E8A-4147-A177-3AD203B41FA5}">
                      <a16:colId xmlns:a16="http://schemas.microsoft.com/office/drawing/2014/main" val="3767006033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89882482"/>
                    </a:ext>
                  </a:extLst>
                </a:gridCol>
                <a:gridCol w="2130056">
                  <a:extLst>
                    <a:ext uri="{9D8B030D-6E8A-4147-A177-3AD203B41FA5}">
                      <a16:colId xmlns:a16="http://schemas.microsoft.com/office/drawing/2014/main" val="4210689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Factor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P-value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Interpretation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Inflight entertainment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On-board service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7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 room service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Baggage handling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3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Check-in service (Satisfied - Dissatisfied)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Inflight service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7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Cleanliness (Satisfied - Dissatisfied)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57665"/>
                  </a:ext>
                </a:extLst>
              </a:tr>
            </a:tbl>
          </a:graphicData>
        </a:graphic>
      </p:graphicFrame>
      <p:sp>
        <p:nvSpPr>
          <p:cNvPr id="3" name="Google Shape;463;p48">
            <a:extLst>
              <a:ext uri="{FF2B5EF4-FFF2-40B4-BE49-F238E27FC236}">
                <a16:creationId xmlns:a16="http://schemas.microsoft.com/office/drawing/2014/main" id="{3A3439FF-6013-43C9-5150-7285DCEFEA38}"/>
              </a:ext>
            </a:extLst>
          </p:cNvPr>
          <p:cNvSpPr txBox="1">
            <a:spLocks/>
          </p:cNvSpPr>
          <p:nvPr/>
        </p:nvSpPr>
        <p:spPr>
          <a:xfrm>
            <a:off x="535093" y="787277"/>
            <a:ext cx="3619043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H0: mean neutral or dissatisfied passengers = mean factor satisfied passengers</a:t>
            </a:r>
          </a:p>
          <a:p>
            <a:br>
              <a:rPr lang="en-US" sz="1200" b="0" dirty="0">
                <a:solidFill>
                  <a:schemeClr val="tx1"/>
                </a:solidFill>
                <a:effectLst/>
                <a:latin typeface="+mj-lt"/>
              </a:rPr>
            </a:br>
            <a:endParaRPr lang="en-US" sz="1200" b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4" name="Google Shape;463;p48">
            <a:extLst>
              <a:ext uri="{FF2B5EF4-FFF2-40B4-BE49-F238E27FC236}">
                <a16:creationId xmlns:a16="http://schemas.microsoft.com/office/drawing/2014/main" id="{B9D6CFE8-CC8E-CF12-BEC5-73F18E278BDA}"/>
              </a:ext>
            </a:extLst>
          </p:cNvPr>
          <p:cNvSpPr txBox="1">
            <a:spLocks/>
          </p:cNvSpPr>
          <p:nvPr/>
        </p:nvSpPr>
        <p:spPr>
          <a:xfrm>
            <a:off x="4989865" y="749714"/>
            <a:ext cx="3399165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H1: mean neutral or 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+mj-lt"/>
              </a:rPr>
              <a:t>dissatisfeid</a:t>
            </a:r>
            <a:r>
              <a:rPr lang="en-US" sz="1200" b="0" dirty="0">
                <a:solidFill>
                  <a:schemeClr val="tx1"/>
                </a:solidFill>
                <a:effectLst/>
                <a:latin typeface="+mj-lt"/>
              </a:rPr>
              <a:t> passengers != mean satisfied passengers</a:t>
            </a:r>
          </a:p>
          <a:p>
            <a:pPr marL="0" indent="0" algn="l">
              <a:spcAft>
                <a:spcPts val="1600"/>
              </a:spcAft>
            </a:pPr>
            <a:r>
              <a:rPr lang="en-ID" b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002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BB859B-D5F5-5546-A8EF-F1F3BE1E4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29856"/>
              </p:ext>
            </p:extLst>
          </p:nvPr>
        </p:nvGraphicFramePr>
        <p:xfrm>
          <a:off x="219456" y="804870"/>
          <a:ext cx="8522207" cy="4431096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923985">
                  <a:extLst>
                    <a:ext uri="{9D8B030D-6E8A-4147-A177-3AD203B41FA5}">
                      <a16:colId xmlns:a16="http://schemas.microsoft.com/office/drawing/2014/main" val="1184357449"/>
                    </a:ext>
                  </a:extLst>
                </a:gridCol>
                <a:gridCol w="3337118">
                  <a:extLst>
                    <a:ext uri="{9D8B030D-6E8A-4147-A177-3AD203B41FA5}">
                      <a16:colId xmlns:a16="http://schemas.microsoft.com/office/drawing/2014/main" val="1074893315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511228457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09241012"/>
                    </a:ext>
                  </a:extLst>
                </a:gridCol>
              </a:tblGrid>
              <a:tr h="4637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Column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Description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Value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74388"/>
                  </a:ext>
                </a:extLst>
              </a:tr>
              <a:tr h="4637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ID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Unique Passenger no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5 digit unique number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98150"/>
                  </a:ext>
                </a:extLst>
              </a:tr>
              <a:tr h="4637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2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Gender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Passenger sex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34782"/>
                  </a:ext>
                </a:extLst>
              </a:tr>
              <a:tr h="4637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3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Customer Type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Passenger loyalty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Loyal or disloyal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93745"/>
                  </a:ext>
                </a:extLst>
              </a:tr>
              <a:tr h="4637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4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Age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Age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7-85 </a:t>
                      </a:r>
                      <a:r>
                        <a:rPr lang="en-US" sz="1200" dirty="0" err="1">
                          <a:latin typeface="Montserrat" panose="00000500000000000000" pitchFamily="2" charset="0"/>
                        </a:rPr>
                        <a:t>y.o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61570"/>
                  </a:ext>
                </a:extLst>
              </a:tr>
              <a:tr h="4637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Class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Seat class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Business, Eco Plus, Eco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37475"/>
                  </a:ext>
                </a:extLst>
              </a:tr>
              <a:tr h="4637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6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Flight distance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Length of flight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56-4983 mi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594148"/>
                  </a:ext>
                </a:extLst>
              </a:tr>
              <a:tr h="5925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7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Inflight </a:t>
                      </a:r>
                      <a:r>
                        <a:rPr lang="en-US" sz="1200" dirty="0" err="1">
                          <a:latin typeface="Montserrat" panose="00000500000000000000" pitchFamily="2" charset="0"/>
                        </a:rPr>
                        <a:t>wifi</a:t>
                      </a:r>
                      <a:r>
                        <a:rPr lang="en-US" sz="1200" dirty="0">
                          <a:latin typeface="Montserrat" panose="00000500000000000000" pitchFamily="2" charset="0"/>
                        </a:rPr>
                        <a:t> service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</a:t>
                      </a:r>
                      <a:r>
                        <a:rPr lang="en-US" sz="1200" dirty="0" err="1">
                          <a:latin typeface="Montserrat" panose="00000500000000000000" pitchFamily="2" charset="0"/>
                        </a:rPr>
                        <a:t>wifi</a:t>
                      </a:r>
                      <a:r>
                        <a:rPr lang="en-US" sz="1200" dirty="0">
                          <a:latin typeface="Montserrat" panose="00000500000000000000" pitchFamily="2" charset="0"/>
                        </a:rPr>
                        <a:t> service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31964"/>
                  </a:ext>
                </a:extLst>
              </a:tr>
              <a:tr h="59252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0000500000000000000" pitchFamily="2" charset="0"/>
                        </a:rPr>
                        <a:t>Total 24 columns and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103,904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Rows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  <a:p>
                      <a:pPr algn="ctr"/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25674"/>
                  </a:ext>
                </a:extLst>
              </a:tr>
            </a:tbl>
          </a:graphicData>
        </a:graphic>
      </p:graphicFrame>
      <p:sp>
        <p:nvSpPr>
          <p:cNvPr id="10" name="Google Shape;267;p38">
            <a:extLst>
              <a:ext uri="{FF2B5EF4-FFF2-40B4-BE49-F238E27FC236}">
                <a16:creationId xmlns:a16="http://schemas.microsoft.com/office/drawing/2014/main" id="{6A4DCE34-33CA-108E-A31F-0A5E8C570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799" y="18342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4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717797" y="55438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BB859B-D5F5-5546-A8EF-F1F3BE1E4A07}"/>
              </a:ext>
            </a:extLst>
          </p:cNvPr>
          <p:cNvGraphicFramePr>
            <a:graphicFrameLocks noGrp="1"/>
          </p:cNvGraphicFramePr>
          <p:nvPr/>
        </p:nvGraphicFramePr>
        <p:xfrm>
          <a:off x="310794" y="665086"/>
          <a:ext cx="8522207" cy="4156791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923985">
                  <a:extLst>
                    <a:ext uri="{9D8B030D-6E8A-4147-A177-3AD203B41FA5}">
                      <a16:colId xmlns:a16="http://schemas.microsoft.com/office/drawing/2014/main" val="1184357449"/>
                    </a:ext>
                  </a:extLst>
                </a:gridCol>
                <a:gridCol w="3337118">
                  <a:extLst>
                    <a:ext uri="{9D8B030D-6E8A-4147-A177-3AD203B41FA5}">
                      <a16:colId xmlns:a16="http://schemas.microsoft.com/office/drawing/2014/main" val="1074893315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511228457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09241012"/>
                    </a:ext>
                  </a:extLst>
                </a:gridCol>
              </a:tblGrid>
              <a:tr h="2684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Column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Description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Value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74388"/>
                  </a:ext>
                </a:extLst>
              </a:tr>
              <a:tr h="4473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8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Departure/Arrival time convenient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schedule time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98150"/>
                  </a:ext>
                </a:extLst>
              </a:tr>
              <a:tr h="4473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9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Ease of online booking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buying ticket online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34782"/>
                  </a:ext>
                </a:extLst>
              </a:tr>
              <a:tr h="4473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Gate location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gate location 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793745"/>
                  </a:ext>
                </a:extLst>
              </a:tr>
              <a:tr h="4473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11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Food and drink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food and drink quality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061570"/>
                  </a:ext>
                </a:extLst>
              </a:tr>
              <a:tr h="4703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12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Online boarding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online boarding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937475"/>
                  </a:ext>
                </a:extLst>
              </a:tr>
              <a:tr h="4473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13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Seat comfort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seat comfort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594148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14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Inflight entertainment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entertainment during flights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331964"/>
                  </a:ext>
                </a:extLst>
              </a:tr>
              <a:tr h="4860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On-board service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flight attendants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5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717799" y="18342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BB859B-D5F5-5546-A8EF-F1F3BE1E4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58748"/>
              </p:ext>
            </p:extLst>
          </p:nvPr>
        </p:nvGraphicFramePr>
        <p:xfrm>
          <a:off x="310795" y="681038"/>
          <a:ext cx="8522207" cy="4075432"/>
        </p:xfrm>
        <a:graphic>
          <a:graphicData uri="http://schemas.openxmlformats.org/drawingml/2006/table">
            <a:tbl>
              <a:tblPr firstRow="1" bandRow="1">
                <a:tableStyleId>{6C852BF1-DCBE-4C7D-8CD9-BDB5173831D8}</a:tableStyleId>
              </a:tblPr>
              <a:tblGrid>
                <a:gridCol w="923985">
                  <a:extLst>
                    <a:ext uri="{9D8B030D-6E8A-4147-A177-3AD203B41FA5}">
                      <a16:colId xmlns:a16="http://schemas.microsoft.com/office/drawing/2014/main" val="1184357449"/>
                    </a:ext>
                  </a:extLst>
                </a:gridCol>
                <a:gridCol w="3337118">
                  <a:extLst>
                    <a:ext uri="{9D8B030D-6E8A-4147-A177-3AD203B41FA5}">
                      <a16:colId xmlns:a16="http://schemas.microsoft.com/office/drawing/2014/main" val="1074893315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511228457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09241012"/>
                    </a:ext>
                  </a:extLst>
                </a:gridCol>
              </a:tblGrid>
              <a:tr h="3137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No.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Column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Description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Value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74388"/>
                  </a:ext>
                </a:extLst>
              </a:tr>
              <a:tr h="423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16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Leg room service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leg space in their seats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434782"/>
                  </a:ext>
                </a:extLst>
              </a:tr>
              <a:tr h="423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17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Baggage handling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baggage handling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793745"/>
                  </a:ext>
                </a:extLst>
              </a:tr>
              <a:tr h="423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18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Check –in service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ease of check in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061570"/>
                  </a:ext>
                </a:extLst>
              </a:tr>
              <a:tr h="561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19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Cleanliness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 of plane sanitation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937475"/>
                  </a:ext>
                </a:extLst>
              </a:tr>
              <a:tr h="423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20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Departure Delay in Minutes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Total delayed time of departure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Minutes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594148"/>
                  </a:ext>
                </a:extLst>
              </a:tr>
              <a:tr h="423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21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Arrival Delay in Minutes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Total delayed time of arrival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Minutes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331964"/>
                  </a:ext>
                </a:extLst>
              </a:tr>
              <a:tr h="423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22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Satisfaction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Passenger experience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Satisfied, Neutral or dissatisfied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23045"/>
                  </a:ext>
                </a:extLst>
              </a:tr>
              <a:tr h="423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23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Rating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Average of passengers satisfaction rating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ontserrat" panose="00000500000000000000" pitchFamily="2" charset="0"/>
                        </a:rPr>
                        <a:t>1-5</a:t>
                      </a:r>
                      <a:endParaRPr lang="en-ID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75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7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64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E8A1-B5CC-7B05-2754-24876367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75" y="2227050"/>
            <a:ext cx="5958888" cy="841800"/>
          </a:xfrm>
        </p:spPr>
        <p:txBody>
          <a:bodyPr/>
          <a:lstStyle/>
          <a:p>
            <a:r>
              <a:rPr lang="en-US" dirty="0"/>
              <a:t>Categorical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1EB9-0708-9453-A7BB-20E57C45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375" y="3402562"/>
            <a:ext cx="4462500" cy="678000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4586503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2046</Words>
  <Application>Microsoft Office PowerPoint</Application>
  <PresentationFormat>On-screen Show (16:9)</PresentationFormat>
  <Paragraphs>570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Montserrat</vt:lpstr>
      <vt:lpstr>Arial</vt:lpstr>
      <vt:lpstr>Fira Sans Extra Condensed Medium</vt:lpstr>
      <vt:lpstr>Consolas</vt:lpstr>
      <vt:lpstr>Management Consulting Toolkit by Slidesgo</vt:lpstr>
      <vt:lpstr>Airplane Satisfaction Analysis</vt:lpstr>
      <vt:lpstr>Table of Contents</vt:lpstr>
      <vt:lpstr>Background</vt:lpstr>
      <vt:lpstr>Understanding the Problem </vt:lpstr>
      <vt:lpstr>Data Understanding</vt:lpstr>
      <vt:lpstr>Data Understanding</vt:lpstr>
      <vt:lpstr>Data Understanding</vt:lpstr>
      <vt:lpstr>Analysis</vt:lpstr>
      <vt:lpstr>Categorical Analysis</vt:lpstr>
      <vt:lpstr>More than half of passengers are dissatisfied </vt:lpstr>
      <vt:lpstr>Our company do not have biases towards gender</vt:lpstr>
      <vt:lpstr>PowerPoint Presentation</vt:lpstr>
      <vt:lpstr>Loyal passengers dominated the flight</vt:lpstr>
      <vt:lpstr>PowerPoint Presentation</vt:lpstr>
      <vt:lpstr>Most of our passengers travel due for work</vt:lpstr>
      <vt:lpstr>PowerPoint Presentation</vt:lpstr>
      <vt:lpstr>Only a handful fly eco plus</vt:lpstr>
      <vt:lpstr>PowerPoint Presentation</vt:lpstr>
      <vt:lpstr>Flight Delay Analysis</vt:lpstr>
      <vt:lpstr>Our flight is not quite reliable yet</vt:lpstr>
      <vt:lpstr>Delays duration on departure and arrival</vt:lpstr>
      <vt:lpstr>Delay duration by satisfaction</vt:lpstr>
      <vt:lpstr>Satisfaction Analysis</vt:lpstr>
      <vt:lpstr>Correlated Factors </vt:lpstr>
      <vt:lpstr>Passengers correlation</vt:lpstr>
      <vt:lpstr>Unequal service is happening</vt:lpstr>
      <vt:lpstr>Unequal service is happening</vt:lpstr>
      <vt:lpstr>Unequal service is happening</vt:lpstr>
      <vt:lpstr>Unequal service is happening</vt:lpstr>
      <vt:lpstr>Unequal service is happening</vt:lpstr>
      <vt:lpstr>Unequal service is happening</vt:lpstr>
      <vt:lpstr>The good, the bad and the average</vt:lpstr>
      <vt:lpstr>Conclusion</vt:lpstr>
      <vt:lpstr>Conclusion</vt:lpstr>
      <vt:lpstr>Recommendation</vt:lpstr>
      <vt:lpstr>Recommendation</vt:lpstr>
      <vt:lpstr>Recommendation</vt:lpstr>
      <vt:lpstr>Impact Effort Matrix</vt:lpstr>
      <vt:lpstr>Appendix</vt:lpstr>
      <vt:lpstr>Chi-Square Analysis</vt:lpstr>
      <vt:lpstr>Chi-Square Analysis</vt:lpstr>
      <vt:lpstr>Kolmogorov-Smirnov Test for Normality</vt:lpstr>
      <vt:lpstr>Kolmogorov-Smirnov Test for Normality</vt:lpstr>
      <vt:lpstr>Mann-Whitney Test</vt:lpstr>
      <vt:lpstr>Mann-Whitney Test</vt:lpstr>
      <vt:lpstr>Mann-Whitney Test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Airplane Satisfaction Analysis</dc:title>
  <dc:creator>Muhammad Yogi Ilham</dc:creator>
  <cp:lastModifiedBy>Muhammad Yogi Ilham</cp:lastModifiedBy>
  <cp:revision>2</cp:revision>
  <dcterms:modified xsi:type="dcterms:W3CDTF">2023-01-20T14:36:21Z</dcterms:modified>
</cp:coreProperties>
</file>