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6" r:id="rId4"/>
    <p:sldId id="258" r:id="rId5"/>
    <p:sldId id="259" r:id="rId6"/>
    <p:sldId id="260" r:id="rId7"/>
    <p:sldId id="267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98"/>
    <p:restoredTop sz="94719"/>
  </p:normalViewPr>
  <p:slideViewPr>
    <p:cSldViewPr snapToGrid="0">
      <p:cViewPr varScale="1">
        <p:scale>
          <a:sx n="152" d="100"/>
          <a:sy n="152" d="100"/>
        </p:scale>
        <p:origin x="5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0FA84-CC4A-F84D-A051-821F78F96B1E}" type="datetimeFigureOut">
              <a:rPr kumimoji="1" lang="zh-CN" altLang="en-US" smtClean="0"/>
              <a:t>2025/6/12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8F23A-DE7A-A740-BFEA-3649062A8F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0219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8F23A-DE7A-A740-BFEA-3649062A8F23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1915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37998-E974-C507-03DD-9B7EFF057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9355BF-3C5F-B450-6B4E-D851802F20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34A518-D6D2-19A0-2CB1-257F05156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68C1B1FA-AFA9-BA46-949B-1BAECD152D55}" type="datetimeFigureOut">
              <a:rPr kumimoji="1" lang="zh-CN" altLang="en-US" smtClean="0"/>
              <a:pPr/>
              <a:t>2025/6/11</a:t>
            </a:fld>
            <a:endParaRPr kumimoji="1"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5CD17A-04D8-338B-65F6-5D60E9DB1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FACC30-1A46-1237-DD39-F979A5376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7C08A7D6-34BF-5C40-B981-78E0E2B01E7A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4593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F5E44-29A5-8BC4-B7D5-3E9CE8BD5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564399-F156-D05E-FB59-26A0819EE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379286-31DC-3867-280E-8547B6592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68C1B1FA-AFA9-BA46-949B-1BAECD152D55}" type="datetimeFigureOut">
              <a:rPr kumimoji="1" lang="zh-CN" altLang="en-US" smtClean="0"/>
              <a:pPr/>
              <a:t>2025/6/11</a:t>
            </a:fld>
            <a:endParaRPr kumimoji="1"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084C85-2693-D46E-2458-1DCDCE409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024509-8D38-747C-D2D2-1ECD68F30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7C08A7D6-34BF-5C40-B981-78E0E2B01E7A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6155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5B0308-E883-3C1A-8DBD-81BE74CDB5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0" i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C3F6E2-D31C-C53E-1B0F-DA9FA7BD5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C88E27-0A14-C849-77A2-3003DC26C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68C1B1FA-AFA9-BA46-949B-1BAECD152D55}" type="datetimeFigureOut">
              <a:rPr kumimoji="1" lang="zh-CN" altLang="en-US" smtClean="0"/>
              <a:pPr/>
              <a:t>2025/6/11</a:t>
            </a:fld>
            <a:endParaRPr kumimoji="1"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583678-E665-9231-EAB8-5FB731314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457486-8907-4F16-65DB-F43818522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7C08A7D6-34BF-5C40-B981-78E0E2B01E7A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496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CBDEC3-7DE8-A865-5FCA-605120E34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8E4FBA-3699-FA66-CC87-810FCE12A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BE7C3-3D71-BD41-4F5C-FDFFCD5C5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68C1B1FA-AFA9-BA46-949B-1BAECD152D55}" type="datetimeFigureOut">
              <a:rPr kumimoji="1" lang="zh-CN" altLang="en-US" smtClean="0"/>
              <a:pPr/>
              <a:t>2025/6/11</a:t>
            </a:fld>
            <a:endParaRPr kumimoji="1"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38B5DC-86B7-DF3F-B549-7E96AD30C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3C571C-0097-D54C-05E8-A74BA5678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7C08A7D6-34BF-5C40-B981-78E0E2B01E7A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1080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0254B-28E7-9F6A-4D9F-D10F7F8D6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0" i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8438B3-7D1E-DA8E-0855-0D206BDFB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35E5E5-DFD5-00BC-4AA9-1704DAD8D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68C1B1FA-AFA9-BA46-949B-1BAECD152D55}" type="datetimeFigureOut">
              <a:rPr kumimoji="1" lang="zh-CN" altLang="en-US" smtClean="0"/>
              <a:pPr/>
              <a:t>2025/6/11</a:t>
            </a:fld>
            <a:endParaRPr kumimoji="1"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2AB4C8-394D-796F-4D5A-5D137D0B0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3E1863-F174-AF82-639B-7FE4B28EA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7C08A7D6-34BF-5C40-B981-78E0E2B01E7A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6852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503E2-CB87-0F19-047F-038A6EB7F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847367-F14B-6342-FC2B-EF279D71D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3D7A40-5550-2624-F203-6A4AE7679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03882-4147-6C36-1232-4F938B2B2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68C1B1FA-AFA9-BA46-949B-1BAECD152D55}" type="datetimeFigureOut">
              <a:rPr kumimoji="1" lang="zh-CN" altLang="en-US" smtClean="0"/>
              <a:pPr/>
              <a:t>2025/6/11</a:t>
            </a:fld>
            <a:endParaRPr kumimoji="1"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15BB11-8011-D5F0-B7A4-AF6174DB5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71E8C7-C7E5-8C1D-CC0E-C29FA8180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7C08A7D6-34BF-5C40-B981-78E0E2B01E7A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3208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B28D7-A010-8DBD-6DFF-B5823F883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0" i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64F3F0-6EAB-015F-ADD3-90D8C7C7F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5D608C-91F6-EAA7-8C30-309E60AE8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054482-BB83-73D4-F400-037707DAC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70AE42-E7FD-5316-A9F9-7463D15DFF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7CC8B9-6973-C1D3-21D5-60E2331F9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68C1B1FA-AFA9-BA46-949B-1BAECD152D55}" type="datetimeFigureOut">
              <a:rPr kumimoji="1" lang="zh-CN" altLang="en-US" smtClean="0"/>
              <a:pPr/>
              <a:t>2025/6/11</a:t>
            </a:fld>
            <a:endParaRPr kumimoji="1" lang="zh-CN" alt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EF5C6F-AA44-7820-8B1B-3B08C16E2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356174-3074-CEFD-6FBB-78237A755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7C08A7D6-34BF-5C40-B981-78E0E2B01E7A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879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41AEB-71BE-5E05-D7A1-A5F3034A3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DA187A1-3C81-3873-E88E-0C4BD386E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68C1B1FA-AFA9-BA46-949B-1BAECD152D55}" type="datetimeFigureOut">
              <a:rPr kumimoji="1" lang="zh-CN" altLang="en-US" smtClean="0"/>
              <a:pPr/>
              <a:t>2025/6/11</a:t>
            </a:fld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55812A-8745-D54D-2226-A38D8D9A7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8FBE4C-58E6-D97D-4F4E-A46B814E3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7C08A7D6-34BF-5C40-B981-78E0E2B01E7A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0913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D5C086-B9FD-E46F-3E36-F30F5203D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68C1B1FA-AFA9-BA46-949B-1BAECD152D55}" type="datetimeFigureOut">
              <a:rPr kumimoji="1" lang="zh-CN" altLang="en-US" smtClean="0"/>
              <a:pPr/>
              <a:t>2025/6/11</a:t>
            </a:fld>
            <a:endParaRPr kumimoji="1"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BA0B8A-9BCD-A98E-0BF4-F00BEC136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2DB452-8B50-0E80-BD6B-ECBCD0CA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7C08A7D6-34BF-5C40-B981-78E0E2B01E7A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5726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078BB-8256-605C-9E71-F8C0CEF76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 i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4FB443-BFA3-7230-B182-3DEEA5711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 b="0" i="0"/>
            </a:lvl1pPr>
            <a:lvl2pPr>
              <a:defRPr sz="2800" b="0" i="0"/>
            </a:lvl2pPr>
            <a:lvl3pPr>
              <a:defRPr sz="2400" b="0" i="0"/>
            </a:lvl3pPr>
            <a:lvl4pPr>
              <a:defRPr sz="2000" b="0" i="0"/>
            </a:lvl4pPr>
            <a:lvl5pPr>
              <a:defRPr sz="2000" b="0" i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39C19E-106E-0963-5770-499A49498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="0" i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ABC36C-55FA-D47E-4BC4-DFD7DF5C6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68C1B1FA-AFA9-BA46-949B-1BAECD152D55}" type="datetimeFigureOut">
              <a:rPr kumimoji="1" lang="zh-CN" altLang="en-US" smtClean="0"/>
              <a:pPr/>
              <a:t>2025/6/11</a:t>
            </a:fld>
            <a:endParaRPr kumimoji="1"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E9C7C5-263D-0D01-1205-5079A609F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7DBD74-BB11-8518-E9FC-E3B1929B0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7C08A7D6-34BF-5C40-B981-78E0E2B01E7A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789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67C16-3059-83C1-8310-3A2B3AD6B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 i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3C9CCC9-CCFD-3C6D-4B07-7B2297C88D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 b="0" i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AB1E4D-6E45-1D81-678F-B28477101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="0" i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9D8730-721B-0F4F-002E-624245117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68C1B1FA-AFA9-BA46-949B-1BAECD152D55}" type="datetimeFigureOut">
              <a:rPr kumimoji="1" lang="zh-CN" altLang="en-US" smtClean="0"/>
              <a:pPr/>
              <a:t>2025/6/11</a:t>
            </a:fld>
            <a:endParaRPr kumimoji="1"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1BCE7B-D8D9-D703-36E1-CC923B45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4D5687-AFAE-BA7E-2250-BB1E91B80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7C08A7D6-34BF-5C40-B981-78E0E2B01E7A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5754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528A05-FD30-440A-3E94-99276A638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C9E46C-4537-B66C-8D87-140A0767A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C5B9AA-D57E-6251-B089-512999A0E5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82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68C1B1FA-AFA9-BA46-949B-1BAECD152D55}" type="datetimeFigureOut">
              <a:rPr kumimoji="1" lang="zh-CN" altLang="en-US" smtClean="0"/>
              <a:pPr/>
              <a:t>2025/6/11</a:t>
            </a:fld>
            <a:endParaRPr kumimoji="1"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14AA42-5BB9-1280-AB6D-E31D376C3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82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3B70A6-E1BE-368B-8C52-D3A07D6292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82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7C08A7D6-34BF-5C40-B981-78E0E2B01E7A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704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AFE99-0B1F-CFF0-0FA7-0A6BF06E5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6103" y="645268"/>
            <a:ext cx="9144000" cy="867431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A3395E5-EB78-49BB-AD73-0B684E33B7C1}"/>
              </a:ext>
            </a:extLst>
          </p:cNvPr>
          <p:cNvSpPr txBox="1"/>
          <p:nvPr/>
        </p:nvSpPr>
        <p:spPr>
          <a:xfrm>
            <a:off x="3138880" y="2223083"/>
            <a:ext cx="59142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Catalogue </a:t>
            </a:r>
            <a:endParaRPr lang="en-GB" altLang="zh-CN" kern="0" dirty="0">
              <a:latin typeface="Times New Roman" panose="02020603050405020304" pitchFamily="18" charset="0"/>
              <a:cs typeface="Times New Roman" panose="02020603050405020304" pitchFamily="18" charset="0"/>
              <a:hlinkClick r:id="rId2" action="ppaction://hlinksldjump"/>
            </a:endParaRPr>
          </a:p>
          <a:p>
            <a:endParaRPr lang="en-GB" altLang="zh-CN" kern="0" dirty="0">
              <a:latin typeface="Times New Roman" panose="02020603050405020304" pitchFamily="18" charset="0"/>
              <a:cs typeface="Times New Roman" panose="02020603050405020304" pitchFamily="18" charset="0"/>
              <a:hlinkClick r:id="rId2" action="ppaction://hlinksldjump"/>
            </a:endParaRPr>
          </a:p>
          <a:p>
            <a:pPr marL="342900" indent="-342900">
              <a:buAutoNum type="arabicPeriod"/>
            </a:pPr>
            <a:r>
              <a:rPr lang="en-GB" altLang="zh-CN" kern="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Distributions</a:t>
            </a:r>
            <a:endParaRPr lang="en-GB" altLang="zh-CN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Risk Tolerance </a:t>
            </a:r>
            <a:r>
              <a:rPr lang="en-GB" altLang="zh-CN" kern="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VS. </a:t>
            </a:r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GBP Asset Value </a:t>
            </a:r>
            <a:endParaRPr lang="en-GB" altLang="zh-CN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en-GB" altLang="zh-CN" kern="0" dirty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Composure VS. Total GBP Assets</a:t>
            </a:r>
            <a:endParaRPr lang="en-GB" altLang="zh-CN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en-GB" altLang="zh-CN" kern="0" dirty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Impact Desire VS. Total GBP Assets</a:t>
            </a:r>
            <a:endParaRPr lang="en-GB" altLang="zh-CN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en-GB" altLang="zh-CN" kern="0" dirty="0"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/>
              </a:rPr>
              <a:t>Interaction Insights</a:t>
            </a:r>
            <a:endParaRPr lang="en-GB" altLang="zh-CN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en-GB" altLang="zh-CN" kern="0" dirty="0"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/>
              </a:rPr>
              <a:t>Confidence VS. Total GBP Assets</a:t>
            </a:r>
            <a:endParaRPr lang="en-GB" altLang="zh-CN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en-GB" altLang="zh-CN" kern="0" dirty="0">
                <a:latin typeface="Times New Roman" panose="02020603050405020304" pitchFamily="18" charset="0"/>
                <a:cs typeface="Times New Roman" panose="02020603050405020304" pitchFamily="18" charset="0"/>
                <a:hlinkClick r:id="rId8" action="ppaction://hlinksldjump"/>
              </a:rPr>
              <a:t>Impulsivity VS. Total GBP Assets</a:t>
            </a:r>
            <a:endParaRPr lang="en-GB" altLang="zh-CN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endParaRPr kumimoji="1" lang="en-GB" altLang="zh-CN" dirty="0"/>
          </a:p>
          <a:p>
            <a:pPr marL="342900" indent="-342900">
              <a:buAutoNum type="arabicPeriod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818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8EF7C-E9B2-298D-3F08-9657C6870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C2473-6AF8-DF8B-65C6-35DB85B93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 dirty="0"/>
              <a:t>7. Impulsivity VS. Total GBP Assets</a:t>
            </a:r>
            <a:endParaRPr kumimoji="1"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220157-290B-2DCA-004B-715985844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66128" y="2104245"/>
            <a:ext cx="6322142" cy="3352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GB" altLang="zh-CN" dirty="0"/>
              <a:t>Correlation coefficient: 0.007</a:t>
            </a:r>
          </a:p>
          <a:p>
            <a:pPr marL="0" indent="0">
              <a:buNone/>
            </a:pPr>
            <a:r>
              <a:rPr kumimoji="1" lang="en-GB" altLang="zh-CN" dirty="0"/>
              <a:t>p-value: 0.9425</a:t>
            </a:r>
          </a:p>
          <a:p>
            <a:pPr marL="0" indent="0">
              <a:buNone/>
            </a:pPr>
            <a:r>
              <a:rPr kumimoji="1" lang="en-GB" altLang="zh-CN" dirty="0"/>
              <a:t>Effect size (Cohen's d): 0.013 (</a:t>
            </a:r>
            <a:r>
              <a:rPr kumimoji="1" lang="en-GB" altLang="zh-CN" dirty="0">
                <a:highlight>
                  <a:srgbClr val="FFFF00"/>
                </a:highlight>
              </a:rPr>
              <a:t>negligible effect</a:t>
            </a:r>
            <a:r>
              <a:rPr kumimoji="1" lang="en-GB" altLang="zh-CN" dirty="0"/>
              <a:t>)</a:t>
            </a:r>
          </a:p>
          <a:p>
            <a:pPr marL="0" indent="0">
              <a:buNone/>
            </a:pPr>
            <a:r>
              <a:rPr kumimoji="1" lang="en-GB" altLang="zh-CN" dirty="0"/>
              <a:t>Statistical significance: </a:t>
            </a:r>
            <a:r>
              <a:rPr kumimoji="1" lang="en-GB" altLang="zh-CN" dirty="0">
                <a:highlight>
                  <a:srgbClr val="FFFF00"/>
                </a:highlight>
              </a:rPr>
              <a:t>Not significant </a:t>
            </a:r>
            <a:r>
              <a:rPr kumimoji="1" lang="en-GB" altLang="zh-CN" dirty="0"/>
              <a:t>(p &gt; 0.05)</a:t>
            </a:r>
            <a:endParaRPr kumimoji="1" lang="zh-CN" altLang="en-US" dirty="0"/>
          </a:p>
        </p:txBody>
      </p:sp>
      <p:pic>
        <p:nvPicPr>
          <p:cNvPr id="8" name="内容占位符 7" descr="图表, 散点图&#10;&#10;描述已自动生成">
            <a:extLst>
              <a:ext uri="{FF2B5EF4-FFF2-40B4-BE49-F238E27FC236}">
                <a16:creationId xmlns:a16="http://schemas.microsoft.com/office/drawing/2014/main" id="{16B0119D-8F64-F935-F2F8-CAB1CA5053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8128" y="2104245"/>
            <a:ext cx="5588000" cy="3352800"/>
          </a:xfrm>
        </p:spPr>
      </p:pic>
    </p:spTree>
    <p:extLst>
      <p:ext uri="{BB962C8B-B14F-4D97-AF65-F5344CB8AC3E}">
        <p14:creationId xmlns:p14="http://schemas.microsoft.com/office/powerpoint/2010/main" val="2678882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A874F-D21F-4839-44D5-6A84A3DDF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484" y="256381"/>
            <a:ext cx="10825316" cy="1325563"/>
          </a:xfrm>
        </p:spPr>
        <p:txBody>
          <a:bodyPr/>
          <a:lstStyle/>
          <a:p>
            <a:r>
              <a:rPr kumimoji="1" lang="en-GB" altLang="zh-CN" dirty="0">
                <a:cs typeface="Times New Roman" panose="02020603050405020304" pitchFamily="18" charset="0"/>
              </a:rPr>
              <a:t>1. </a:t>
            </a:r>
            <a:r>
              <a:rPr kumimoji="1"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Distributions in general  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1DBF18-8B97-740E-29AD-31747862D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3255" y="1871807"/>
            <a:ext cx="5181600" cy="4351338"/>
          </a:xfrm>
        </p:spPr>
        <p:txBody>
          <a:bodyPr>
            <a:normAutofit/>
          </a:bodyPr>
          <a:lstStyle/>
          <a:p>
            <a:pPr marL="342900" lvl="0" indent="-342900" algn="just" fontAlgn="base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Most personality traits show approximately </a:t>
            </a:r>
            <a:r>
              <a:rPr lang="en-US" altLang="zh-CN" sz="18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normal distributions</a:t>
            </a:r>
          </a:p>
          <a:p>
            <a:pPr marL="342900" lvl="0" indent="-342900" algn="just" fontAlgn="base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altLang="zh-CN" sz="1800" kern="0" dirty="0">
                <a:solidFill>
                  <a:srgbClr val="000000"/>
                </a:solidFill>
                <a:ea typeface="PingFang SC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omposure is slightly left-skewed</a:t>
            </a:r>
          </a:p>
          <a:p>
            <a:pPr marL="342900" lvl="0" indent="-342900" algn="just" fontAlgn="base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Impact desire shows a bimodal distribution</a:t>
            </a:r>
          </a:p>
          <a:p>
            <a:pPr marL="342900" lvl="0" indent="-342900" algn="just" fontAlgn="base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Asset values are right-skewed, indicating most investors have moderate assets while a few have very high assets (standard deviation is large)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内容占位符 7" descr="图表, 直方图&#10;&#10;描述已自动生成">
            <a:extLst>
              <a:ext uri="{FF2B5EF4-FFF2-40B4-BE49-F238E27FC236}">
                <a16:creationId xmlns:a16="http://schemas.microsoft.com/office/drawing/2014/main" id="{DF4DE8F9-0181-3D93-F68A-5BF53C0688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2435" y="1581944"/>
            <a:ext cx="6331267" cy="5276056"/>
          </a:xfrm>
        </p:spPr>
      </p:pic>
    </p:spTree>
    <p:extLst>
      <p:ext uri="{BB962C8B-B14F-4D97-AF65-F5344CB8AC3E}">
        <p14:creationId xmlns:p14="http://schemas.microsoft.com/office/powerpoint/2010/main" val="3018844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8C0EBD-0E52-818C-FF82-011061128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0B99F-D138-33A9-5D71-79C21B939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Risk Tolerance Distribution 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内容占位符 5" descr="图表, 直方图&#10;&#10;描述已自动生成">
            <a:extLst>
              <a:ext uri="{FF2B5EF4-FFF2-40B4-BE49-F238E27FC236}">
                <a16:creationId xmlns:a16="http://schemas.microsoft.com/office/drawing/2014/main" id="{BB5CD89E-5498-87C7-ECA4-A6C58991157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587062"/>
            <a:ext cx="6216915" cy="4351338"/>
          </a:xfr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1178C5-8A65-833E-2319-EE83228BAD4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342900" lvl="0" indent="-342900" algn="just" fontAlgn="base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altLang="zh-CN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Concentration at Moderate Risk Levels​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​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: The histogram clearly shows </a:t>
            </a:r>
            <a:r>
              <a:rPr lang="en-US" altLang="zh-CN" sz="18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 normal distribution 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with most individuals (highest counts around 25) clustered in the 0.4-0.6 risk tolerance range. This suggests most people exhibit </a:t>
            </a:r>
            <a:r>
              <a:rPr lang="en-US" altLang="zh-CN" sz="18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moderate risk preferences.</a:t>
            </a:r>
            <a:endParaRPr lang="zh-CN" altLang="zh-CN" sz="1800" kern="100" dirty="0">
              <a:effectLst/>
              <a:highlight>
                <a:srgbClr val="FFFF00"/>
              </a:highlight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​</a:t>
            </a:r>
            <a:r>
              <a:rPr lang="en-US" altLang="zh-CN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​Minimal Extreme Positions​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​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: Very few individuals are at the risk tolerance extremes (&lt;0.4 or &gt;0.6), indicating </a:t>
            </a:r>
            <a:r>
              <a:rPr lang="en-US" altLang="zh-CN" sz="18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risk aversion or excessive risk-taking are uncommon behaviors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​</a:t>
            </a:r>
            <a:r>
              <a:rPr lang="en-US" altLang="zh-CN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​Bell Curve Confirmation​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​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: The smoothed line validates that risk tolerance forms a near-perfect bell curve when measured at scale.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723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5083F6-4484-BECB-5B9C-3091FEE3D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kern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Risk Tolerance </a:t>
            </a:r>
            <a:r>
              <a:rPr kumimoji="1" lang="en-GB" altLang="zh-CN" dirty="0"/>
              <a:t>VS. </a:t>
            </a:r>
            <a:r>
              <a:rPr lang="en-US" altLang="zh-CN" kern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GBP Asset Value 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内容占位符 5" descr="图表, 散点图&#10;&#10;描述已自动生成">
            <a:extLst>
              <a:ext uri="{FF2B5EF4-FFF2-40B4-BE49-F238E27FC236}">
                <a16:creationId xmlns:a16="http://schemas.microsoft.com/office/drawing/2014/main" id="{7221F3FA-2D4F-1EB9-0448-C49B746B91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77647" y="1235199"/>
            <a:ext cx="4760971" cy="2856582"/>
          </a:xfr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A89AEE-A49E-D5A4-C1E6-A9AE4B0E0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70764" y="1519881"/>
            <a:ext cx="6680512" cy="5222664"/>
          </a:xfrm>
        </p:spPr>
        <p:txBody>
          <a:bodyPr>
            <a:noAutofit/>
          </a:bodyPr>
          <a:lstStyle/>
          <a:p>
            <a:pPr marL="342900" lvl="0" indent="-342900" algn="just" fontAlgn="base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altLang="zh-CN" sz="16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No Clear Correlation​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​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: Despite common assumptions, the scatter plot reveals 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​</a:t>
            </a:r>
            <a:r>
              <a:rPr lang="en-US" altLang="zh-CN" sz="16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​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no meaningful relationship​​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between risk tolerance and GBP asset value. </a:t>
            </a:r>
            <a:r>
              <a:rPr lang="en-US" altLang="zh-CN" sz="16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High and low risk-takers are equally likely to have low, medium, or high asset values.</a:t>
            </a:r>
            <a:endParaRPr lang="zh-CN" altLang="zh-CN" sz="1600" kern="100" dirty="0">
              <a:effectLst/>
              <a:highlight>
                <a:srgbClr val="FFFF00"/>
              </a:highlight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​</a:t>
            </a:r>
            <a:r>
              <a:rPr lang="en-US" altLang="zh-CN" sz="16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​Outstanding Outliers​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​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 algn="just" fontAlgn="base">
              <a:lnSpc>
                <a:spcPct val="115000"/>
              </a:lnSpc>
              <a:spcAft>
                <a:spcPts val="3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Low-risk outliers: At risk tolerance ~0.3, several individuals hold surprisingly high assets (£250-£300)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 algn="just" fontAlgn="base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High-risk outliers: Near 0.7 risk tolerance, we observe multiple people with £250+ assets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 algn="just" fontAlgn="base">
              <a:lnSpc>
                <a:spcPct val="115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Extreme low-value cases: Several investors across all risk levels hold assets </a:t>
            </a:r>
            <a:r>
              <a:rPr lang="zh-CN" altLang="zh-C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≤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£100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​</a:t>
            </a:r>
            <a:r>
              <a:rPr lang="en-US" altLang="zh-CN" sz="16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​Value Concentration​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​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16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Most asset values cluster within £150-£250 range regardless of risk score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, suggesting a "sweet spot" for typical investments.</a:t>
            </a:r>
            <a:endParaRPr lang="zh-CN" altLang="zh-CN" sz="1600" kern="1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 descr="图表, 散点图&#10;&#10;描述已自动生成">
            <a:extLst>
              <a:ext uri="{FF2B5EF4-FFF2-40B4-BE49-F238E27FC236}">
                <a16:creationId xmlns:a16="http://schemas.microsoft.com/office/drawing/2014/main" id="{71C8C800-41CE-57F0-3585-438998B7A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47" y="4006378"/>
            <a:ext cx="4760971" cy="285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994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926F10-0411-A24E-4512-9AC071DAD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 dirty="0"/>
              <a:t>3. Composure VS. Total GBP Assets</a:t>
            </a:r>
            <a:endParaRPr kumimoji="1"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3D13B4-FCB8-6402-8C0F-14647B953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0128" y="1946787"/>
            <a:ext cx="5219626" cy="4663738"/>
          </a:xfrm>
        </p:spPr>
        <p:txBody>
          <a:bodyPr>
            <a:noAutofit/>
          </a:bodyPr>
          <a:lstStyle/>
          <a:p>
            <a:pPr algn="just"/>
            <a:r>
              <a:rPr lang="en-GB" altLang="zh-CN" sz="2400" kern="0" dirty="0">
                <a:solidFill>
                  <a:srgbClr val="0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Pearson correlation (r): -0.09 (negative) -&gt; contradict with the theoretical hypothesis that "higher composure → higher assets"</a:t>
            </a:r>
          </a:p>
          <a:p>
            <a:pPr algn="just"/>
            <a:r>
              <a:rPr lang="en-GB" altLang="zh-CN" sz="2400" kern="0" dirty="0">
                <a:solidFill>
                  <a:srgbClr val="0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The effect size (-0.186) is negligible -&gt; a very weak relationship between Composure and Total GBP Assets </a:t>
            </a:r>
          </a:p>
          <a:p>
            <a:pPr algn="just"/>
            <a:r>
              <a:rPr lang="en-GB" altLang="zh-CN" sz="2400" kern="0" dirty="0">
                <a:solidFill>
                  <a:srgbClr val="0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P value: 0.3091 (&gt; 0.05) -&gt; not statistically significant </a:t>
            </a:r>
            <a:endParaRPr lang="zh-CN" altLang="en-US" sz="2400" kern="0" dirty="0">
              <a:solidFill>
                <a:srgbClr val="000000"/>
              </a:solidFill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内容占位符 7" descr="图表, 散点图&#10;&#10;描述已自动生成">
            <a:extLst>
              <a:ext uri="{FF2B5EF4-FFF2-40B4-BE49-F238E27FC236}">
                <a16:creationId xmlns:a16="http://schemas.microsoft.com/office/drawing/2014/main" id="{2E3AB2B3-98DD-8E0C-B2E5-A696390B336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22246" y="1946787"/>
            <a:ext cx="6014978" cy="3608987"/>
          </a:xfrm>
        </p:spPr>
      </p:pic>
    </p:spTree>
    <p:extLst>
      <p:ext uri="{BB962C8B-B14F-4D97-AF65-F5344CB8AC3E}">
        <p14:creationId xmlns:p14="http://schemas.microsoft.com/office/powerpoint/2010/main" val="401201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A978DB-091A-78F4-CBF5-97CAD8B35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 dirty="0"/>
              <a:t>4. Impact Desire VS. Total GBP Assets</a:t>
            </a:r>
            <a:endParaRPr kumimoji="1" lang="zh-CN" altLang="en-US" dirty="0"/>
          </a:p>
        </p:txBody>
      </p:sp>
      <p:pic>
        <p:nvPicPr>
          <p:cNvPr id="6" name="内容占位符 5" descr="图表, 散点图&#10;&#10;描述已自动生成">
            <a:extLst>
              <a:ext uri="{FF2B5EF4-FFF2-40B4-BE49-F238E27FC236}">
                <a16:creationId xmlns:a16="http://schemas.microsoft.com/office/drawing/2014/main" id="{786A5C81-0556-4F33-F7EE-BE85BE5848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690688"/>
            <a:ext cx="6697362" cy="4018417"/>
          </a:xfrm>
        </p:spPr>
      </p:pic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054D48DA-AAE7-0F94-317C-0D6B8583F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32418" y="1992085"/>
            <a:ext cx="5181600" cy="4351338"/>
          </a:xfrm>
        </p:spPr>
        <p:txBody>
          <a:bodyPr>
            <a:normAutofit fontScale="92500"/>
          </a:bodyPr>
          <a:lstStyle/>
          <a:p>
            <a:pPr algn="just"/>
            <a:r>
              <a:rPr lang="en-GB" altLang="zh-CN" dirty="0">
                <a:cs typeface="Times New Roman" panose="02020603050405020304" pitchFamily="18" charset="0"/>
              </a:rPr>
              <a:t>Look like a U-shaped curve, however, </a:t>
            </a:r>
          </a:p>
          <a:p>
            <a:pPr algn="just" fontAlgn="base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altLang="zh-CN" b="0" i="0" dirty="0">
                <a:effectLst/>
                <a:ea typeface="PingFang SC" panose="020B0400000000000000" pitchFamily="34" charset="-122"/>
                <a:cs typeface="Times New Roman" panose="02020603050405020304" pitchFamily="18" charset="0"/>
              </a:rPr>
              <a:t>Low vs Moderate: p-value = 0.140053</a:t>
            </a:r>
          </a:p>
          <a:p>
            <a:pPr algn="just" fontAlgn="base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altLang="zh-CN" b="0" i="0" dirty="0">
                <a:effectLst/>
                <a:ea typeface="PingFang SC" panose="020B0400000000000000" pitchFamily="34" charset="-122"/>
                <a:cs typeface="Times New Roman" panose="02020603050405020304" pitchFamily="18" charset="0"/>
              </a:rPr>
              <a:t>High vs Moderate: p-value = 0.441622</a:t>
            </a:r>
          </a:p>
          <a:p>
            <a:pPr algn="just" fontAlgn="base">
              <a:spcBef>
                <a:spcPts val="3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altLang="zh-CN" b="0" i="0" dirty="0">
                <a:effectLst/>
                <a:ea typeface="PingFang SC" panose="020B0400000000000000" pitchFamily="34" charset="-122"/>
                <a:cs typeface="Times New Roman" panose="02020603050405020304" pitchFamily="18" charset="0"/>
              </a:rPr>
              <a:t>Low vs High: p-value = 0.453254</a:t>
            </a:r>
          </a:p>
          <a:p>
            <a:pPr marL="0" indent="0" algn="just" fontAlgn="base">
              <a:spcBef>
                <a:spcPts val="300"/>
              </a:spcBef>
              <a:spcAft>
                <a:spcPts val="1200"/>
              </a:spcAft>
              <a:buNone/>
            </a:pPr>
            <a:r>
              <a:rPr lang="en-GB" altLang="zh-CN" dirty="0">
                <a:ea typeface="PingFang SC" panose="020B0400000000000000" pitchFamily="34" charset="-122"/>
                <a:cs typeface="Times New Roman" panose="02020603050405020304" pitchFamily="18" charset="0"/>
              </a:rPr>
              <a:t>-&gt; </a:t>
            </a:r>
            <a:r>
              <a:rPr lang="en-GB" altLang="zh-CN" b="0" i="0" dirty="0">
                <a:effectLst/>
                <a:ea typeface="PingFang SC" panose="020B0400000000000000" pitchFamily="34" charset="-122"/>
                <a:cs typeface="Times New Roman" panose="02020603050405020304" pitchFamily="18" charset="0"/>
              </a:rPr>
              <a:t>the differences in average assets between these groups are </a:t>
            </a:r>
            <a:r>
              <a:rPr lang="en-GB" altLang="zh-CN" b="0" i="0" dirty="0">
                <a:effectLst/>
                <a:highlight>
                  <a:srgbClr val="FFFF00"/>
                </a:highlight>
                <a:ea typeface="PingFang SC" panose="020B0400000000000000" pitchFamily="34" charset="-122"/>
                <a:cs typeface="Times New Roman" panose="02020603050405020304" pitchFamily="18" charset="0"/>
              </a:rPr>
              <a:t>not statistically significant</a:t>
            </a:r>
            <a:endParaRPr lang="en-GB" altLang="zh-CN" dirty="0">
              <a:highlight>
                <a:srgbClr val="FFFF00"/>
              </a:highlight>
              <a:ea typeface="PingFang SC" panose="020B0400000000000000" pitchFamily="34" charset="-122"/>
              <a:cs typeface="Times New Roman" panose="02020603050405020304" pitchFamily="18" charset="0"/>
            </a:endParaRPr>
          </a:p>
          <a:p>
            <a:pPr algn="l" fontAlgn="base">
              <a:spcBef>
                <a:spcPts val="3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altLang="zh-CN" b="0" i="0" dirty="0"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9178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9C6778-F411-96DF-0EAA-38E15F180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EAE0E-10B0-E1D9-833D-F54A288FD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45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4400" kern="1200" dirty="0">
                <a:solidFill>
                  <a:schemeClr val="tx1"/>
                </a:solidFill>
                <a:cs typeface="Times New Roman" panose="02020603050405020304" pitchFamily="18" charset="0"/>
              </a:rPr>
              <a:t>4. Impact Desire VS. Total GBP Assets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1381E9-734D-F387-FE98-2469487D2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1363" y="2286586"/>
            <a:ext cx="5292437" cy="3980482"/>
          </a:xfrm>
        </p:spPr>
        <p:txBody>
          <a:bodyPr>
            <a:noAutofit/>
          </a:bodyPr>
          <a:lstStyle/>
          <a:p>
            <a:pPr algn="just"/>
            <a:r>
              <a:rPr lang="en-US" altLang="zh-CN" sz="2000" b="0" i="0" dirty="0">
                <a:effectLst/>
                <a:cs typeface="Times New Roman" panose="02020603050405020304" pitchFamily="18" charset="0"/>
              </a:rPr>
              <a:t>the effect size between Low and Moderate (d=0.401) is between small and medium, but the effect size between High and Moderate (d=0.234) is small</a:t>
            </a:r>
          </a:p>
          <a:p>
            <a:pPr algn="just"/>
            <a:r>
              <a:rPr lang="en-US" altLang="zh-CN" sz="2000" b="0" i="0" dirty="0">
                <a:effectLst/>
                <a:cs typeface="Times New Roman" panose="02020603050405020304" pitchFamily="18" charset="0"/>
              </a:rPr>
              <a:t>The Moderate group has the lowest average, which would be the bottom of a U, but the differences are not significant</a:t>
            </a:r>
          </a:p>
          <a:p>
            <a:pPr algn="just"/>
            <a:r>
              <a:rPr kumimoji="1" lang="en-US" altLang="zh-CN" sz="2000" dirty="0">
                <a:cs typeface="Times New Roman" panose="02020603050405020304" pitchFamily="18" charset="0"/>
              </a:rPr>
              <a:t>Power analysis : 0.313. -&gt; Even though there is a difference, it is hard to detect this </a:t>
            </a:r>
          </a:p>
        </p:txBody>
      </p:sp>
      <p:pic>
        <p:nvPicPr>
          <p:cNvPr id="8" name="内容占位符 7" descr="图表, 箱线图&#10;&#10;描述已自动生成">
            <a:extLst>
              <a:ext uri="{FF2B5EF4-FFF2-40B4-BE49-F238E27FC236}">
                <a16:creationId xmlns:a16="http://schemas.microsoft.com/office/drawing/2014/main" id="{F8D9D3C6-5F19-1EC8-814D-DE7B90513E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86" r="2" b="2"/>
          <a:stretch>
            <a:fillRect/>
          </a:stretch>
        </p:blipFill>
        <p:spPr>
          <a:xfrm>
            <a:off x="988291" y="1377224"/>
            <a:ext cx="4683760" cy="2754446"/>
          </a:xfrm>
          <a:prstGeom prst="rect">
            <a:avLst/>
          </a:prstGeom>
        </p:spPr>
      </p:pic>
      <p:pic>
        <p:nvPicPr>
          <p:cNvPr id="9" name="图片 8" descr="图表, 散点图&#10;&#10;描述已自动生成">
            <a:extLst>
              <a:ext uri="{FF2B5EF4-FFF2-40B4-BE49-F238E27FC236}">
                <a16:creationId xmlns:a16="http://schemas.microsoft.com/office/drawing/2014/main" id="{BFE0EE89-FA8D-2B64-5C2A-32668D3F33B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86" r="2" b="2"/>
          <a:stretch>
            <a:fillRect/>
          </a:stretch>
        </p:blipFill>
        <p:spPr>
          <a:xfrm>
            <a:off x="988291" y="4103553"/>
            <a:ext cx="4683761" cy="275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238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CB370-7C11-00E3-A6EC-3605CCCAD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66155-15D4-02FF-73E0-668D16C62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 dirty="0"/>
              <a:t>5. Interaction Insights</a:t>
            </a:r>
            <a:endParaRPr kumimoji="1"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245EF2-874E-DE98-B4EE-8A1269C2D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51765" y="2424546"/>
            <a:ext cx="4415272" cy="328670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altLang="zh-CN" b="0" i="0" dirty="0">
                <a:effectLst/>
                <a:ea typeface="PingFang SC" panose="020B0400000000000000" pitchFamily="34" charset="-122"/>
                <a:cs typeface="Times New Roman" panose="02020603050405020304" pitchFamily="18" charset="0"/>
              </a:rPr>
              <a:t>Optimal performers combine:</a:t>
            </a:r>
          </a:p>
          <a:p>
            <a:pPr algn="just"/>
            <a:r>
              <a:rPr lang="en-GB" altLang="zh-CN" b="0" i="0" dirty="0">
                <a:effectLst/>
                <a:ea typeface="PingFang SC" panose="020B0400000000000000" pitchFamily="34" charset="-122"/>
                <a:cs typeface="Times New Roman" panose="02020603050405020304" pitchFamily="18" charset="0"/>
              </a:rPr>
              <a:t>Impact desire: 0.4-0.6</a:t>
            </a:r>
          </a:p>
          <a:p>
            <a:pPr algn="just"/>
            <a:r>
              <a:rPr lang="en-GB" altLang="zh-CN" b="0" i="0" dirty="0">
                <a:effectLst/>
                <a:ea typeface="PingFang SC" panose="020B0400000000000000" pitchFamily="34" charset="-122"/>
                <a:cs typeface="Times New Roman" panose="02020603050405020304" pitchFamily="18" charset="0"/>
              </a:rPr>
              <a:t>Composure: &gt;0.65</a:t>
            </a:r>
          </a:p>
          <a:p>
            <a:pPr algn="just"/>
            <a:r>
              <a:rPr lang="en-GB" altLang="zh-CN" b="0" i="0" dirty="0">
                <a:effectLst/>
                <a:ea typeface="PingFang SC" panose="020B0400000000000000" pitchFamily="34" charset="-122"/>
                <a:cs typeface="Times New Roman" panose="02020603050405020304" pitchFamily="18" charset="0"/>
              </a:rPr>
              <a:t>Risk tolerance: 0.45-0.55</a:t>
            </a:r>
            <a:endParaRPr kumimoji="1" lang="en-GB" altLang="zh-CN" dirty="0">
              <a:cs typeface="Times New Roman" panose="02020603050405020304" pitchFamily="18" charset="0"/>
            </a:endParaRPr>
          </a:p>
        </p:txBody>
      </p:sp>
      <p:pic>
        <p:nvPicPr>
          <p:cNvPr id="9" name="内容占位符 8" descr="图表, 散点图&#10;&#10;描述已自动生成">
            <a:extLst>
              <a:ext uri="{FF2B5EF4-FFF2-40B4-BE49-F238E27FC236}">
                <a16:creationId xmlns:a16="http://schemas.microsoft.com/office/drawing/2014/main" id="{6CEC0713-BFCB-FDC1-1EA9-A70D70A060B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4963" y="2216728"/>
            <a:ext cx="6953001" cy="4055918"/>
          </a:xfrm>
        </p:spPr>
      </p:pic>
    </p:spTree>
    <p:extLst>
      <p:ext uri="{BB962C8B-B14F-4D97-AF65-F5344CB8AC3E}">
        <p14:creationId xmlns:p14="http://schemas.microsoft.com/office/powerpoint/2010/main" val="2380772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E8705A-22D5-687B-91D6-6ECFBBD33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 dirty="0"/>
              <a:t>6. Confidence VS. Total GBP Assets</a:t>
            </a:r>
            <a:endParaRPr kumimoji="1" lang="zh-CN" altLang="en-US" dirty="0"/>
          </a:p>
        </p:txBody>
      </p:sp>
      <p:pic>
        <p:nvPicPr>
          <p:cNvPr id="6" name="内容占位符 5" descr="图表, 散点图&#10;&#10;描述已自动生成">
            <a:extLst>
              <a:ext uri="{FF2B5EF4-FFF2-40B4-BE49-F238E27FC236}">
                <a16:creationId xmlns:a16="http://schemas.microsoft.com/office/drawing/2014/main" id="{63680C2E-76DE-BBF5-EEDC-A24FE148845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6478" y="2233701"/>
            <a:ext cx="5813323" cy="3487994"/>
          </a:xfr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14F622-9E67-BDAA-4E1B-1501F95CA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6814"/>
            <a:ext cx="5181600" cy="3274881"/>
          </a:xfrm>
        </p:spPr>
        <p:txBody>
          <a:bodyPr/>
          <a:lstStyle/>
          <a:p>
            <a:pPr marL="0" indent="0">
              <a:buNone/>
            </a:pPr>
            <a:r>
              <a:rPr kumimoji="1" lang="en-GB" altLang="zh-CN" dirty="0"/>
              <a:t>Correlation coefficient: -0.014</a:t>
            </a:r>
          </a:p>
          <a:p>
            <a:pPr marL="0" indent="0">
              <a:buNone/>
            </a:pPr>
            <a:r>
              <a:rPr kumimoji="1" lang="en-GB" altLang="zh-CN" dirty="0"/>
              <a:t>p-value: 0.8761</a:t>
            </a:r>
          </a:p>
          <a:p>
            <a:pPr marL="0" indent="0">
              <a:buNone/>
            </a:pPr>
            <a:r>
              <a:rPr kumimoji="1" lang="en-GB" altLang="zh-CN" dirty="0"/>
              <a:t>Effect size (Cohen's d): -0.029 (</a:t>
            </a:r>
            <a:r>
              <a:rPr kumimoji="1" lang="en-GB" altLang="zh-CN" dirty="0">
                <a:highlight>
                  <a:srgbClr val="FFFF00"/>
                </a:highlight>
              </a:rPr>
              <a:t>negligible effect</a:t>
            </a:r>
            <a:r>
              <a:rPr kumimoji="1" lang="en-GB" altLang="zh-CN" dirty="0"/>
              <a:t>)</a:t>
            </a:r>
          </a:p>
          <a:p>
            <a:pPr marL="0" indent="0">
              <a:buNone/>
            </a:pPr>
            <a:r>
              <a:rPr kumimoji="1" lang="en-GB" altLang="zh-CN" dirty="0"/>
              <a:t>Statistical significance: </a:t>
            </a:r>
            <a:r>
              <a:rPr kumimoji="1" lang="en-GB" altLang="zh-CN" dirty="0">
                <a:highlight>
                  <a:srgbClr val="FFFF00"/>
                </a:highlight>
              </a:rPr>
              <a:t>Not significant</a:t>
            </a:r>
            <a:r>
              <a:rPr kumimoji="1" lang="en-GB" altLang="zh-CN" dirty="0"/>
              <a:t> (p &gt; 0.05)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9998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</TotalTime>
  <Words>607</Words>
  <Application>Microsoft Macintosh PowerPoint</Application>
  <PresentationFormat>宽屏</PresentationFormat>
  <Paragraphs>56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等线</vt:lpstr>
      <vt:lpstr>等线</vt:lpstr>
      <vt:lpstr>PingFang SC</vt:lpstr>
      <vt:lpstr>Arial</vt:lpstr>
      <vt:lpstr>Courier New</vt:lpstr>
      <vt:lpstr>Symbol</vt:lpstr>
      <vt:lpstr>Times New Roman</vt:lpstr>
      <vt:lpstr>Office 主题​​</vt:lpstr>
      <vt:lpstr>Data Analysis</vt:lpstr>
      <vt:lpstr>1. Distributions in general  </vt:lpstr>
      <vt:lpstr>1. Risk Tolerance Distribution </vt:lpstr>
      <vt:lpstr>2. Risk Tolerance VS. GBP Asset Value </vt:lpstr>
      <vt:lpstr>3. Composure VS. Total GBP Assets</vt:lpstr>
      <vt:lpstr>4. Impact Desire VS. Total GBP Assets</vt:lpstr>
      <vt:lpstr>4. Impact Desire VS. Total GBP Assets</vt:lpstr>
      <vt:lpstr>5. Interaction Insights</vt:lpstr>
      <vt:lpstr>6. Confidence VS. Total GBP Assets</vt:lpstr>
      <vt:lpstr>7. Impulsivity VS. Total GBP Assets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Xiaotong Liu</dc:creator>
  <cp:lastModifiedBy>Xiaotong Liu</cp:lastModifiedBy>
  <cp:revision>48</cp:revision>
  <dcterms:created xsi:type="dcterms:W3CDTF">2025-06-08T13:57:50Z</dcterms:created>
  <dcterms:modified xsi:type="dcterms:W3CDTF">2025-06-12T12:42:01Z</dcterms:modified>
</cp:coreProperties>
</file>