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70" r:id="rId14"/>
    <p:sldId id="271" r:id="rId15"/>
    <p:sldId id="272" r:id="rId16"/>
    <p:sldId id="273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FB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929" y="1560856"/>
            <a:ext cx="8361229" cy="2098226"/>
          </a:xfrm>
        </p:spPr>
        <p:txBody>
          <a:bodyPr/>
          <a:lstStyle/>
          <a:p>
            <a:pPr algn="r"/>
            <a:r>
              <a:rPr lang="pt-BR" sz="3600" b="1" dirty="0" smtClean="0"/>
              <a:t>Trabalho prático de fundamentos de banco de dados 2018/1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87353" y="379243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Integrantes: Gabriel Gomes, Otávio Mello, Ricardo Kunde</a:t>
            </a:r>
            <a:endParaRPr lang="pt-BR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34" y="3007477"/>
            <a:ext cx="3850523" cy="38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4244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742" t="24394" r="28147" b="17211"/>
          <a:stretch/>
        </p:blipFill>
        <p:spPr>
          <a:xfrm>
            <a:off x="3200399" y="1428751"/>
            <a:ext cx="6704831" cy="51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4244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427" t="24020" r="34021" b="41278"/>
          <a:stretch/>
        </p:blipFill>
        <p:spPr>
          <a:xfrm>
            <a:off x="2639376" y="1897190"/>
            <a:ext cx="8051035" cy="41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524" y="525056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446990"/>
            <a:ext cx="10382249" cy="2136669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Modelo 3FN</a:t>
            </a:r>
          </a:p>
          <a:p>
            <a:pPr lvl="1" algn="just"/>
            <a:r>
              <a:rPr lang="pt-BR" dirty="0" smtClean="0"/>
              <a:t>“Uma tabela encontra-se na terceira forma normal, quando</a:t>
            </a:r>
            <a:r>
              <a:rPr lang="pt-BR" b="1" dirty="0" smtClean="0"/>
              <a:t> está na 1FN e na 2FN</a:t>
            </a:r>
            <a:r>
              <a:rPr lang="pt-BR" dirty="0" smtClean="0"/>
              <a:t>, </a:t>
            </a:r>
            <a:r>
              <a:rPr lang="pt-BR" b="1" dirty="0" smtClean="0"/>
              <a:t>e não contém dependências transitivas</a:t>
            </a:r>
            <a:r>
              <a:rPr lang="pt-BR" dirty="0" smtClean="0"/>
              <a:t>.”</a:t>
            </a:r>
          </a:p>
          <a:p>
            <a:pPr lvl="1" algn="just"/>
            <a:r>
              <a:rPr lang="pt-BR" dirty="0" smtClean="0"/>
              <a:t>“Dependências transitivas ocorrem </a:t>
            </a:r>
            <a:r>
              <a:rPr lang="pt-BR" b="1" dirty="0" smtClean="0"/>
              <a:t>quando uma coluna que não seja chave primária depende de outra que também não seja</a:t>
            </a:r>
            <a:r>
              <a:rPr lang="pt-BR" dirty="0" smtClean="0"/>
              <a:t>.”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12723" y="3583659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Year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25115" y="3589340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Summer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189552" y="3774006"/>
            <a:ext cx="435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806554" y="4608894"/>
            <a:ext cx="9718695" cy="213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pt-BR" dirty="0" smtClean="0"/>
              <a:t>Em uma observação inicial obteve-se a ideia de que </a:t>
            </a:r>
            <a:r>
              <a:rPr lang="pt-BR" dirty="0" smtClean="0"/>
              <a:t>Year</a:t>
            </a:r>
            <a:r>
              <a:rPr lang="pt-BR" dirty="0" smtClean="0"/>
              <a:t> determina Summer (analisando a tabela), porém, com uma pesquisa sobre como funcionam as estações no universo de Game of Thrones, descobriu-se que suas durações são imprevisíveis e, logo, um verão poderia durar décadas ou meses. Dessa forma, optou-se por não considera-la uma dependência transitiva.</a:t>
            </a:r>
          </a:p>
        </p:txBody>
      </p:sp>
    </p:spTree>
    <p:extLst>
      <p:ext uri="{BB962C8B-B14F-4D97-AF65-F5344CB8AC3E}">
        <p14:creationId xmlns:p14="http://schemas.microsoft.com/office/powerpoint/2010/main" val="31924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24964" y="564244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TERCEIRA FORMA NORMAL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20818" t="28302" r="72656" b="12590"/>
          <a:stretch/>
        </p:blipFill>
        <p:spPr>
          <a:xfrm>
            <a:off x="2573383" y="1750422"/>
            <a:ext cx="849086" cy="4323807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3664131" y="2297250"/>
            <a:ext cx="927463" cy="3664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3664131" y="3589747"/>
            <a:ext cx="927463" cy="3664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>
            <a:off x="3664131" y="5020493"/>
            <a:ext cx="927463" cy="366485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42263" y="2265947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ano 298 será sempre Verão.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42263" y="363394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ano 299 também será sempre Verão.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42262" y="4922482"/>
            <a:ext cx="547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No ano 300 será inverno, sem previsão de fim do mesmo (podendo durar o ano de 300 inteiro ou alguns meses).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9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5393" y="659674"/>
            <a:ext cx="9601200" cy="1485900"/>
          </a:xfrm>
        </p:spPr>
        <p:txBody>
          <a:bodyPr/>
          <a:lstStyle/>
          <a:p>
            <a:pPr algn="ctr"/>
            <a:r>
              <a:rPr lang="pt-BR" u="sng" dirty="0" smtClean="0"/>
              <a:t>AJUSTES</a:t>
            </a: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541" t="45446" r="23763" b="22233"/>
          <a:stretch/>
        </p:blipFill>
        <p:spPr>
          <a:xfrm>
            <a:off x="1979186" y="1766752"/>
            <a:ext cx="8993614" cy="3288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5736" y="5303520"/>
            <a:ext cx="73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Julgamos a necessidade de criar uma tabela região, visto que a localização será conectada a 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3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942" t="24553" r="26875" b="22411"/>
          <a:stretch/>
        </p:blipFill>
        <p:spPr>
          <a:xfrm>
            <a:off x="1267097" y="1449976"/>
            <a:ext cx="6008914" cy="3879669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36205" y="476794"/>
            <a:ext cx="9601200" cy="1485900"/>
          </a:xfrm>
        </p:spPr>
        <p:txBody>
          <a:bodyPr/>
          <a:lstStyle/>
          <a:p>
            <a:pPr algn="ctr"/>
            <a:r>
              <a:rPr lang="pt-BR" u="sng" dirty="0" smtClean="0"/>
              <a:t>AJUSTES</a:t>
            </a:r>
            <a:endParaRPr lang="pt-BR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0662" y="1639528"/>
            <a:ext cx="253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divisão em duas tabelas que havia sido feita na 2FN.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85936" y="3484586"/>
            <a:ext cx="266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Location</a:t>
            </a:r>
            <a:r>
              <a:rPr lang="pt-BR" sz="1400" dirty="0" smtClean="0"/>
              <a:t> é um atributo opcional, podendo estar em branco.</a:t>
            </a:r>
            <a:endParaRPr lang="pt-BR" sz="1400" dirty="0"/>
          </a:p>
        </p:txBody>
      </p:sp>
      <p:cxnSp>
        <p:nvCxnSpPr>
          <p:cNvPr id="10" name="Conector Angulado 9"/>
          <p:cNvCxnSpPr/>
          <p:nvPr/>
        </p:nvCxnSpPr>
        <p:spPr>
          <a:xfrm>
            <a:off x="7276011" y="3631895"/>
            <a:ext cx="1894115" cy="1554059"/>
          </a:xfrm>
          <a:prstGeom prst="bentConnector3">
            <a:avLst>
              <a:gd name="adj1" fmla="val 9965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722871" y="5568910"/>
            <a:ext cx="6034537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location_battle</a:t>
            </a:r>
            <a:r>
              <a:rPr lang="en-US" sz="2000" dirty="0"/>
              <a:t>(</a:t>
            </a:r>
            <a:r>
              <a:rPr lang="en-US" sz="2000" b="1" u="sng" dirty="0"/>
              <a:t>battle_number</a:t>
            </a:r>
            <a:r>
              <a:rPr lang="en-US" sz="2000" b="1" u="sng" dirty="0"/>
              <a:t>, </a:t>
            </a:r>
            <a:r>
              <a:rPr lang="en-US" sz="2000" b="1" u="sng" dirty="0"/>
              <a:t>id_region</a:t>
            </a:r>
            <a:r>
              <a:rPr lang="en-US" sz="2000" dirty="0"/>
              <a:t>,  </a:t>
            </a:r>
            <a:r>
              <a:rPr lang="en-US" sz="2000" dirty="0"/>
              <a:t>id_location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740139" y="2380807"/>
            <a:ext cx="3014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Sabendo que a região de uma batalha determina sua localização.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91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75393" y="659674"/>
            <a:ext cx="9601200" cy="1485900"/>
          </a:xfrm>
        </p:spPr>
        <p:txBody>
          <a:bodyPr/>
          <a:lstStyle/>
          <a:p>
            <a:pPr algn="ctr"/>
            <a:r>
              <a:rPr lang="pt-BR" u="sng" dirty="0" smtClean="0"/>
              <a:t>AJUSTES</a:t>
            </a:r>
            <a:endParaRPr lang="pt-BR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805" t="45784" r="28693" b="40327"/>
          <a:stretch/>
        </p:blipFill>
        <p:spPr>
          <a:xfrm>
            <a:off x="2866193" y="2145574"/>
            <a:ext cx="7558879" cy="13887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778238" y="3109799"/>
            <a:ext cx="770709" cy="29391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 descr="Image result for X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40" y="3076944"/>
            <a:ext cx="814507" cy="3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28346" y="1594297"/>
            <a:ext cx="829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Remove </a:t>
            </a:r>
            <a:r>
              <a:rPr lang="pt-BR" sz="2000" dirty="0" smtClean="0"/>
              <a:t>region</a:t>
            </a:r>
            <a:r>
              <a:rPr lang="pt-BR" sz="2000" dirty="0" smtClean="0"/>
              <a:t> da tabela </a:t>
            </a:r>
            <a:r>
              <a:rPr lang="pt-BR" sz="2000" dirty="0" smtClean="0"/>
              <a:t>battles</a:t>
            </a:r>
            <a:r>
              <a:rPr lang="pt-BR" sz="2000" dirty="0" smtClean="0"/>
              <a:t>, pois criamos uma tabela única para ela.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1834681" y="3750122"/>
            <a:ext cx="9621898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Verificamos </a:t>
            </a:r>
            <a:r>
              <a:rPr lang="pt-BR" dirty="0" smtClean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que </a:t>
            </a: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colunas attacker_1, attacker_2, attacker_3, attacker_4, defender_1, defender_2, defender_3, defender_4, se referem as casas de </a:t>
            </a:r>
            <a:r>
              <a:rPr lang="pt-BR" i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of Thrones</a:t>
            </a: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Portanto </a:t>
            </a:r>
            <a:r>
              <a:rPr lang="pt-BR" dirty="0" smtClean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possuem </a:t>
            </a: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mesmo tipo de dado. </a:t>
            </a:r>
            <a:r>
              <a:rPr lang="pt-BR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Optamos por transformar essas colunas em 3 tabelas</a:t>
            </a:r>
            <a:r>
              <a:rPr lang="pt-BR" b="1" dirty="0" smtClean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u="sng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Eliminamos os atributos opcionais!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29150" t="55703" r="48862" b="31261"/>
          <a:stretch/>
        </p:blipFill>
        <p:spPr>
          <a:xfrm>
            <a:off x="4679141" y="5284533"/>
            <a:ext cx="3932978" cy="13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778" t="32536" r="28228" b="18015"/>
          <a:stretch/>
        </p:blipFill>
        <p:spPr>
          <a:xfrm>
            <a:off x="3211321" y="1570718"/>
            <a:ext cx="7530354" cy="48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6166" t="24632" r="15412" b="32121"/>
          <a:stretch/>
        </p:blipFill>
        <p:spPr>
          <a:xfrm>
            <a:off x="3966881" y="1428750"/>
            <a:ext cx="5876366" cy="50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835" t="48713" r="44945" b="21656"/>
          <a:stretch/>
        </p:blipFill>
        <p:spPr>
          <a:xfrm>
            <a:off x="3406323" y="1879381"/>
            <a:ext cx="6283108" cy="3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69300"/>
            <a:ext cx="9601200" cy="1485900"/>
          </a:xfrm>
        </p:spPr>
        <p:txBody>
          <a:bodyPr/>
          <a:lstStyle/>
          <a:p>
            <a:r>
              <a:rPr lang="pt-BR" b="1" dirty="0" smtClean="0"/>
              <a:t>DADOS UTILIZADOS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95400" y="1412250"/>
            <a:ext cx="9601200" cy="421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Nome: </a:t>
            </a:r>
            <a:r>
              <a:rPr lang="pt-BR" dirty="0" smtClean="0"/>
              <a:t>Batalhas em </a:t>
            </a:r>
            <a:r>
              <a:rPr lang="pt-BR" i="1" dirty="0" smtClean="0"/>
              <a:t>Game of Thrones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7" y="2170752"/>
            <a:ext cx="9912917" cy="3649649"/>
          </a:xfrm>
          <a:prstGeom prst="rect">
            <a:avLst/>
          </a:prstGeom>
        </p:spPr>
      </p:pic>
      <p:pic>
        <p:nvPicPr>
          <p:cNvPr id="1026" name="Picture 2" descr="Image result for game of thron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35" y="516900"/>
            <a:ext cx="2822001" cy="12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NORMALIZAÇÃO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95079" y="1667461"/>
            <a:ext cx="11099409" cy="583809"/>
          </a:xfrm>
        </p:spPr>
        <p:txBody>
          <a:bodyPr/>
          <a:lstStyle/>
          <a:p>
            <a:pPr marL="0" indent="0">
              <a:buNone/>
            </a:pPr>
            <a:r>
              <a:rPr lang="pt-BR" sz="2800" i="1" dirty="0" smtClean="0"/>
              <a:t>Modelo desnormalizado ÑN 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59" y="2914649"/>
            <a:ext cx="9591267" cy="18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358" y="517343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PRIMEIRA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5189" y="1478485"/>
            <a:ext cx="10158663" cy="16738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 smtClean="0"/>
              <a:t>Modelo 1FN</a:t>
            </a:r>
          </a:p>
          <a:p>
            <a:pPr marL="530352" lvl="1" indent="0" algn="just">
              <a:buNone/>
            </a:pPr>
            <a:r>
              <a:rPr lang="pt-BR" sz="2300" dirty="0" smtClean="0"/>
              <a:t>- “Diz-se que uma tabela está na primeira forma normal, </a:t>
            </a:r>
            <a:r>
              <a:rPr lang="pt-BR" sz="2300" b="1" dirty="0" smtClean="0"/>
              <a:t>quando ela não contém tabelas aninhadas</a:t>
            </a:r>
            <a:r>
              <a:rPr lang="pt-BR" sz="2300" dirty="0" smtClean="0"/>
              <a:t>.”</a:t>
            </a:r>
          </a:p>
          <a:p>
            <a:pPr marL="530352" lvl="1" indent="0" algn="just">
              <a:buNone/>
            </a:pPr>
            <a:r>
              <a:rPr lang="pt-BR" sz="2300" dirty="0" smtClean="0"/>
              <a:t>- ”Todos os atributos </a:t>
            </a:r>
            <a:r>
              <a:rPr lang="pt-BR" sz="2300" b="1" dirty="0" smtClean="0"/>
              <a:t>devem ser atômicos </a:t>
            </a:r>
            <a:r>
              <a:rPr lang="pt-BR" sz="2300" dirty="0" smtClean="0"/>
              <a:t>ou seja a tabela </a:t>
            </a:r>
            <a:r>
              <a:rPr lang="pt-BR" sz="2300" b="1" dirty="0" smtClean="0"/>
              <a:t>não deve conter grupos repetidos e nem atributos com mais de um valo</a:t>
            </a:r>
            <a:r>
              <a:rPr lang="pt-BR" sz="2300" dirty="0" smtClean="0"/>
              <a:t>r.”</a:t>
            </a:r>
            <a:endParaRPr lang="pt-BR" sz="2300" dirty="0"/>
          </a:p>
          <a:p>
            <a:pPr lvl="1"/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735358" y="3226668"/>
            <a:ext cx="923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Durante essa etapa, na tabela, foram identificadas colunas com atributos multivalorados, assim desobedecendo a condição para estar na primeira forma normal.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14" y="4091191"/>
            <a:ext cx="8853586" cy="18598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20716" y="5486400"/>
            <a:ext cx="926431" cy="34891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2179" y="341141"/>
            <a:ext cx="9601200" cy="663685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COLUNAS COM ATRIBUTOS MULTIVALORADOS</a:t>
            </a:r>
            <a:endParaRPr lang="pt-BR" sz="32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4113" r="1664" b="3608"/>
          <a:stretch/>
        </p:blipFill>
        <p:spPr>
          <a:xfrm>
            <a:off x="2719385" y="3814011"/>
            <a:ext cx="3801980" cy="267903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2012" r="1830" b="2904"/>
          <a:stretch/>
        </p:blipFill>
        <p:spPr>
          <a:xfrm>
            <a:off x="1251284" y="1002672"/>
            <a:ext cx="10540162" cy="2630905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6987369" y="3743610"/>
            <a:ext cx="3179448" cy="2749433"/>
            <a:chOff x="6769770" y="3814011"/>
            <a:chExt cx="3449052" cy="298257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4"/>
            <a:srcRect l="24231" t="21107" r="61095" b="67330"/>
            <a:stretch/>
          </p:blipFill>
          <p:spPr>
            <a:xfrm>
              <a:off x="6769770" y="3814011"/>
              <a:ext cx="3449052" cy="152801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/>
            <a:srcRect l="24355" t="49659" r="60727" b="38731"/>
            <a:stretch/>
          </p:blipFill>
          <p:spPr>
            <a:xfrm>
              <a:off x="6769770" y="5287430"/>
              <a:ext cx="3449052" cy="1509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25326" y="1027820"/>
            <a:ext cx="9601200" cy="400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i="1" dirty="0" smtClean="0"/>
              <a:t>Solução adotada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9251" t="25545" r="28582" b="8581"/>
          <a:stretch/>
        </p:blipFill>
        <p:spPr>
          <a:xfrm>
            <a:off x="3555999" y="1428750"/>
            <a:ext cx="5849257" cy="51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991" y="553391"/>
            <a:ext cx="9601200" cy="1485900"/>
          </a:xfrm>
        </p:spPr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0239" y="1296341"/>
            <a:ext cx="9601200" cy="204470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Modelo 2FN</a:t>
            </a:r>
          </a:p>
          <a:p>
            <a:pPr lvl="1" algn="just"/>
            <a:r>
              <a:rPr lang="pt-BR" dirty="0" smtClean="0"/>
              <a:t>“Uma tabela encontra-se na segunda forma normal, quando, </a:t>
            </a:r>
            <a:r>
              <a:rPr lang="pt-BR" b="1" dirty="0" smtClean="0"/>
              <a:t>além de estar na 1FN</a:t>
            </a:r>
            <a:r>
              <a:rPr lang="pt-BR" dirty="0" smtClean="0"/>
              <a:t>, </a:t>
            </a:r>
            <a:r>
              <a:rPr lang="pt-BR" b="1" dirty="0" smtClean="0"/>
              <a:t>não contém dependências parciais</a:t>
            </a:r>
            <a:r>
              <a:rPr lang="pt-BR" dirty="0" smtClean="0"/>
              <a:t>.”</a:t>
            </a:r>
          </a:p>
          <a:p>
            <a:pPr lvl="1" algn="just"/>
            <a:r>
              <a:rPr lang="pt-BR" dirty="0" smtClean="0"/>
              <a:t>“Dependências parciais ocorrem </a:t>
            </a:r>
            <a:r>
              <a:rPr lang="pt-BR" b="1" dirty="0" smtClean="0"/>
              <a:t>quando uma coluna depende apenas de parte de uma chave primária composta</a:t>
            </a:r>
            <a:r>
              <a:rPr lang="pt-BR" dirty="0" smtClean="0"/>
              <a:t>.”</a:t>
            </a:r>
          </a:p>
        </p:txBody>
      </p:sp>
      <p:sp>
        <p:nvSpPr>
          <p:cNvPr id="5" name="Smiley 4"/>
          <p:cNvSpPr/>
          <p:nvPr/>
        </p:nvSpPr>
        <p:spPr>
          <a:xfrm>
            <a:off x="9371413" y="3169591"/>
            <a:ext cx="914400" cy="9144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miley 6"/>
          <p:cNvSpPr/>
          <p:nvPr/>
        </p:nvSpPr>
        <p:spPr>
          <a:xfrm>
            <a:off x="9371413" y="5020654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805" t="45784" r="28693" b="40327"/>
          <a:stretch/>
        </p:blipFill>
        <p:spPr>
          <a:xfrm>
            <a:off x="3375646" y="3104853"/>
            <a:ext cx="5591890" cy="10273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29139" t="37053" r="37172" b="25373"/>
          <a:stretch/>
        </p:blipFill>
        <p:spPr>
          <a:xfrm>
            <a:off x="4181948" y="4268304"/>
            <a:ext cx="3857781" cy="24191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411097" y="3433877"/>
            <a:ext cx="162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Está na 2FN!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11096" y="5197795"/>
            <a:ext cx="162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estão na 2FN!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321" y="594359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SEGUNDA FORMA NORMAL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3671" t="41558" r="33287" b="46502"/>
          <a:stretch/>
        </p:blipFill>
        <p:spPr>
          <a:xfrm>
            <a:off x="1692321" y="2267234"/>
            <a:ext cx="4299045" cy="87345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3637" t="49458" r="32798" b="38900"/>
          <a:stretch/>
        </p:blipFill>
        <p:spPr>
          <a:xfrm>
            <a:off x="7055890" y="2274146"/>
            <a:ext cx="4367285" cy="8516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33357" t="54431" r="33287" b="29151"/>
          <a:stretch/>
        </p:blipFill>
        <p:spPr>
          <a:xfrm>
            <a:off x="1692321" y="3528467"/>
            <a:ext cx="4339988" cy="12010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33777" t="40625" r="33077" b="45009"/>
          <a:stretch/>
        </p:blipFill>
        <p:spPr>
          <a:xfrm>
            <a:off x="7055890" y="3744647"/>
            <a:ext cx="4312694" cy="10508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36294" t="55737" r="35594" b="34188"/>
          <a:stretch/>
        </p:blipFill>
        <p:spPr>
          <a:xfrm>
            <a:off x="4558352" y="5414359"/>
            <a:ext cx="3657600" cy="7369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39487" y="1382592"/>
            <a:ext cx="54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As tabelas abaixo geradas após a 1FN possuem dependência parcial.</a:t>
            </a:r>
            <a:endParaRPr lang="pt-BR" i="1" dirty="0"/>
          </a:p>
        </p:txBody>
      </p:sp>
      <p:sp>
        <p:nvSpPr>
          <p:cNvPr id="8" name="Retângulo 7"/>
          <p:cNvSpPr/>
          <p:nvPr/>
        </p:nvSpPr>
        <p:spPr>
          <a:xfrm>
            <a:off x="3790831" y="2622234"/>
            <a:ext cx="900232" cy="345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841843" y="4300878"/>
            <a:ext cx="1504857" cy="2638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9150350" y="2632499"/>
            <a:ext cx="920749" cy="3348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9150350" y="4345328"/>
            <a:ext cx="1504857" cy="2638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27496" y="2632499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attacker_king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085402" y="2651487"/>
            <a:ext cx="1733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defender_king</a:t>
            </a:r>
            <a:endParaRPr lang="pt-BR" sz="11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085402" y="4323986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defender_commander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814011" y="4270086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attacker_commander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69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4571" y="792260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AJUSTES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742" t="49020" r="36328" b="28032"/>
          <a:stretch/>
        </p:blipFill>
        <p:spPr>
          <a:xfrm>
            <a:off x="986050" y="1967898"/>
            <a:ext cx="5569121" cy="2057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9057" t="28312" r="32658" b="41464"/>
          <a:stretch/>
        </p:blipFill>
        <p:spPr>
          <a:xfrm>
            <a:off x="6786350" y="1903831"/>
            <a:ext cx="4923428" cy="21851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28742" t="63200" r="32972" b="20009"/>
          <a:stretch/>
        </p:blipFill>
        <p:spPr>
          <a:xfrm>
            <a:off x="3074010" y="4457645"/>
            <a:ext cx="6680875" cy="16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61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730</TotalTime>
  <Words>490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Bahnschrift Light</vt:lpstr>
      <vt:lpstr>Calibri</vt:lpstr>
      <vt:lpstr>Franklin Gothic Book</vt:lpstr>
      <vt:lpstr>Times New Roman</vt:lpstr>
      <vt:lpstr>Crop</vt:lpstr>
      <vt:lpstr>Trabalho prático de fundamentos de banco de dados 2018/1</vt:lpstr>
      <vt:lpstr>DADOS UTILIZADOS</vt:lpstr>
      <vt:lpstr>NORMALIZAÇÃO</vt:lpstr>
      <vt:lpstr>PRIMEIRA FORMA NORMAL</vt:lpstr>
      <vt:lpstr>COLUNAS COM ATRIBUTOS MULTIVALORADOS</vt:lpstr>
      <vt:lpstr>PRIMEIRA FORMA NORMAL</vt:lpstr>
      <vt:lpstr>SEGUNDA FORMA NORMAL</vt:lpstr>
      <vt:lpstr>SEGUNDA FORMA NORMAL</vt:lpstr>
      <vt:lpstr>AJUSTES</vt:lpstr>
      <vt:lpstr>SEGUNDA FORMA NORMAL</vt:lpstr>
      <vt:lpstr>SEGUNDA FORMA NORMAL</vt:lpstr>
      <vt:lpstr>TERCEIRA FORMA NORMAL</vt:lpstr>
      <vt:lpstr>TERCEIRA FORMA NORMAL</vt:lpstr>
      <vt:lpstr>AJUSTES</vt:lpstr>
      <vt:lpstr>AJUSTES</vt:lpstr>
      <vt:lpstr>AJUSTES</vt:lpstr>
      <vt:lpstr>TERCEIRA FORMA NORMAL</vt:lpstr>
      <vt:lpstr>TERCEIRA FORMA NORMAL</vt:lpstr>
      <vt:lpstr>TERCEIRA FORMA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fundamentos de banco de dados 2018/1</dc:title>
  <dc:creator>gabriel gomes</dc:creator>
  <cp:lastModifiedBy>Otavio</cp:lastModifiedBy>
  <cp:revision>45</cp:revision>
  <dcterms:created xsi:type="dcterms:W3CDTF">2018-06-17T20:12:26Z</dcterms:created>
  <dcterms:modified xsi:type="dcterms:W3CDTF">2018-06-22T18:42:23Z</dcterms:modified>
</cp:coreProperties>
</file>