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 dirty="0" smtClean="0"/>
              <a:t>Trabalho prático fundamentos de banco de dados 2018/1</a:t>
            </a:r>
            <a:endParaRPr lang="pt-BR" sz="36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295650" y="3886680"/>
            <a:ext cx="636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Integrantes: Gabriel Gomes, Otávio Mello, Ricardo </a:t>
            </a:r>
            <a:r>
              <a:rPr lang="pt-BR" dirty="0" err="1" smtClean="0"/>
              <a:t>Kunde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09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991" y="553391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3000" y="1446990"/>
            <a:ext cx="10382249" cy="2136669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Modelo 3FN</a:t>
            </a:r>
          </a:p>
          <a:p>
            <a:pPr lvl="1" algn="just"/>
            <a:r>
              <a:rPr lang="pt-BR" dirty="0" smtClean="0"/>
              <a:t>“Uma tabela encontra-se na terceira forma normal, quando</a:t>
            </a:r>
            <a:r>
              <a:rPr lang="pt-BR" b="1" dirty="0" smtClean="0"/>
              <a:t> está na 1FN e na 2FN</a:t>
            </a:r>
            <a:r>
              <a:rPr lang="pt-BR" dirty="0" smtClean="0"/>
              <a:t>, </a:t>
            </a:r>
            <a:r>
              <a:rPr lang="pt-BR" b="1" dirty="0" smtClean="0"/>
              <a:t>e não contém dependências transitivas</a:t>
            </a:r>
            <a:r>
              <a:rPr lang="pt-BR" dirty="0" smtClean="0"/>
              <a:t>.”</a:t>
            </a:r>
          </a:p>
          <a:p>
            <a:pPr lvl="1" algn="just"/>
            <a:r>
              <a:rPr lang="pt-BR" dirty="0" smtClean="0"/>
              <a:t>“Dependências transitivas ocorrem </a:t>
            </a:r>
            <a:r>
              <a:rPr lang="pt-BR" b="1" dirty="0" smtClean="0"/>
              <a:t>quando uma coluna que não seja chave primária depende de outra que também não seja</a:t>
            </a:r>
            <a:r>
              <a:rPr lang="pt-BR" dirty="0" smtClean="0"/>
              <a:t>.”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234130" y="3341253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Location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664304" y="3335572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Region</a:t>
            </a:r>
            <a:endParaRPr lang="pt-BR" dirty="0" smtClean="0"/>
          </a:p>
        </p:txBody>
      </p:sp>
      <p:sp>
        <p:nvSpPr>
          <p:cNvPr id="10" name="CaixaDeTexto 9"/>
          <p:cNvSpPr txBox="1"/>
          <p:nvPr/>
        </p:nvSpPr>
        <p:spPr>
          <a:xfrm>
            <a:off x="5451912" y="3924462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Year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664304" y="3930143"/>
            <a:ext cx="1989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Summer</a:t>
            </a: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6228741" y="3550354"/>
            <a:ext cx="435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228741" y="4114809"/>
            <a:ext cx="4355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Espaço Reservado para Conteúdo 2"/>
          <p:cNvSpPr txBox="1">
            <a:spLocks/>
          </p:cNvSpPr>
          <p:nvPr/>
        </p:nvSpPr>
        <p:spPr>
          <a:xfrm>
            <a:off x="1806554" y="4608894"/>
            <a:ext cx="9718695" cy="213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Franklin Gothic Book" panose="020B0503020102020204" pitchFamily="34" charset="0"/>
              <a:buNone/>
            </a:pPr>
            <a:r>
              <a:rPr lang="pt-BR" dirty="0" smtClean="0"/>
              <a:t>Em uma observação inicial obteve-se a ideia de que </a:t>
            </a:r>
            <a:r>
              <a:rPr lang="pt-BR" dirty="0" err="1" smtClean="0"/>
              <a:t>Year</a:t>
            </a:r>
            <a:r>
              <a:rPr lang="pt-BR" dirty="0" smtClean="0"/>
              <a:t> determina Summer (analisando a tabela), porém, com uma pesquisa sobre como funcionam as estações no universo de Game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Thrones</a:t>
            </a:r>
            <a:r>
              <a:rPr lang="pt-BR" dirty="0" smtClean="0"/>
              <a:t>, descobriu-se que suas durações são imprevisíveis e, logo, um verão poderia durar décadas ou meses. Dessa forma, optou-se por não considerar a segunda uma dependência transitiva.</a:t>
            </a:r>
          </a:p>
        </p:txBody>
      </p:sp>
    </p:spTree>
    <p:extLst>
      <p:ext uri="{BB962C8B-B14F-4D97-AF65-F5344CB8AC3E}">
        <p14:creationId xmlns:p14="http://schemas.microsoft.com/office/powerpoint/2010/main" val="319242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TERCEIRA FORMA NORMAL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31383" t="39967" r="31013" b="49781"/>
          <a:stretch/>
        </p:blipFill>
        <p:spPr>
          <a:xfrm>
            <a:off x="2641568" y="1630504"/>
            <a:ext cx="7061264" cy="1082391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641568" y="2457450"/>
            <a:ext cx="654082" cy="255445"/>
          </a:xfrm>
          <a:prstGeom prst="rect">
            <a:avLst/>
          </a:prstGeom>
          <a:solidFill>
            <a:srgbClr val="FB191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946368" y="2712895"/>
            <a:ext cx="0" cy="1042676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Image result for X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68" y="2457450"/>
            <a:ext cx="654082" cy="25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/>
          <a:srcRect l="31359" t="37054" r="30489" b="45803"/>
          <a:stretch/>
        </p:blipFill>
        <p:spPr>
          <a:xfrm>
            <a:off x="2670659" y="3878401"/>
            <a:ext cx="7032173" cy="17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39703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2706" t="24448" r="31638" b="11581"/>
          <a:stretch/>
        </p:blipFill>
        <p:spPr>
          <a:xfrm>
            <a:off x="3738282" y="1428750"/>
            <a:ext cx="5298141" cy="53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516900"/>
            <a:ext cx="9601200" cy="1485900"/>
          </a:xfrm>
        </p:spPr>
        <p:txBody>
          <a:bodyPr/>
          <a:lstStyle/>
          <a:p>
            <a:r>
              <a:rPr lang="pt-BR" b="1" dirty="0" smtClean="0"/>
              <a:t>DADOS UTILIZADOS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-1295400" y="1259850"/>
            <a:ext cx="9601200" cy="421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 smtClean="0"/>
              <a:t>Nome: </a:t>
            </a:r>
            <a:r>
              <a:rPr lang="pt-BR" dirty="0" smtClean="0"/>
              <a:t>Batalhas em </a:t>
            </a:r>
            <a:r>
              <a:rPr lang="pt-BR" i="1" dirty="0" smtClean="0"/>
              <a:t>Game </a:t>
            </a:r>
            <a:r>
              <a:rPr lang="pt-BR" i="1" dirty="0" err="1" smtClean="0"/>
              <a:t>of</a:t>
            </a:r>
            <a:r>
              <a:rPr lang="pt-BR" i="1" dirty="0" smtClean="0"/>
              <a:t> </a:t>
            </a:r>
            <a:r>
              <a:rPr lang="pt-BR" i="1" dirty="0" err="1" smtClean="0"/>
              <a:t>Thrones</a:t>
            </a:r>
            <a:endParaRPr lang="pt-BR" i="1" dirty="0" smtClean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07" y="2170752"/>
            <a:ext cx="9912917" cy="3649649"/>
          </a:xfrm>
          <a:prstGeom prst="rect">
            <a:avLst/>
          </a:prstGeom>
        </p:spPr>
      </p:pic>
      <p:pic>
        <p:nvPicPr>
          <p:cNvPr id="1026" name="Picture 2" descr="Image result for game of thron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435" y="516900"/>
            <a:ext cx="2822001" cy="12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75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NORMALIZAÇÃO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95079" y="1587891"/>
            <a:ext cx="11099409" cy="583809"/>
          </a:xfrm>
        </p:spPr>
        <p:txBody>
          <a:bodyPr/>
          <a:lstStyle/>
          <a:p>
            <a:pPr marL="0" indent="0">
              <a:buNone/>
            </a:pPr>
            <a:r>
              <a:rPr lang="pt-BR" sz="2800" i="1" dirty="0" smtClean="0"/>
              <a:t>Modelo </a:t>
            </a:r>
            <a:r>
              <a:rPr lang="pt-BR" sz="2800" i="1" dirty="0" err="1" smtClean="0"/>
              <a:t>desnormalizado</a:t>
            </a:r>
            <a:r>
              <a:rPr lang="pt-BR" sz="2800" i="1" dirty="0" smtClean="0"/>
              <a:t> ÑN </a:t>
            </a:r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60" y="2914650"/>
            <a:ext cx="9108280" cy="17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35358" y="517343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PRIMEIRA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5189" y="1478485"/>
            <a:ext cx="10158663" cy="167384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pt-BR" b="1" dirty="0" smtClean="0"/>
              <a:t>Modelo 1FN</a:t>
            </a:r>
          </a:p>
          <a:p>
            <a:pPr marL="530352" lvl="1" indent="0" algn="just">
              <a:buNone/>
            </a:pPr>
            <a:r>
              <a:rPr lang="pt-BR" sz="2300" dirty="0" smtClean="0"/>
              <a:t>- “Diz-se que uma tabela está na primeira forma normal, </a:t>
            </a:r>
            <a:r>
              <a:rPr lang="pt-BR" sz="2300" b="1" dirty="0" smtClean="0"/>
              <a:t>quando ela não contém tabelas aninhadas</a:t>
            </a:r>
            <a:r>
              <a:rPr lang="pt-BR" sz="2300" dirty="0" smtClean="0"/>
              <a:t>.”</a:t>
            </a:r>
          </a:p>
          <a:p>
            <a:pPr marL="530352" lvl="1" indent="0" algn="just">
              <a:buNone/>
            </a:pPr>
            <a:r>
              <a:rPr lang="pt-BR" sz="2300" dirty="0" smtClean="0"/>
              <a:t>- ”Todos os atributos </a:t>
            </a:r>
            <a:r>
              <a:rPr lang="pt-BR" sz="2300" b="1" dirty="0" smtClean="0"/>
              <a:t>devem ser atômicos </a:t>
            </a:r>
            <a:r>
              <a:rPr lang="pt-BR" sz="2300" dirty="0" smtClean="0"/>
              <a:t>ou seja a tabela </a:t>
            </a:r>
            <a:r>
              <a:rPr lang="pt-BR" sz="2300" b="1" dirty="0" smtClean="0"/>
              <a:t>não deve conter grupos repetidos e nem atributos com mais de um valo</a:t>
            </a:r>
            <a:r>
              <a:rPr lang="pt-BR" sz="2300" dirty="0" smtClean="0"/>
              <a:t>r.”</a:t>
            </a:r>
            <a:endParaRPr lang="pt-BR" sz="2300" dirty="0"/>
          </a:p>
          <a:p>
            <a:pPr lvl="1"/>
            <a:endParaRPr lang="pt-BR" dirty="0" smtClean="0"/>
          </a:p>
        </p:txBody>
      </p:sp>
      <p:sp>
        <p:nvSpPr>
          <p:cNvPr id="7" name="CaixaDeTexto 6"/>
          <p:cNvSpPr txBox="1"/>
          <p:nvPr/>
        </p:nvSpPr>
        <p:spPr>
          <a:xfrm>
            <a:off x="1735358" y="3226668"/>
            <a:ext cx="9237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Durante essa etapa, na tabela, foram identificadas colunas com atributos multivalorados, assim desobedecendo a condição para estar na primeira forma normal.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214" y="4091191"/>
            <a:ext cx="8853586" cy="18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2179" y="341141"/>
            <a:ext cx="9601200" cy="663685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 smtClean="0"/>
              <a:t>COLUNAS COM ATRIBUTOS MULTIVALORADOS</a:t>
            </a:r>
            <a:endParaRPr lang="pt-BR" sz="3200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" t="4113" r="1664" b="3608"/>
          <a:stretch/>
        </p:blipFill>
        <p:spPr>
          <a:xfrm>
            <a:off x="4491789" y="3898232"/>
            <a:ext cx="3801980" cy="267903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t="2012" r="1830" b="2904"/>
          <a:stretch/>
        </p:blipFill>
        <p:spPr>
          <a:xfrm>
            <a:off x="1251284" y="1004826"/>
            <a:ext cx="10540162" cy="263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0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PRIMEIRA FORMA NORMAL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25326" y="1027820"/>
            <a:ext cx="9601200" cy="400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i="1" dirty="0" smtClean="0"/>
              <a:t>Solução adotada</a:t>
            </a:r>
          </a:p>
          <a:p>
            <a:pPr marL="0" indent="0">
              <a:buNone/>
            </a:pPr>
            <a:endParaRPr lang="pt-BR" i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l="31383" t="39967" r="31013" b="18586"/>
          <a:stretch/>
        </p:blipFill>
        <p:spPr>
          <a:xfrm>
            <a:off x="2711118" y="1588746"/>
            <a:ext cx="7636042" cy="473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991" y="553391"/>
            <a:ext cx="9601200" cy="1485900"/>
          </a:xfrm>
        </p:spPr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0239" y="1296341"/>
            <a:ext cx="9601200" cy="2044700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 smtClean="0"/>
              <a:t>Modelo 2FN</a:t>
            </a:r>
          </a:p>
          <a:p>
            <a:pPr lvl="1" algn="just"/>
            <a:r>
              <a:rPr lang="pt-BR" dirty="0" smtClean="0"/>
              <a:t>“Uma tabela encontra-se na segunda forma normal, quando, </a:t>
            </a:r>
            <a:r>
              <a:rPr lang="pt-BR" b="1" dirty="0" smtClean="0"/>
              <a:t>além de estar na 1FN</a:t>
            </a:r>
            <a:r>
              <a:rPr lang="pt-BR" dirty="0" smtClean="0"/>
              <a:t>, </a:t>
            </a:r>
            <a:r>
              <a:rPr lang="pt-BR" b="1" dirty="0" smtClean="0"/>
              <a:t>não contém dependências parciais</a:t>
            </a:r>
            <a:r>
              <a:rPr lang="pt-BR" dirty="0" smtClean="0"/>
              <a:t>.”</a:t>
            </a:r>
          </a:p>
          <a:p>
            <a:pPr lvl="1" algn="just"/>
            <a:r>
              <a:rPr lang="pt-BR" dirty="0" smtClean="0"/>
              <a:t>“Dependências parciais ocorrem </a:t>
            </a:r>
            <a:r>
              <a:rPr lang="pt-BR" b="1" dirty="0" smtClean="0"/>
              <a:t>quando uma coluna depende apenas de parte de uma chave primária composta</a:t>
            </a:r>
            <a:r>
              <a:rPr lang="pt-BR" dirty="0" smtClean="0"/>
              <a:t>.”</a:t>
            </a:r>
          </a:p>
        </p:txBody>
      </p:sp>
      <p:sp>
        <p:nvSpPr>
          <p:cNvPr id="5" name="Smiley 4"/>
          <p:cNvSpPr/>
          <p:nvPr/>
        </p:nvSpPr>
        <p:spPr>
          <a:xfrm>
            <a:off x="9697985" y="3217834"/>
            <a:ext cx="914400" cy="914400"/>
          </a:xfrm>
          <a:prstGeom prst="smileyFac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10" y="4393681"/>
            <a:ext cx="5238963" cy="2339642"/>
          </a:xfrm>
          <a:prstGeom prst="rect">
            <a:avLst/>
          </a:prstGeom>
        </p:spPr>
      </p:pic>
      <p:sp>
        <p:nvSpPr>
          <p:cNvPr id="7" name="Smiley 6"/>
          <p:cNvSpPr/>
          <p:nvPr/>
        </p:nvSpPr>
        <p:spPr>
          <a:xfrm>
            <a:off x="9697985" y="5094901"/>
            <a:ext cx="914400" cy="914400"/>
          </a:xfrm>
          <a:prstGeom prst="smileyFace">
            <a:avLst>
              <a:gd name="adj" fmla="val -465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l="31383" t="39967" r="31013" b="49781"/>
          <a:stretch/>
        </p:blipFill>
        <p:spPr>
          <a:xfrm>
            <a:off x="3015916" y="3200626"/>
            <a:ext cx="6189846" cy="9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SEGUNDA FORMA NORMAL</a:t>
            </a:r>
            <a:endParaRPr lang="pt-BR" dirty="0"/>
          </a:p>
        </p:txBody>
      </p:sp>
      <p:grpSp>
        <p:nvGrpSpPr>
          <p:cNvPr id="34" name="Agrupar 33"/>
          <p:cNvGrpSpPr/>
          <p:nvPr/>
        </p:nvGrpSpPr>
        <p:grpSpPr>
          <a:xfrm>
            <a:off x="3641389" y="1569072"/>
            <a:ext cx="5059254" cy="1205255"/>
            <a:chOff x="1371600" y="1689821"/>
            <a:chExt cx="4045527" cy="963757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22" t="29828" r="19829" b="36532"/>
            <a:stretch/>
          </p:blipFill>
          <p:spPr>
            <a:xfrm>
              <a:off x="1371600" y="1689821"/>
              <a:ext cx="4045527" cy="963757"/>
            </a:xfrm>
            <a:prstGeom prst="rect">
              <a:avLst/>
            </a:prstGeom>
          </p:spPr>
        </p:pic>
        <p:sp>
          <p:nvSpPr>
            <p:cNvPr id="22" name="Retângulo 21"/>
            <p:cNvSpPr/>
            <p:nvPr/>
          </p:nvSpPr>
          <p:spPr>
            <a:xfrm>
              <a:off x="3731014" y="1852067"/>
              <a:ext cx="1551429" cy="347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3629477" y="2952287"/>
            <a:ext cx="5086327" cy="851327"/>
            <a:chOff x="1362075" y="2795880"/>
            <a:chExt cx="4067176" cy="680746"/>
          </a:xfrm>
        </p:grpSpPr>
        <p:pic>
          <p:nvPicPr>
            <p:cNvPr id="25" name="Imagem 2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4" t="25143" r="28671" b="49762"/>
            <a:stretch/>
          </p:blipFill>
          <p:spPr>
            <a:xfrm>
              <a:off x="1362075" y="2810195"/>
              <a:ext cx="4067176" cy="666431"/>
            </a:xfrm>
            <a:prstGeom prst="rect">
              <a:avLst/>
            </a:prstGeom>
          </p:spPr>
        </p:pic>
        <p:sp>
          <p:nvSpPr>
            <p:cNvPr id="26" name="Retângulo 25"/>
            <p:cNvSpPr/>
            <p:nvPr/>
          </p:nvSpPr>
          <p:spPr>
            <a:xfrm>
              <a:off x="3731013" y="2795880"/>
              <a:ext cx="1551429" cy="347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2833820" y="4125022"/>
            <a:ext cx="7016034" cy="845371"/>
            <a:chOff x="1371600" y="3638522"/>
            <a:chExt cx="5610226" cy="675983"/>
          </a:xfrm>
        </p:grpSpPr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5" t="49777" r="1363" b="25128"/>
            <a:stretch/>
          </p:blipFill>
          <p:spPr>
            <a:xfrm>
              <a:off x="1371600" y="3657599"/>
              <a:ext cx="5610226" cy="656906"/>
            </a:xfrm>
            <a:prstGeom prst="rect">
              <a:avLst/>
            </a:prstGeom>
          </p:spPr>
        </p:pic>
        <p:sp>
          <p:nvSpPr>
            <p:cNvPr id="30" name="Retângulo 29"/>
            <p:cNvSpPr/>
            <p:nvPr/>
          </p:nvSpPr>
          <p:spPr>
            <a:xfrm>
              <a:off x="4245364" y="3638522"/>
              <a:ext cx="2536436" cy="347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Agrupar 32"/>
          <p:cNvGrpSpPr/>
          <p:nvPr/>
        </p:nvGrpSpPr>
        <p:grpSpPr>
          <a:xfrm>
            <a:off x="2821908" y="5146773"/>
            <a:ext cx="7027946" cy="866829"/>
            <a:chOff x="1362075" y="4455544"/>
            <a:chExt cx="5619751" cy="693142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" t="74660"/>
            <a:stretch/>
          </p:blipFill>
          <p:spPr>
            <a:xfrm>
              <a:off x="1362075" y="4495479"/>
              <a:ext cx="5619751" cy="653207"/>
            </a:xfrm>
            <a:prstGeom prst="rect">
              <a:avLst/>
            </a:prstGeom>
          </p:spPr>
        </p:pic>
        <p:sp>
          <p:nvSpPr>
            <p:cNvPr id="31" name="Retângulo 30"/>
            <p:cNvSpPr/>
            <p:nvPr/>
          </p:nvSpPr>
          <p:spPr>
            <a:xfrm>
              <a:off x="4245364" y="4455544"/>
              <a:ext cx="2536436" cy="3475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6943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FORMA NORMAL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94244" y="971550"/>
            <a:ext cx="9601200" cy="457200"/>
          </a:xfrm>
        </p:spPr>
        <p:txBody>
          <a:bodyPr/>
          <a:lstStyle/>
          <a:p>
            <a:pPr marL="0" indent="0">
              <a:buNone/>
            </a:pPr>
            <a:r>
              <a:rPr lang="pt-BR" i="1" dirty="0" smtClean="0"/>
              <a:t>Solução</a:t>
            </a:r>
            <a:endParaRPr lang="pt-BR" i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56890" t="28125" r="8385" b="15993"/>
          <a:stretch/>
        </p:blipFill>
        <p:spPr>
          <a:xfrm>
            <a:off x="3617259" y="1428750"/>
            <a:ext cx="5647765" cy="510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3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447</TotalTime>
  <Words>290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Trabalho prático fundamentos de banco de dados 2018/1</vt:lpstr>
      <vt:lpstr>DADOS UTILIZADOS</vt:lpstr>
      <vt:lpstr>NORMALIZAÇÃO</vt:lpstr>
      <vt:lpstr>PRIMEIRA FORMA NORMAL</vt:lpstr>
      <vt:lpstr>COLUNAS COM ATRIBUTOS MULTIVALORADOS</vt:lpstr>
      <vt:lpstr>PRIMEIRA FORMA NORMAL</vt:lpstr>
      <vt:lpstr>SEGUNDA FORMA NORMAL</vt:lpstr>
      <vt:lpstr>SEGUNDA FORMA NORMAL</vt:lpstr>
      <vt:lpstr>SEGUNDA FORMA NORMAL</vt:lpstr>
      <vt:lpstr>TERCEIRA FORMA NORMAL</vt:lpstr>
      <vt:lpstr>TERCEIRA FORMA NORMAL</vt:lpstr>
      <vt:lpstr>TERCEIRA FORMA NORMAL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fundamentos de banco de dados 2018/1</dc:title>
  <dc:creator>gabriel gomes</dc:creator>
  <cp:lastModifiedBy>Otavio</cp:lastModifiedBy>
  <cp:revision>32</cp:revision>
  <dcterms:created xsi:type="dcterms:W3CDTF">2018-06-17T20:12:26Z</dcterms:created>
  <dcterms:modified xsi:type="dcterms:W3CDTF">2018-06-18T22:59:07Z</dcterms:modified>
</cp:coreProperties>
</file>