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1" r:id="rId2"/>
    <p:sldId id="256" r:id="rId3"/>
    <p:sldId id="262" r:id="rId4"/>
    <p:sldId id="258" r:id="rId5"/>
    <p:sldId id="259" r:id="rId6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A2B74-8B9E-45F3-812E-D7A677582D42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ACDA8-3394-428F-A5BF-43AA2757C1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7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1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5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7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8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BD39-CA93-4721-83B8-9B933605034A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Distinction between architectures</a:t>
            </a: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348" y="1600200"/>
            <a:ext cx="4042792" cy="31969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Goal: Develop a </a:t>
            </a:r>
            <a:r>
              <a:rPr lang="en-US" sz="2000" b="1" dirty="0" smtClean="0"/>
              <a:t>Future internet enabled ICT platform</a:t>
            </a:r>
            <a:r>
              <a:rPr lang="en-US" sz="2000" dirty="0" smtClean="0"/>
              <a:t> to support the collaboration and integration with international transport and logistics</a:t>
            </a:r>
          </a:p>
          <a:p>
            <a:r>
              <a:rPr lang="en-US" sz="2000" b="1" dirty="0" smtClean="0"/>
              <a:t>Domain specific </a:t>
            </a:r>
            <a:r>
              <a:rPr lang="en-US" sz="2000" dirty="0" smtClean="0"/>
              <a:t>extension of  FI PPP Core Platform</a:t>
            </a:r>
          </a:p>
          <a:p>
            <a:endParaRPr lang="de-DE" sz="2000" dirty="0" smtClean="0"/>
          </a:p>
          <a:p>
            <a:r>
              <a:rPr lang="de-DE" sz="2000" dirty="0" err="1" smtClean="0"/>
              <a:t>Architecture</a:t>
            </a:r>
            <a:r>
              <a:rPr lang="de-DE" sz="2000" dirty="0" smtClean="0"/>
              <a:t>:</a:t>
            </a:r>
            <a:endParaRPr lang="en-US" sz="20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60032" y="1752599"/>
            <a:ext cx="4042792" cy="268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Goal: Develop a platform for </a:t>
            </a:r>
            <a:r>
              <a:rPr lang="en-US" sz="2000" b="1" dirty="0" smtClean="0"/>
              <a:t>Future Internet </a:t>
            </a:r>
            <a:r>
              <a:rPr lang="en-US" sz="2000" b="1" dirty="0" err="1" smtClean="0"/>
              <a:t>Leitstände</a:t>
            </a:r>
            <a:r>
              <a:rPr lang="en-US" sz="2000" b="1" dirty="0" smtClean="0"/>
              <a:t> </a:t>
            </a:r>
            <a:r>
              <a:rPr lang="en-US" sz="2000" dirty="0" smtClean="0"/>
              <a:t>(to enable operative logistic processes</a:t>
            </a:r>
            <a:endParaRPr lang="de-DE" sz="2000" b="1" dirty="0" smtClean="0"/>
          </a:p>
          <a:p>
            <a:r>
              <a:rPr lang="de-DE" sz="2000" dirty="0" smtClean="0"/>
              <a:t>The </a:t>
            </a:r>
            <a:r>
              <a:rPr lang="de-DE" sz="2000" dirty="0" err="1" smtClean="0"/>
              <a:t>architecture</a:t>
            </a:r>
            <a:r>
              <a:rPr lang="de-DE" sz="2000" dirty="0" smtClean="0"/>
              <a:t> </a:t>
            </a:r>
            <a:r>
              <a:rPr lang="de-DE" sz="2000" dirty="0" err="1" smtClean="0"/>
              <a:t>seems</a:t>
            </a:r>
            <a:r>
              <a:rPr lang="de-DE" sz="2000" dirty="0" smtClean="0"/>
              <a:t> </a:t>
            </a:r>
            <a:r>
              <a:rPr lang="de-DE" sz="2000" dirty="0" err="1" smtClean="0"/>
              <a:t>rather</a:t>
            </a:r>
            <a:r>
              <a:rPr lang="de-DE" sz="2000" dirty="0" smtClean="0"/>
              <a:t> </a:t>
            </a:r>
            <a:r>
              <a:rPr lang="de-DE" sz="2000" dirty="0" err="1" smtClean="0"/>
              <a:t>generic</a:t>
            </a:r>
            <a:endParaRPr lang="de-DE" sz="2000" dirty="0" smtClean="0"/>
          </a:p>
          <a:p>
            <a:r>
              <a:rPr lang="de-DE" sz="2000" dirty="0" err="1" smtClean="0"/>
              <a:t>Architecture</a:t>
            </a:r>
            <a:r>
              <a:rPr lang="de-DE" sz="2000" dirty="0" smtClean="0"/>
              <a:t>:</a:t>
            </a:r>
            <a:endParaRPr lang="en-US" sz="200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395536" y="9087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FInest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860032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LoFIP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611560" y="4797152"/>
            <a:ext cx="345638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fff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611560" y="5301208"/>
            <a:ext cx="345638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fff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611560" y="5805264"/>
            <a:ext cx="345638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fff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611560" y="47971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Front end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611560" y="580526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back end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611560" y="530120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CORE </a:t>
            </a:r>
            <a:r>
              <a:rPr lang="de-DE" dirty="0" err="1" smtClean="0"/>
              <a:t>modules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5364088" y="4797152"/>
            <a:ext cx="345638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fff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5364088" y="5301208"/>
            <a:ext cx="345638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fff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5364088" y="5805264"/>
            <a:ext cx="345638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fff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364088" y="47971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Front end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5364088" y="580526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back end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5364088" y="530120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Leitstand</a:t>
            </a:r>
            <a:endParaRPr lang="en-US" dirty="0"/>
          </a:p>
        </p:txBody>
      </p:sp>
      <p:sp>
        <p:nvSpPr>
          <p:cNvPr id="21" name="Pfeil nach links und rechts 20"/>
          <p:cNvSpPr/>
          <p:nvPr/>
        </p:nvSpPr>
        <p:spPr>
          <a:xfrm>
            <a:off x="4139952" y="5157192"/>
            <a:ext cx="1152128" cy="57606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4427984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7544" y="260647"/>
            <a:ext cx="3754760" cy="576065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FInest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5137720" y="260648"/>
            <a:ext cx="3754760" cy="596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LoFIP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79512" y="3861050"/>
            <a:ext cx="4176464" cy="1657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5010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module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323528" y="4077072"/>
            <a:ext cx="17281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BCM (</a:t>
            </a:r>
            <a:r>
              <a:rPr lang="de-DE" sz="1200" dirty="0" err="1" smtClean="0"/>
              <a:t>collaboration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23528" y="5125661"/>
            <a:ext cx="17281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TPM (</a:t>
            </a:r>
            <a:r>
              <a:rPr lang="de-DE" sz="1200" dirty="0" err="1" smtClean="0"/>
              <a:t>planning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2483768" y="5125660"/>
            <a:ext cx="17281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ECM (</a:t>
            </a:r>
            <a:r>
              <a:rPr lang="de-DE" sz="1200" dirty="0" err="1" smtClean="0"/>
              <a:t>contracting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2483768" y="4088105"/>
            <a:ext cx="17281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EPM (</a:t>
            </a:r>
            <a:r>
              <a:rPr lang="de-DE" sz="1200" dirty="0" err="1" smtClean="0"/>
              <a:t>event</a:t>
            </a:r>
            <a:r>
              <a:rPr lang="de-DE" sz="1200" dirty="0" smtClean="0"/>
              <a:t> </a:t>
            </a:r>
            <a:r>
              <a:rPr lang="de-DE" sz="1200" dirty="0" err="1" smtClean="0"/>
              <a:t>processing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11" name="Rechteck 10"/>
          <p:cNvSpPr/>
          <p:nvPr/>
        </p:nvSpPr>
        <p:spPr>
          <a:xfrm>
            <a:off x="4572000" y="3861048"/>
            <a:ext cx="4392488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4572000" y="3501008"/>
            <a:ext cx="215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Leitstand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4716016" y="4160113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Analyze</a:t>
            </a:r>
            <a:endParaRPr lang="de-DE" sz="1200" b="1" dirty="0" smtClean="0"/>
          </a:p>
          <a:p>
            <a:r>
              <a:rPr lang="de-DE" sz="1200" dirty="0" smtClean="0"/>
              <a:t>(find </a:t>
            </a:r>
            <a:r>
              <a:rPr lang="de-DE" sz="1200" dirty="0" err="1" smtClean="0"/>
              <a:t>divergence</a:t>
            </a:r>
            <a:endParaRPr lang="de-DE" sz="1200" dirty="0" smtClean="0"/>
          </a:p>
          <a:p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exceptions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4716016" y="5518973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Monitor</a:t>
            </a:r>
          </a:p>
          <a:p>
            <a:r>
              <a:rPr lang="de-DE" sz="1200" dirty="0" smtClean="0"/>
              <a:t>(</a:t>
            </a:r>
            <a:r>
              <a:rPr lang="de-DE" sz="1200" dirty="0" err="1" smtClean="0"/>
              <a:t>harvest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,</a:t>
            </a:r>
          </a:p>
          <a:p>
            <a:r>
              <a:rPr lang="de-DE" sz="1200" dirty="0" err="1"/>
              <a:t>f</a:t>
            </a:r>
            <a:r>
              <a:rPr lang="de-DE" sz="1200" dirty="0" err="1" smtClean="0"/>
              <a:t>ilter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aggregate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7380312" y="4077072"/>
            <a:ext cx="1440160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PLan</a:t>
            </a:r>
            <a:endParaRPr lang="de-DE" sz="1200" b="1" dirty="0" smtClean="0"/>
          </a:p>
          <a:p>
            <a:r>
              <a:rPr lang="de-DE" sz="1200" dirty="0" smtClean="0"/>
              <a:t>(</a:t>
            </a:r>
            <a:r>
              <a:rPr lang="de-DE" sz="1200" dirty="0" err="1" smtClean="0"/>
              <a:t>recognize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prioritize</a:t>
            </a:r>
            <a:r>
              <a:rPr lang="de-DE" sz="1200" dirty="0" smtClean="0"/>
              <a:t> alternatives)</a:t>
            </a:r>
            <a:endParaRPr lang="en-US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7380312" y="5445224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Execute</a:t>
            </a:r>
          </a:p>
          <a:p>
            <a:r>
              <a:rPr lang="de-DE" sz="1200" dirty="0" smtClean="0"/>
              <a:t>(</a:t>
            </a:r>
            <a:r>
              <a:rPr lang="de-DE" sz="1200" dirty="0" err="1" smtClean="0"/>
              <a:t>adapt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send plan)</a:t>
            </a:r>
            <a:endParaRPr lang="en-US" sz="1200" dirty="0"/>
          </a:p>
        </p:txBody>
      </p:sp>
      <p:sp>
        <p:nvSpPr>
          <p:cNvPr id="3" name="Abgerundetes Rechteck 2"/>
          <p:cNvSpPr/>
          <p:nvPr/>
        </p:nvSpPr>
        <p:spPr>
          <a:xfrm>
            <a:off x="6294387" y="4513766"/>
            <a:ext cx="864096" cy="13588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6444208" y="480644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Knowledge</a:t>
            </a:r>
            <a:endParaRPr lang="de-DE" sz="1200" b="1" dirty="0" smtClean="0"/>
          </a:p>
          <a:p>
            <a:r>
              <a:rPr lang="de-DE" sz="1200" dirty="0" smtClean="0"/>
              <a:t>- </a:t>
            </a:r>
            <a:r>
              <a:rPr lang="de-DE" sz="1200" dirty="0" err="1" smtClean="0"/>
              <a:t>history</a:t>
            </a:r>
            <a:endParaRPr lang="en-US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4572000" y="836712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Purpose: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Domain and conceptual architecture of a </a:t>
            </a:r>
            <a:r>
              <a:rPr lang="en-US" sz="1400" dirty="0" err="1" smtClean="0"/>
              <a:t>Leitstand</a:t>
            </a:r>
            <a:r>
              <a:rPr lang="en-US" sz="1400" dirty="0" smtClean="0"/>
              <a:t> (control station)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Generic design of Future </a:t>
            </a:r>
            <a:r>
              <a:rPr lang="en-US" sz="1400" dirty="0" err="1" smtClean="0"/>
              <a:t>IoT</a:t>
            </a:r>
            <a:r>
              <a:rPr lang="en-US" sz="1400" dirty="0" smtClean="0"/>
              <a:t> </a:t>
            </a:r>
            <a:r>
              <a:rPr lang="en-US" sz="1400" dirty="0" err="1" smtClean="0"/>
              <a:t>Leitständen</a:t>
            </a:r>
            <a:r>
              <a:rPr lang="en-US" sz="1400" dirty="0" smtClean="0"/>
              <a:t> and Future Internet </a:t>
            </a:r>
            <a:r>
              <a:rPr lang="en-US" sz="1400" dirty="0" err="1" smtClean="0"/>
              <a:t>Leitstände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MAPE-K Loop approach</a:t>
            </a:r>
          </a:p>
          <a:p>
            <a:r>
              <a:rPr lang="en-US" sz="1400" dirty="0" smtClean="0"/>
              <a:t>GOAL:</a:t>
            </a:r>
          </a:p>
          <a:p>
            <a:r>
              <a:rPr lang="en-US" sz="1400" dirty="0" smtClean="0"/>
              <a:t>- </a:t>
            </a:r>
            <a:r>
              <a:rPr lang="en-US" sz="1400" dirty="0" err="1" smtClean="0"/>
              <a:t>Leitstand</a:t>
            </a:r>
            <a:r>
              <a:rPr lang="en-US" sz="1400" dirty="0" smtClean="0"/>
              <a:t> architecture (</a:t>
            </a:r>
            <a:r>
              <a:rPr lang="en-US" sz="1400" dirty="0" err="1" smtClean="0"/>
              <a:t>coneceptual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179512" y="836712"/>
            <a:ext cx="43924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Purpose: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Enable Future </a:t>
            </a:r>
            <a:r>
              <a:rPr lang="en-US" sz="1400" b="1" dirty="0" err="1" smtClean="0"/>
              <a:t>IoT</a:t>
            </a:r>
            <a:r>
              <a:rPr lang="en-US" sz="1400" b="1" dirty="0" smtClean="0"/>
              <a:t> implementations </a:t>
            </a:r>
            <a:r>
              <a:rPr lang="en-US" sz="1400" dirty="0" smtClean="0"/>
              <a:t>/ technologies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Future </a:t>
            </a:r>
            <a:r>
              <a:rPr lang="en-US" sz="1400" b="1" dirty="0" err="1" smtClean="0"/>
              <a:t>IoT</a:t>
            </a:r>
            <a:r>
              <a:rPr lang="en-US" sz="1400" b="1" dirty="0" smtClean="0"/>
              <a:t> platform </a:t>
            </a:r>
            <a:r>
              <a:rPr lang="en-US" sz="1400" dirty="0" smtClean="0"/>
              <a:t>(for logistics)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Provide a platform for collaboration (information exchange, communication) between stakeholders working in logistics domain.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Stakeholders: Shipper, Forwarder, Carrier, Authority</a:t>
            </a:r>
          </a:p>
          <a:p>
            <a:r>
              <a:rPr lang="en-US" sz="1400" dirty="0" smtClean="0"/>
              <a:t>GOAL:</a:t>
            </a:r>
          </a:p>
          <a:p>
            <a:r>
              <a:rPr lang="en-US" sz="1400" dirty="0" smtClean="0"/>
              <a:t>- Architecture of  a collaboration (communication) platform </a:t>
            </a:r>
            <a:endParaRPr lang="en-US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107504" y="56612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Core </a:t>
            </a:r>
            <a:r>
              <a:rPr lang="de-DE" sz="1400" dirty="0" err="1" smtClean="0"/>
              <a:t>modules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provided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</a:t>
            </a:r>
            <a:r>
              <a:rPr lang="de-DE" sz="1400" dirty="0" err="1" smtClean="0"/>
              <a:t>cloud-based</a:t>
            </a:r>
            <a:r>
              <a:rPr lang="de-DE" sz="1400" dirty="0" smtClean="0"/>
              <a:t> </a:t>
            </a:r>
            <a:r>
              <a:rPr lang="de-DE" sz="1400" dirty="0" err="1" smtClean="0"/>
              <a:t>services</a:t>
            </a:r>
            <a:endParaRPr lang="de-DE" sz="1400" dirty="0" smtClean="0"/>
          </a:p>
          <a:p>
            <a:r>
              <a:rPr lang="de-DE" sz="1400" dirty="0" smtClean="0">
                <a:sym typeface="Wingdings" pitchFamily="2" charset="2"/>
              </a:rPr>
              <a:t> </a:t>
            </a:r>
            <a:r>
              <a:rPr lang="de-DE" sz="1400" dirty="0" err="1" smtClean="0">
                <a:sym typeface="Wingdings" pitchFamily="2" charset="2"/>
              </a:rPr>
              <a:t>Claimed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as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domain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specific</a:t>
            </a:r>
            <a:r>
              <a:rPr lang="de-DE" sz="1400" dirty="0" smtClean="0">
                <a:sym typeface="Wingdings" pitchFamily="2" charset="2"/>
              </a:rPr>
              <a:t>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8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9221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Why are the core part of these architectures so different?</a:t>
            </a:r>
            <a:br>
              <a:rPr lang="en-US" sz="2400" dirty="0" smtClean="0"/>
            </a:br>
            <a:r>
              <a:rPr lang="en-US" sz="2400" dirty="0" smtClean="0"/>
              <a:t>Essential parts</a:t>
            </a:r>
            <a:endParaRPr lang="en-US" sz="240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81757"/>
              </p:ext>
            </p:extLst>
          </p:nvPr>
        </p:nvGraphicFramePr>
        <p:xfrm>
          <a:off x="467544" y="1052736"/>
          <a:ext cx="8136903" cy="540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01"/>
                <a:gridCol w="2712301"/>
                <a:gridCol w="2712301"/>
              </a:tblGrid>
              <a:tr h="647362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Feature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FInest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LoFIP</a:t>
                      </a:r>
                      <a:endParaRPr lang="en-US" sz="1600" noProof="0"/>
                    </a:p>
                  </a:txBody>
                  <a:tcPr/>
                </a:tc>
              </a:tr>
              <a:tr h="1436613"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Get / extract / observe data</a:t>
                      </a:r>
                      <a:endParaRPr lang="en-US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EVENT Processing (EPM)</a:t>
                      </a:r>
                    </a:p>
                    <a:p>
                      <a:r>
                        <a:rPr lang="en-US" sz="1800" noProof="0" dirty="0" smtClean="0"/>
                        <a:t>Contracting ECM (via monitoring in the back end)</a:t>
                      </a:r>
                      <a:endParaRPr lang="en-US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smtClean="0"/>
                        <a:t>MONITOR component</a:t>
                      </a:r>
                    </a:p>
                    <a:p>
                      <a:r>
                        <a:rPr lang="en-US" sz="1800" noProof="0" smtClean="0"/>
                        <a:t>    (data</a:t>
                      </a:r>
                      <a:r>
                        <a:rPr lang="en-US" sz="1800" baseline="0" noProof="0" smtClean="0"/>
                        <a:t> filter, aggregation, …)</a:t>
                      </a:r>
                      <a:endParaRPr lang="en-US" sz="1800" noProof="0"/>
                    </a:p>
                  </a:txBody>
                  <a:tcPr/>
                </a:tc>
              </a:tr>
              <a:tr h="647362">
                <a:tc>
                  <a:txBody>
                    <a:bodyPr/>
                    <a:lstStyle/>
                    <a:p>
                      <a:r>
                        <a:rPr lang="en-US" sz="1800" noProof="0" smtClean="0"/>
                        <a:t>Analyze data</a:t>
                      </a:r>
                      <a:endParaRPr lang="en-US" sz="1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EPM</a:t>
                      </a:r>
                      <a:endParaRPr lang="en-US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ANALYZE, KB</a:t>
                      </a:r>
                      <a:endParaRPr lang="en-US" sz="1800" noProof="0" dirty="0"/>
                    </a:p>
                  </a:txBody>
                  <a:tcPr/>
                </a:tc>
              </a:tr>
              <a:tr h="1010950"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Contracting, bargaining,</a:t>
                      </a:r>
                    </a:p>
                    <a:p>
                      <a:r>
                        <a:rPr lang="en-US" sz="1800" noProof="0" dirty="0" smtClean="0"/>
                        <a:t>checking alternatives</a:t>
                      </a:r>
                      <a:endParaRPr lang="en-US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Contracting (ECM)</a:t>
                      </a:r>
                      <a:endParaRPr lang="en-US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PLAN</a:t>
                      </a:r>
                      <a:r>
                        <a:rPr lang="en-US" sz="1800" baseline="0" noProof="0" dirty="0" smtClean="0"/>
                        <a:t>   (identify alternatives)</a:t>
                      </a:r>
                      <a:endParaRPr lang="en-US" sz="1800" noProof="0" dirty="0"/>
                    </a:p>
                  </a:txBody>
                  <a:tcPr/>
                </a:tc>
              </a:tr>
              <a:tr h="647362">
                <a:tc>
                  <a:txBody>
                    <a:bodyPr/>
                    <a:lstStyle/>
                    <a:p>
                      <a:r>
                        <a:rPr lang="en-US" sz="1800" noProof="0" smtClean="0"/>
                        <a:t>Planning</a:t>
                      </a:r>
                      <a:endParaRPr lang="en-US" sz="1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Planning</a:t>
                      </a:r>
                      <a:r>
                        <a:rPr lang="en-US" sz="1800" baseline="0" noProof="0" dirty="0" smtClean="0"/>
                        <a:t> (TPM)</a:t>
                      </a:r>
                      <a:endParaRPr lang="en-US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PLAN ,</a:t>
                      </a:r>
                      <a:r>
                        <a:rPr lang="en-US" sz="1800" baseline="0" noProof="0" dirty="0" smtClean="0"/>
                        <a:t> KB</a:t>
                      </a:r>
                      <a:endParaRPr lang="en-US" sz="1800" noProof="0" dirty="0"/>
                    </a:p>
                  </a:txBody>
                  <a:tcPr/>
                </a:tc>
              </a:tr>
              <a:tr h="1010950"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Execute</a:t>
                      </a:r>
                      <a:endParaRPr lang="en-US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noProof="0" dirty="0" smtClean="0"/>
                        <a:t>Business</a:t>
                      </a:r>
                      <a:r>
                        <a:rPr lang="de-DE" sz="1800" baseline="0" noProof="0" dirty="0" smtClean="0"/>
                        <a:t> </a:t>
                      </a:r>
                      <a:r>
                        <a:rPr lang="en-US" sz="1800" baseline="0" noProof="0" dirty="0" smtClean="0"/>
                        <a:t>collaboration</a:t>
                      </a:r>
                      <a:r>
                        <a:rPr lang="de-DE" sz="1800" baseline="0" noProof="0" dirty="0" smtClean="0"/>
                        <a:t> (BCM) ??</a:t>
                      </a:r>
                      <a:endParaRPr lang="en-US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EXECUTE</a:t>
                      </a:r>
                      <a:endParaRPr lang="en-US" sz="18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6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Research 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Towards „Future Internet of Things“</a:t>
            </a:r>
          </a:p>
          <a:p>
            <a:r>
              <a:rPr lang="en-US" dirty="0" smtClean="0"/>
              <a:t>Finest: provides an architecture for an </a:t>
            </a:r>
            <a:r>
              <a:rPr lang="en-US" dirty="0" err="1" smtClean="0"/>
              <a:t>IoT</a:t>
            </a:r>
            <a:r>
              <a:rPr lang="en-US" dirty="0" smtClean="0"/>
              <a:t> platform for the  transport and logistics domain</a:t>
            </a:r>
          </a:p>
          <a:p>
            <a:pPr lvl="1"/>
            <a:r>
              <a:rPr lang="en-US" dirty="0" smtClean="0"/>
              <a:t>Can we generalize this (to a domain independent architecture)</a:t>
            </a:r>
          </a:p>
          <a:p>
            <a:pPr lvl="1"/>
            <a:r>
              <a:rPr lang="en-US" dirty="0" smtClean="0"/>
              <a:t>What makes </a:t>
            </a:r>
            <a:r>
              <a:rPr lang="en-US" dirty="0" err="1" smtClean="0"/>
              <a:t>IoT</a:t>
            </a:r>
            <a:r>
              <a:rPr lang="en-US" dirty="0" smtClean="0"/>
              <a:t> different from Service compositions</a:t>
            </a:r>
          </a:p>
          <a:p>
            <a:pPr lvl="2"/>
            <a:r>
              <a:rPr lang="en-US" dirty="0" smtClean="0"/>
              <a:t>E.g., service description are complete, self-contained in contrast to component specifications</a:t>
            </a:r>
          </a:p>
          <a:p>
            <a:pPr lvl="2"/>
            <a:r>
              <a:rPr lang="en-US" dirty="0" smtClean="0"/>
              <a:t>Usually, multiple services are available (choose among alternatives</a:t>
            </a:r>
          </a:p>
          <a:p>
            <a:pPr lvl="2"/>
            <a:r>
              <a:rPr lang="en-US" dirty="0" smtClean="0"/>
              <a:t>What is specific </a:t>
            </a:r>
            <a:r>
              <a:rPr lang="en-US" dirty="0" err="1" smtClean="0"/>
              <a:t>wrt</a:t>
            </a:r>
            <a:r>
              <a:rPr lang="en-US" dirty="0" smtClean="0"/>
              <a:t>. </a:t>
            </a:r>
            <a:r>
              <a:rPr lang="en-US" dirty="0" err="1" smtClean="0"/>
              <a:t>IoT</a:t>
            </a:r>
            <a:r>
              <a:rPr lang="en-US" dirty="0" smtClean="0"/>
              <a:t>, i.e., the only connection to services is the front end and back end, but is there any internal connection to services on the internet.</a:t>
            </a:r>
          </a:p>
          <a:p>
            <a:r>
              <a:rPr lang="en-US" dirty="0" err="1" smtClean="0"/>
              <a:t>LoFIP</a:t>
            </a:r>
            <a:r>
              <a:rPr lang="en-US" dirty="0" smtClean="0"/>
              <a:t>: Future Internet Platform for logistics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only comes into play in Front end and back end (gateway) where data is sent and received from technical devices like sensors</a:t>
            </a:r>
          </a:p>
          <a:p>
            <a:pPr lvl="1"/>
            <a:r>
              <a:rPr lang="en-US" dirty="0" smtClean="0"/>
              <a:t>Is there any effect on the `</a:t>
            </a:r>
            <a:r>
              <a:rPr lang="en-US" dirty="0" err="1" smtClean="0"/>
              <a:t>Leitstand</a:t>
            </a:r>
            <a:r>
              <a:rPr lang="en-US" dirty="0" smtClean="0"/>
              <a:t>‘ itself?</a:t>
            </a:r>
          </a:p>
          <a:p>
            <a:pPr lvl="2"/>
            <a:r>
              <a:rPr lang="en-US" dirty="0" smtClean="0"/>
              <a:t>Is it a kind of black box the `</a:t>
            </a:r>
            <a:r>
              <a:rPr lang="en-US" dirty="0" err="1" smtClean="0"/>
              <a:t>Leitstand</a:t>
            </a:r>
            <a:r>
              <a:rPr lang="en-US" dirty="0" smtClean="0"/>
              <a:t>‘? Is there anything special of the architecture (</a:t>
            </a:r>
            <a:r>
              <a:rPr lang="en-US" dirty="0" err="1" smtClean="0"/>
              <a:t>wrt</a:t>
            </a:r>
            <a:r>
              <a:rPr lang="en-US" dirty="0" smtClean="0"/>
              <a:t>. </a:t>
            </a:r>
            <a:r>
              <a:rPr lang="en-US" dirty="0" err="1" smtClean="0"/>
              <a:t>IoT</a:t>
            </a:r>
            <a:r>
              <a:rPr lang="en-US" dirty="0" smtClean="0"/>
              <a:t>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research aspects</a:t>
            </a:r>
            <a:r>
              <a:rPr lang="de-DE" dirty="0" smtClean="0"/>
              <a:t>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Dynamic business processes (</a:t>
            </a:r>
            <a:r>
              <a:rPr lang="en-US" sz="1600" dirty="0" err="1" smtClean="0"/>
              <a:t>wrt</a:t>
            </a:r>
            <a:r>
              <a:rPr lang="en-US" sz="1600" dirty="0" smtClean="0"/>
              <a:t>. events of the environment)</a:t>
            </a:r>
          </a:p>
          <a:p>
            <a:r>
              <a:rPr lang="en-US" sz="1600" dirty="0" smtClean="0"/>
              <a:t>Process adaptation (agile processes)</a:t>
            </a:r>
          </a:p>
          <a:p>
            <a:r>
              <a:rPr lang="en-US" sz="1600" dirty="0" smtClean="0"/>
              <a:t>Challenges (</a:t>
            </a:r>
            <a:r>
              <a:rPr lang="en-US" sz="1600" dirty="0" err="1" smtClean="0"/>
              <a:t>LoFIP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Service network must be adapted to the domain (and the specific aspects)  (in </a:t>
            </a:r>
            <a:r>
              <a:rPr lang="en-US" sz="1600" dirty="0" err="1" smtClean="0"/>
              <a:t>LoFIP</a:t>
            </a:r>
            <a:r>
              <a:rPr lang="en-US" sz="1600" dirty="0" smtClean="0"/>
              <a:t>: logistic domain)</a:t>
            </a:r>
          </a:p>
          <a:p>
            <a:pPr lvl="1"/>
            <a:r>
              <a:rPr lang="en-US" sz="1600" dirty="0" smtClean="0"/>
              <a:t>Service network must be extended towards the level of operative business processes (from high-level service descriptions to concrete operational process descriptions)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14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Bildschirmpräsentation (4:3)</PresentationFormat>
  <Paragraphs>98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Distinction between architectures</vt:lpstr>
      <vt:lpstr>PowerPoint-Präsentation</vt:lpstr>
      <vt:lpstr>Why are the core part of these architectures so different? Essential parts</vt:lpstr>
      <vt:lpstr>Research Agenda</vt:lpstr>
      <vt:lpstr>General research aspects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Gerd</dc:creator>
  <cp:lastModifiedBy>Gerd Groener</cp:lastModifiedBy>
  <cp:revision>43</cp:revision>
  <cp:lastPrinted>2013-07-23T11:23:23Z</cp:lastPrinted>
  <dcterms:created xsi:type="dcterms:W3CDTF">2013-07-22T09:16:37Z</dcterms:created>
  <dcterms:modified xsi:type="dcterms:W3CDTF">2013-07-23T11:34:08Z</dcterms:modified>
</cp:coreProperties>
</file>