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87" r:id="rId10"/>
    <p:sldId id="306" r:id="rId11"/>
    <p:sldId id="319" r:id="rId12"/>
    <p:sldId id="286" r:id="rId13"/>
    <p:sldId id="290" r:id="rId14"/>
    <p:sldId id="268" r:id="rId15"/>
    <p:sldId id="300" r:id="rId16"/>
    <p:sldId id="304" r:id="rId17"/>
    <p:sldId id="302" r:id="rId18"/>
    <p:sldId id="303" r:id="rId19"/>
    <p:sldId id="320" r:id="rId20"/>
    <p:sldId id="318" r:id="rId21"/>
    <p:sldId id="321" r:id="rId22"/>
    <p:sldId id="305" r:id="rId23"/>
    <p:sldId id="307" r:id="rId24"/>
    <p:sldId id="309" r:id="rId25"/>
    <p:sldId id="311" r:id="rId26"/>
    <p:sldId id="312" r:id="rId27"/>
    <p:sldId id="313" r:id="rId28"/>
    <p:sldId id="314" r:id="rId29"/>
    <p:sldId id="315" r:id="rId30"/>
    <p:sldId id="316" r:id="rId31"/>
    <p:sldId id="279" r:id="rId32"/>
    <p:sldId id="280" r:id="rId33"/>
    <p:sldId id="282" r:id="rId34"/>
  </p:sldIdLst>
  <p:sldSz cx="9144000" cy="5143500" type="screen16x9"/>
  <p:notesSz cx="6858000" cy="9144000"/>
  <p:embeddedFontLst>
    <p:embeddedFont>
      <p:font typeface="Roboto Condensed" charset="0"/>
      <p:regular r:id="rId36"/>
      <p:bold r:id="rId37"/>
      <p:italic r:id="rId38"/>
      <p:boldItalic r:id="rId39"/>
    </p:embeddedFont>
    <p:embeddedFont>
      <p:font typeface="Roboto Condensed Light" charset="0"/>
      <p:regular r:id="rId40"/>
      <p:bold r:id="rId41"/>
      <p:italic r:id="rId42"/>
      <p:boldItalic r:id="rId43"/>
    </p:embeddedFont>
    <p:embeddedFont>
      <p:font typeface="Arv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9900"/>
    <a:srgbClr val="B06900"/>
    <a:srgbClr val="FF2929"/>
    <a:srgbClr val="FF6600"/>
    <a:srgbClr val="F89D52"/>
  </p:clrMru>
</p:presentationPr>
</file>

<file path=ppt/tableStyles.xml><?xml version="1.0" encoding="utf-8"?>
<a:tblStyleLst xmlns:a="http://schemas.openxmlformats.org/drawingml/2006/main" def="{2012D5B5-D758-4ADF-8860-02BA36B3164C}">
  <a:tblStyle styleId="{2012D5B5-D758-4ADF-8860-02BA36B316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20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PEMBEKALAN KKN ITERA 2018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sz="2800" dirty="0" smtClean="0"/>
              <a:t>oleh: Tim Divisi Diklat, Operasional &amp; Monitoring (DOM) KKN ITERA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038601" y="4270184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263248"/>
                </a:solidFill>
                <a:latin typeface="Roboto Condensed Light"/>
                <a:ea typeface="Roboto Condensed Light"/>
                <a:sym typeface="Roboto Condensed Light"/>
              </a:rPr>
              <a:t>Presented on May 31,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F5378"/>
                </a:solidFill>
              </a:rPr>
              <a:t>LOKASI KEGIATAN KKN-PPM ITERA 2018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20" name="Picture 19" descr="pesibar.JPG"/>
          <p:cNvPicPr>
            <a:picLocks noChangeAspect="1"/>
          </p:cNvPicPr>
          <p:nvPr/>
        </p:nvPicPr>
        <p:blipFill>
          <a:blip r:embed="rId3"/>
          <a:srcRect l="1667" t="8289" r="11667" b="14378"/>
          <a:stretch>
            <a:fillRect/>
          </a:stretch>
        </p:blipFill>
        <p:spPr>
          <a:xfrm>
            <a:off x="267590" y="742950"/>
            <a:ext cx="8595360" cy="3957627"/>
          </a:xfrm>
          <a:prstGeom prst="rect">
            <a:avLst/>
          </a:prstGeom>
        </p:spPr>
      </p:pic>
      <p:pic>
        <p:nvPicPr>
          <p:cNvPr id="21" name="Picture 20" descr="Pesawar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80" y="1840675"/>
            <a:ext cx="2368345" cy="3762249"/>
          </a:xfrm>
          <a:prstGeom prst="rect">
            <a:avLst/>
          </a:prstGeom>
        </p:spPr>
      </p:pic>
      <p:pic>
        <p:nvPicPr>
          <p:cNvPr id="22" name="Picture 21" descr="Jatiagung.JPG"/>
          <p:cNvPicPr>
            <a:picLocks noChangeAspect="1"/>
          </p:cNvPicPr>
          <p:nvPr/>
        </p:nvPicPr>
        <p:blipFill>
          <a:blip r:embed="rId5"/>
          <a:srcRect l="33385" b="33731"/>
          <a:stretch>
            <a:fillRect/>
          </a:stretch>
        </p:blipFill>
        <p:spPr>
          <a:xfrm>
            <a:off x="7315200" y="2338570"/>
            <a:ext cx="1153074" cy="918980"/>
          </a:xfrm>
          <a:prstGeom prst="rect">
            <a:avLst/>
          </a:prstGeom>
        </p:spPr>
      </p:pic>
      <p:sp>
        <p:nvSpPr>
          <p:cNvPr id="23" name="Shape 564"/>
          <p:cNvSpPr/>
          <p:nvPr/>
        </p:nvSpPr>
        <p:spPr>
          <a:xfrm>
            <a:off x="1601872" y="2423423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solidFill>
            <a:srgbClr val="FF0000"/>
          </a:solidFill>
          <a:ln w="3810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917594" y="2245684"/>
            <a:ext cx="171874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 smtClean="0"/>
              <a:t>Kab</a:t>
            </a:r>
            <a:r>
              <a:rPr lang="en-US" b="1" dirty="0" smtClean="0"/>
              <a:t>. </a:t>
            </a:r>
            <a:r>
              <a:rPr lang="en-US" b="1" dirty="0" err="1" smtClean="0"/>
              <a:t>Pesisir</a:t>
            </a:r>
            <a:r>
              <a:rPr lang="en-US" b="1" dirty="0" smtClean="0"/>
              <a:t> Barat</a:t>
            </a:r>
          </a:p>
          <a:p>
            <a:pPr lvl="0">
              <a:spcBef>
                <a:spcPts val="600"/>
              </a:spcBef>
            </a:pPr>
            <a:r>
              <a:rPr lang="en-US" b="1" dirty="0" err="1" smtClean="0"/>
              <a:t>Desa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5" name="Shape 564"/>
          <p:cNvSpPr/>
          <p:nvPr/>
        </p:nvSpPr>
        <p:spPr>
          <a:xfrm>
            <a:off x="6478672" y="3542180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solidFill>
            <a:srgbClr val="FF0000"/>
          </a:solidFill>
          <a:ln w="3810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4961864" y="3355016"/>
            <a:ext cx="155844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 smtClean="0"/>
              <a:t>Kab</a:t>
            </a:r>
            <a:r>
              <a:rPr lang="en-US" b="1" dirty="0" smtClean="0"/>
              <a:t>. </a:t>
            </a:r>
            <a:r>
              <a:rPr lang="en-US" b="1" dirty="0" err="1" smtClean="0"/>
              <a:t>Pesawaran</a:t>
            </a:r>
            <a:endParaRPr lang="en-US" b="1" dirty="0" smtClean="0"/>
          </a:p>
          <a:p>
            <a:pPr lvl="0">
              <a:spcBef>
                <a:spcPts val="600"/>
              </a:spcBef>
            </a:pPr>
            <a:r>
              <a:rPr lang="en-US" b="1" dirty="0" err="1" smtClean="0"/>
              <a:t>Desa</a:t>
            </a:r>
            <a:r>
              <a:rPr lang="en-US" b="1" dirty="0" smtClean="0"/>
              <a:t> </a:t>
            </a:r>
            <a:r>
              <a:rPr lang="en-US" b="1" dirty="0" err="1" smtClean="0"/>
              <a:t>Wiyono</a:t>
            </a:r>
            <a:endParaRPr lang="en-US" b="1" dirty="0"/>
          </a:p>
        </p:txBody>
      </p:sp>
      <p:sp>
        <p:nvSpPr>
          <p:cNvPr id="27" name="Shape 564"/>
          <p:cNvSpPr/>
          <p:nvPr/>
        </p:nvSpPr>
        <p:spPr>
          <a:xfrm>
            <a:off x="7697872" y="2572846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solidFill>
            <a:srgbClr val="FF0000"/>
          </a:solidFill>
          <a:ln w="3810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7041527" y="1960953"/>
            <a:ext cx="153599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 smtClean="0"/>
              <a:t>Kec</a:t>
            </a:r>
            <a:r>
              <a:rPr lang="en-US" b="1" dirty="0" smtClean="0"/>
              <a:t>. </a:t>
            </a:r>
            <a:r>
              <a:rPr lang="en-US" b="1" dirty="0" err="1" smtClean="0"/>
              <a:t>Jati</a:t>
            </a:r>
            <a:r>
              <a:rPr lang="en-US" b="1" dirty="0" smtClean="0"/>
              <a:t> </a:t>
            </a:r>
            <a:r>
              <a:rPr lang="en-US" b="1" dirty="0" err="1" smtClean="0"/>
              <a:t>Agung</a:t>
            </a:r>
            <a:endParaRPr lang="en-US" b="1" dirty="0" smtClean="0"/>
          </a:p>
          <a:p>
            <a:pPr lvl="0">
              <a:spcBef>
                <a:spcPts val="600"/>
              </a:spcBef>
            </a:pPr>
            <a:r>
              <a:rPr lang="en-US" b="1" dirty="0" err="1" smtClean="0"/>
              <a:t>Desa</a:t>
            </a:r>
            <a:r>
              <a:rPr lang="en-US" b="1" dirty="0" smtClean="0"/>
              <a:t> Way </a:t>
            </a:r>
            <a:r>
              <a:rPr lang="en-US" b="1" dirty="0" err="1" smtClean="0"/>
              <a:t>Hui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KKN-PPM ITERA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pSp>
        <p:nvGrpSpPr>
          <p:cNvPr id="3" name="Shape 606"/>
          <p:cNvGrpSpPr/>
          <p:nvPr/>
        </p:nvGrpSpPr>
        <p:grpSpPr>
          <a:xfrm>
            <a:off x="381000" y="601567"/>
            <a:ext cx="330270" cy="330251"/>
            <a:chOff x="1923675" y="1633650"/>
            <a:chExt cx="436000" cy="435975"/>
          </a:xfrm>
        </p:grpSpPr>
        <p:sp>
          <p:nvSpPr>
            <p:cNvPr id="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Shape 645"/>
          <p:cNvGrpSpPr/>
          <p:nvPr/>
        </p:nvGrpSpPr>
        <p:grpSpPr>
          <a:xfrm>
            <a:off x="4724400" y="1885950"/>
            <a:ext cx="731188" cy="731520"/>
            <a:chOff x="616425" y="2329600"/>
            <a:chExt cx="361700" cy="388475"/>
          </a:xfrm>
        </p:grpSpPr>
        <p:sp>
          <p:nvSpPr>
            <p:cNvPr id="1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Shape 731"/>
          <p:cNvGrpSpPr/>
          <p:nvPr/>
        </p:nvGrpSpPr>
        <p:grpSpPr>
          <a:xfrm>
            <a:off x="5649817" y="1885948"/>
            <a:ext cx="731520" cy="731520"/>
            <a:chOff x="3292425" y="3664250"/>
            <a:chExt cx="397025" cy="391525"/>
          </a:xfrm>
        </p:grpSpPr>
        <p:sp>
          <p:nvSpPr>
            <p:cNvPr id="25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Shape 744"/>
          <p:cNvGrpSpPr/>
          <p:nvPr/>
        </p:nvGrpSpPr>
        <p:grpSpPr>
          <a:xfrm>
            <a:off x="6564217" y="1885950"/>
            <a:ext cx="731520" cy="731520"/>
            <a:chOff x="5292575" y="3681900"/>
            <a:chExt cx="420150" cy="373275"/>
          </a:xfrm>
        </p:grpSpPr>
        <p:sp>
          <p:nvSpPr>
            <p:cNvPr id="29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Shape 762"/>
          <p:cNvGrpSpPr/>
          <p:nvPr/>
        </p:nvGrpSpPr>
        <p:grpSpPr>
          <a:xfrm>
            <a:off x="5190965" y="2811367"/>
            <a:ext cx="731520" cy="731520"/>
            <a:chOff x="576250" y="4319400"/>
            <a:chExt cx="442075" cy="442050"/>
          </a:xfrm>
        </p:grpSpPr>
        <p:sp>
          <p:nvSpPr>
            <p:cNvPr id="37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697"/>
          <p:cNvGrpSpPr/>
          <p:nvPr/>
        </p:nvGrpSpPr>
        <p:grpSpPr>
          <a:xfrm>
            <a:off x="6095034" y="2855434"/>
            <a:ext cx="731520" cy="640080"/>
            <a:chOff x="5247525" y="3007275"/>
            <a:chExt cx="517575" cy="384825"/>
          </a:xfrm>
        </p:grpSpPr>
        <p:sp>
          <p:nvSpPr>
            <p:cNvPr id="44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570"/>
          <p:cNvSpPr/>
          <p:nvPr/>
        </p:nvSpPr>
        <p:spPr>
          <a:xfrm>
            <a:off x="6662612" y="3612373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Shape 654"/>
          <p:cNvGrpSpPr/>
          <p:nvPr/>
        </p:nvGrpSpPr>
        <p:grpSpPr>
          <a:xfrm>
            <a:off x="4876800" y="3547110"/>
            <a:ext cx="548640" cy="548640"/>
            <a:chOff x="1278900" y="2333250"/>
            <a:chExt cx="381175" cy="381175"/>
          </a:xfrm>
        </p:grpSpPr>
        <p:sp>
          <p:nvSpPr>
            <p:cNvPr id="48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61"/>
          <p:cNvGrpSpPr/>
          <p:nvPr/>
        </p:nvGrpSpPr>
        <p:grpSpPr>
          <a:xfrm>
            <a:off x="5573617" y="3609155"/>
            <a:ext cx="500974" cy="471435"/>
            <a:chOff x="6030817" y="2681001"/>
            <a:chExt cx="500974" cy="471435"/>
          </a:xfrm>
        </p:grpSpPr>
        <p:grpSp>
          <p:nvGrpSpPr>
            <p:cNvPr id="36" name="Shape 669"/>
            <p:cNvGrpSpPr/>
            <p:nvPr/>
          </p:nvGrpSpPr>
          <p:grpSpPr>
            <a:xfrm>
              <a:off x="6030817" y="2681001"/>
              <a:ext cx="154057" cy="384677"/>
              <a:chOff x="3384375" y="2267500"/>
              <a:chExt cx="203375" cy="507825"/>
            </a:xfrm>
          </p:grpSpPr>
          <p:sp>
            <p:nvSpPr>
              <p:cNvPr id="53" name="Shape 670"/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avLst/>
                <a:gdLst/>
                <a:ahLst/>
                <a:cxnLst/>
                <a:rect l="0" t="0" r="0" b="0"/>
                <a:pathLst>
                  <a:path w="8135" h="16076" fill="none" extrusionOk="0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Shape 671"/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avLst/>
                <a:gdLst/>
                <a:ahLst/>
                <a:cxnLst/>
                <a:rect l="0" t="0" r="0" b="0"/>
                <a:pathLst>
                  <a:path w="3411" h="3751" fill="none" extrusionOk="0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Shape 672"/>
            <p:cNvGrpSpPr/>
            <p:nvPr/>
          </p:nvGrpSpPr>
          <p:grpSpPr>
            <a:xfrm>
              <a:off x="6231262" y="2865533"/>
              <a:ext cx="126389" cy="286903"/>
              <a:chOff x="4747025" y="2332025"/>
              <a:chExt cx="166850" cy="378750"/>
            </a:xfrm>
          </p:grpSpPr>
          <p:sp>
            <p:nvSpPr>
              <p:cNvPr id="56" name="Shape 673"/>
              <p:cNvSpPr/>
              <p:nvPr/>
            </p:nvSpPr>
            <p:spPr>
              <a:xfrm>
                <a:off x="4747025" y="2427025"/>
                <a:ext cx="166850" cy="283750"/>
              </a:xfrm>
              <a:custGeom>
                <a:avLst/>
                <a:gdLst/>
                <a:ahLst/>
                <a:cxnLst/>
                <a:rect l="0" t="0" r="0" b="0"/>
                <a:pathLst>
                  <a:path w="6674" h="11350" fill="none" extrusionOk="0">
                    <a:moveTo>
                      <a:pt x="4019" y="0"/>
                    </a:moveTo>
                    <a:lnTo>
                      <a:pt x="4019" y="0"/>
                    </a:lnTo>
                    <a:lnTo>
                      <a:pt x="3873" y="73"/>
                    </a:lnTo>
                    <a:lnTo>
                      <a:pt x="3703" y="122"/>
                    </a:lnTo>
                    <a:lnTo>
                      <a:pt x="3508" y="171"/>
                    </a:lnTo>
                    <a:lnTo>
                      <a:pt x="3337" y="171"/>
                    </a:lnTo>
                    <a:lnTo>
                      <a:pt x="3337" y="171"/>
                    </a:lnTo>
                    <a:lnTo>
                      <a:pt x="3167" y="171"/>
                    </a:lnTo>
                    <a:lnTo>
                      <a:pt x="2996" y="146"/>
                    </a:lnTo>
                    <a:lnTo>
                      <a:pt x="2826" y="73"/>
                    </a:lnTo>
                    <a:lnTo>
                      <a:pt x="2655" y="24"/>
                    </a:lnTo>
                    <a:lnTo>
                      <a:pt x="2655" y="24"/>
                    </a:lnTo>
                    <a:lnTo>
                      <a:pt x="2412" y="24"/>
                    </a:lnTo>
                    <a:lnTo>
                      <a:pt x="2168" y="97"/>
                    </a:lnTo>
                    <a:lnTo>
                      <a:pt x="1949" y="171"/>
                    </a:lnTo>
                    <a:lnTo>
                      <a:pt x="1706" y="317"/>
                    </a:lnTo>
                    <a:lnTo>
                      <a:pt x="1486" y="487"/>
                    </a:lnTo>
                    <a:lnTo>
                      <a:pt x="1243" y="682"/>
                    </a:lnTo>
                    <a:lnTo>
                      <a:pt x="1048" y="926"/>
                    </a:lnTo>
                    <a:lnTo>
                      <a:pt x="853" y="1193"/>
                    </a:lnTo>
                    <a:lnTo>
                      <a:pt x="658" y="1510"/>
                    </a:lnTo>
                    <a:lnTo>
                      <a:pt x="512" y="1851"/>
                    </a:lnTo>
                    <a:lnTo>
                      <a:pt x="366" y="2216"/>
                    </a:lnTo>
                    <a:lnTo>
                      <a:pt x="244" y="2630"/>
                    </a:lnTo>
                    <a:lnTo>
                      <a:pt x="123" y="3093"/>
                    </a:lnTo>
                    <a:lnTo>
                      <a:pt x="49" y="3580"/>
                    </a:lnTo>
                    <a:lnTo>
                      <a:pt x="1" y="4092"/>
                    </a:lnTo>
                    <a:lnTo>
                      <a:pt x="1" y="4652"/>
                    </a:lnTo>
                    <a:lnTo>
                      <a:pt x="1" y="4652"/>
                    </a:lnTo>
                    <a:lnTo>
                      <a:pt x="1" y="4774"/>
                    </a:lnTo>
                    <a:lnTo>
                      <a:pt x="25" y="4895"/>
                    </a:lnTo>
                    <a:lnTo>
                      <a:pt x="74" y="4993"/>
                    </a:lnTo>
                    <a:lnTo>
                      <a:pt x="147" y="5090"/>
                    </a:lnTo>
                    <a:lnTo>
                      <a:pt x="220" y="5163"/>
                    </a:lnTo>
                    <a:lnTo>
                      <a:pt x="317" y="5236"/>
                    </a:lnTo>
                    <a:lnTo>
                      <a:pt x="415" y="5261"/>
                    </a:lnTo>
                    <a:lnTo>
                      <a:pt x="537" y="5285"/>
                    </a:lnTo>
                    <a:lnTo>
                      <a:pt x="537" y="5285"/>
                    </a:lnTo>
                    <a:lnTo>
                      <a:pt x="658" y="5261"/>
                    </a:lnTo>
                    <a:lnTo>
                      <a:pt x="756" y="5236"/>
                    </a:lnTo>
                    <a:lnTo>
                      <a:pt x="853" y="5163"/>
                    </a:lnTo>
                    <a:lnTo>
                      <a:pt x="926" y="5090"/>
                    </a:lnTo>
                    <a:lnTo>
                      <a:pt x="999" y="4993"/>
                    </a:lnTo>
                    <a:lnTo>
                      <a:pt x="1024" y="4895"/>
                    </a:lnTo>
                    <a:lnTo>
                      <a:pt x="1048" y="4774"/>
                    </a:lnTo>
                    <a:lnTo>
                      <a:pt x="1072" y="4652"/>
                    </a:lnTo>
                    <a:lnTo>
                      <a:pt x="1072" y="4652"/>
                    </a:lnTo>
                    <a:lnTo>
                      <a:pt x="1097" y="4189"/>
                    </a:lnTo>
                    <a:lnTo>
                      <a:pt x="1145" y="3726"/>
                    </a:lnTo>
                    <a:lnTo>
                      <a:pt x="1218" y="3312"/>
                    </a:lnTo>
                    <a:lnTo>
                      <a:pt x="1316" y="2923"/>
                    </a:lnTo>
                    <a:lnTo>
                      <a:pt x="1438" y="2582"/>
                    </a:lnTo>
                    <a:lnTo>
                      <a:pt x="1535" y="2338"/>
                    </a:lnTo>
                    <a:lnTo>
                      <a:pt x="1633" y="2168"/>
                    </a:lnTo>
                    <a:lnTo>
                      <a:pt x="1681" y="2143"/>
                    </a:lnTo>
                    <a:lnTo>
                      <a:pt x="1706" y="2143"/>
                    </a:lnTo>
                    <a:lnTo>
                      <a:pt x="1706" y="2143"/>
                    </a:lnTo>
                    <a:lnTo>
                      <a:pt x="1730" y="2241"/>
                    </a:lnTo>
                    <a:lnTo>
                      <a:pt x="1730" y="2509"/>
                    </a:lnTo>
                    <a:lnTo>
                      <a:pt x="1681" y="3483"/>
                    </a:lnTo>
                    <a:lnTo>
                      <a:pt x="1608" y="4822"/>
                    </a:lnTo>
                    <a:lnTo>
                      <a:pt x="1486" y="6357"/>
                    </a:lnTo>
                    <a:lnTo>
                      <a:pt x="1243" y="9231"/>
                    </a:lnTo>
                    <a:lnTo>
                      <a:pt x="1145" y="10521"/>
                    </a:lnTo>
                    <a:lnTo>
                      <a:pt x="1145" y="10521"/>
                    </a:lnTo>
                    <a:lnTo>
                      <a:pt x="1145" y="10668"/>
                    </a:lnTo>
                    <a:lnTo>
                      <a:pt x="1145" y="10814"/>
                    </a:lnTo>
                    <a:lnTo>
                      <a:pt x="1194" y="10935"/>
                    </a:lnTo>
                    <a:lnTo>
                      <a:pt x="1267" y="11057"/>
                    </a:lnTo>
                    <a:lnTo>
                      <a:pt x="1340" y="11155"/>
                    </a:lnTo>
                    <a:lnTo>
                      <a:pt x="1462" y="11252"/>
                    </a:lnTo>
                    <a:lnTo>
                      <a:pt x="1584" y="11325"/>
                    </a:lnTo>
                    <a:lnTo>
                      <a:pt x="1706" y="11349"/>
                    </a:lnTo>
                    <a:lnTo>
                      <a:pt x="1706" y="11349"/>
                    </a:lnTo>
                    <a:lnTo>
                      <a:pt x="1827" y="11349"/>
                    </a:lnTo>
                    <a:lnTo>
                      <a:pt x="1827" y="11349"/>
                    </a:lnTo>
                    <a:lnTo>
                      <a:pt x="1949" y="11349"/>
                    </a:lnTo>
                    <a:lnTo>
                      <a:pt x="2071" y="11325"/>
                    </a:lnTo>
                    <a:lnTo>
                      <a:pt x="2168" y="11252"/>
                    </a:lnTo>
                    <a:lnTo>
                      <a:pt x="2266" y="11179"/>
                    </a:lnTo>
                    <a:lnTo>
                      <a:pt x="2339" y="11106"/>
                    </a:lnTo>
                    <a:lnTo>
                      <a:pt x="2412" y="11008"/>
                    </a:lnTo>
                    <a:lnTo>
                      <a:pt x="2461" y="10887"/>
                    </a:lnTo>
                    <a:lnTo>
                      <a:pt x="2509" y="10765"/>
                    </a:lnTo>
                    <a:lnTo>
                      <a:pt x="3045" y="7014"/>
                    </a:lnTo>
                    <a:lnTo>
                      <a:pt x="3045" y="7014"/>
                    </a:lnTo>
                    <a:lnTo>
                      <a:pt x="3045" y="6966"/>
                    </a:lnTo>
                    <a:lnTo>
                      <a:pt x="3094" y="6868"/>
                    </a:lnTo>
                    <a:lnTo>
                      <a:pt x="3143" y="6819"/>
                    </a:lnTo>
                    <a:lnTo>
                      <a:pt x="3191" y="6771"/>
                    </a:lnTo>
                    <a:lnTo>
                      <a:pt x="3264" y="6746"/>
                    </a:lnTo>
                    <a:lnTo>
                      <a:pt x="3337" y="6722"/>
                    </a:lnTo>
                    <a:lnTo>
                      <a:pt x="3337" y="6722"/>
                    </a:lnTo>
                    <a:lnTo>
                      <a:pt x="3410" y="6746"/>
                    </a:lnTo>
                    <a:lnTo>
                      <a:pt x="3484" y="6771"/>
                    </a:lnTo>
                    <a:lnTo>
                      <a:pt x="3532" y="6819"/>
                    </a:lnTo>
                    <a:lnTo>
                      <a:pt x="3581" y="6868"/>
                    </a:lnTo>
                    <a:lnTo>
                      <a:pt x="3630" y="6966"/>
                    </a:lnTo>
                    <a:lnTo>
                      <a:pt x="3630" y="7014"/>
                    </a:lnTo>
                    <a:lnTo>
                      <a:pt x="4165" y="10765"/>
                    </a:lnTo>
                    <a:lnTo>
                      <a:pt x="4165" y="10765"/>
                    </a:lnTo>
                    <a:lnTo>
                      <a:pt x="4214" y="10887"/>
                    </a:lnTo>
                    <a:lnTo>
                      <a:pt x="4263" y="11008"/>
                    </a:lnTo>
                    <a:lnTo>
                      <a:pt x="4336" y="11106"/>
                    </a:lnTo>
                    <a:lnTo>
                      <a:pt x="4409" y="11179"/>
                    </a:lnTo>
                    <a:lnTo>
                      <a:pt x="4506" y="11252"/>
                    </a:lnTo>
                    <a:lnTo>
                      <a:pt x="4604" y="11325"/>
                    </a:lnTo>
                    <a:lnTo>
                      <a:pt x="4726" y="11349"/>
                    </a:lnTo>
                    <a:lnTo>
                      <a:pt x="4847" y="11349"/>
                    </a:lnTo>
                    <a:lnTo>
                      <a:pt x="4847" y="11349"/>
                    </a:lnTo>
                    <a:lnTo>
                      <a:pt x="4969" y="11349"/>
                    </a:lnTo>
                    <a:lnTo>
                      <a:pt x="4969" y="11349"/>
                    </a:lnTo>
                    <a:lnTo>
                      <a:pt x="5091" y="11325"/>
                    </a:lnTo>
                    <a:lnTo>
                      <a:pt x="5213" y="11252"/>
                    </a:lnTo>
                    <a:lnTo>
                      <a:pt x="5334" y="11155"/>
                    </a:lnTo>
                    <a:lnTo>
                      <a:pt x="5408" y="11057"/>
                    </a:lnTo>
                    <a:lnTo>
                      <a:pt x="5481" y="10935"/>
                    </a:lnTo>
                    <a:lnTo>
                      <a:pt x="5529" y="10814"/>
                    </a:lnTo>
                    <a:lnTo>
                      <a:pt x="5529" y="10668"/>
                    </a:lnTo>
                    <a:lnTo>
                      <a:pt x="5529" y="10521"/>
                    </a:lnTo>
                    <a:lnTo>
                      <a:pt x="5529" y="10521"/>
                    </a:lnTo>
                    <a:lnTo>
                      <a:pt x="5188" y="6381"/>
                    </a:lnTo>
                    <a:lnTo>
                      <a:pt x="4994" y="3507"/>
                    </a:lnTo>
                    <a:lnTo>
                      <a:pt x="4945" y="2533"/>
                    </a:lnTo>
                    <a:lnTo>
                      <a:pt x="4945" y="2241"/>
                    </a:lnTo>
                    <a:lnTo>
                      <a:pt x="4969" y="2143"/>
                    </a:lnTo>
                    <a:lnTo>
                      <a:pt x="4969" y="2143"/>
                    </a:lnTo>
                    <a:lnTo>
                      <a:pt x="4994" y="2143"/>
                    </a:lnTo>
                    <a:lnTo>
                      <a:pt x="5042" y="2168"/>
                    </a:lnTo>
                    <a:lnTo>
                      <a:pt x="5140" y="2314"/>
                    </a:lnTo>
                    <a:lnTo>
                      <a:pt x="5237" y="2557"/>
                    </a:lnTo>
                    <a:lnTo>
                      <a:pt x="5334" y="2898"/>
                    </a:lnTo>
                    <a:lnTo>
                      <a:pt x="5432" y="3288"/>
                    </a:lnTo>
                    <a:lnTo>
                      <a:pt x="5529" y="3726"/>
                    </a:lnTo>
                    <a:lnTo>
                      <a:pt x="5578" y="4189"/>
                    </a:lnTo>
                    <a:lnTo>
                      <a:pt x="5602" y="4652"/>
                    </a:lnTo>
                    <a:lnTo>
                      <a:pt x="5602" y="4652"/>
                    </a:lnTo>
                    <a:lnTo>
                      <a:pt x="5627" y="4774"/>
                    </a:lnTo>
                    <a:lnTo>
                      <a:pt x="5651" y="4895"/>
                    </a:lnTo>
                    <a:lnTo>
                      <a:pt x="5675" y="4993"/>
                    </a:lnTo>
                    <a:lnTo>
                      <a:pt x="5749" y="5090"/>
                    </a:lnTo>
                    <a:lnTo>
                      <a:pt x="5822" y="5163"/>
                    </a:lnTo>
                    <a:lnTo>
                      <a:pt x="5919" y="5236"/>
                    </a:lnTo>
                    <a:lnTo>
                      <a:pt x="6016" y="5261"/>
                    </a:lnTo>
                    <a:lnTo>
                      <a:pt x="6138" y="5285"/>
                    </a:lnTo>
                    <a:lnTo>
                      <a:pt x="6138" y="5285"/>
                    </a:lnTo>
                    <a:lnTo>
                      <a:pt x="6260" y="5261"/>
                    </a:lnTo>
                    <a:lnTo>
                      <a:pt x="6357" y="5236"/>
                    </a:lnTo>
                    <a:lnTo>
                      <a:pt x="6455" y="5163"/>
                    </a:lnTo>
                    <a:lnTo>
                      <a:pt x="6528" y="5090"/>
                    </a:lnTo>
                    <a:lnTo>
                      <a:pt x="6601" y="4993"/>
                    </a:lnTo>
                    <a:lnTo>
                      <a:pt x="6650" y="4895"/>
                    </a:lnTo>
                    <a:lnTo>
                      <a:pt x="6674" y="4774"/>
                    </a:lnTo>
                    <a:lnTo>
                      <a:pt x="6674" y="4652"/>
                    </a:lnTo>
                    <a:lnTo>
                      <a:pt x="6674" y="4652"/>
                    </a:lnTo>
                    <a:lnTo>
                      <a:pt x="6674" y="4092"/>
                    </a:lnTo>
                    <a:lnTo>
                      <a:pt x="6625" y="3556"/>
                    </a:lnTo>
                    <a:lnTo>
                      <a:pt x="6552" y="3069"/>
                    </a:lnTo>
                    <a:lnTo>
                      <a:pt x="6455" y="2630"/>
                    </a:lnTo>
                    <a:lnTo>
                      <a:pt x="6357" y="2216"/>
                    </a:lnTo>
                    <a:lnTo>
                      <a:pt x="6211" y="1827"/>
                    </a:lnTo>
                    <a:lnTo>
                      <a:pt x="6065" y="1486"/>
                    </a:lnTo>
                    <a:lnTo>
                      <a:pt x="5895" y="1169"/>
                    </a:lnTo>
                    <a:lnTo>
                      <a:pt x="5700" y="901"/>
                    </a:lnTo>
                    <a:lnTo>
                      <a:pt x="5505" y="658"/>
                    </a:lnTo>
                    <a:lnTo>
                      <a:pt x="5286" y="463"/>
                    </a:lnTo>
                    <a:lnTo>
                      <a:pt x="5042" y="292"/>
                    </a:lnTo>
                    <a:lnTo>
                      <a:pt x="4799" y="171"/>
                    </a:lnTo>
                    <a:lnTo>
                      <a:pt x="4555" y="73"/>
                    </a:lnTo>
                    <a:lnTo>
                      <a:pt x="4287" y="24"/>
                    </a:lnTo>
                    <a:lnTo>
                      <a:pt x="4019" y="0"/>
                    </a:lnTo>
                    <a:lnTo>
                      <a:pt x="4019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674"/>
              <p:cNvSpPr/>
              <p:nvPr/>
            </p:nvSpPr>
            <p:spPr>
              <a:xfrm>
                <a:off x="4792100" y="2332025"/>
                <a:ext cx="76725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069" h="3362" fill="none" extrusionOk="0">
                    <a:moveTo>
                      <a:pt x="0" y="1511"/>
                    </a:moveTo>
                    <a:lnTo>
                      <a:pt x="0" y="1511"/>
                    </a:lnTo>
                    <a:lnTo>
                      <a:pt x="24" y="1340"/>
                    </a:lnTo>
                    <a:lnTo>
                      <a:pt x="49" y="1170"/>
                    </a:lnTo>
                    <a:lnTo>
                      <a:pt x="73" y="1024"/>
                    </a:lnTo>
                    <a:lnTo>
                      <a:pt x="122" y="877"/>
                    </a:lnTo>
                    <a:lnTo>
                      <a:pt x="195" y="756"/>
                    </a:lnTo>
                    <a:lnTo>
                      <a:pt x="268" y="634"/>
                    </a:lnTo>
                    <a:lnTo>
                      <a:pt x="365" y="512"/>
                    </a:lnTo>
                    <a:lnTo>
                      <a:pt x="463" y="415"/>
                    </a:lnTo>
                    <a:lnTo>
                      <a:pt x="682" y="220"/>
                    </a:lnTo>
                    <a:lnTo>
                      <a:pt x="950" y="98"/>
                    </a:lnTo>
                    <a:lnTo>
                      <a:pt x="1218" y="25"/>
                    </a:lnTo>
                    <a:lnTo>
                      <a:pt x="1534" y="1"/>
                    </a:lnTo>
                    <a:lnTo>
                      <a:pt x="1534" y="1"/>
                    </a:lnTo>
                    <a:lnTo>
                      <a:pt x="1851" y="25"/>
                    </a:lnTo>
                    <a:lnTo>
                      <a:pt x="2119" y="98"/>
                    </a:lnTo>
                    <a:lnTo>
                      <a:pt x="2387" y="220"/>
                    </a:lnTo>
                    <a:lnTo>
                      <a:pt x="2606" y="415"/>
                    </a:lnTo>
                    <a:lnTo>
                      <a:pt x="2703" y="512"/>
                    </a:lnTo>
                    <a:lnTo>
                      <a:pt x="2801" y="634"/>
                    </a:lnTo>
                    <a:lnTo>
                      <a:pt x="2874" y="756"/>
                    </a:lnTo>
                    <a:lnTo>
                      <a:pt x="2947" y="877"/>
                    </a:lnTo>
                    <a:lnTo>
                      <a:pt x="2996" y="1024"/>
                    </a:lnTo>
                    <a:lnTo>
                      <a:pt x="3020" y="1170"/>
                    </a:lnTo>
                    <a:lnTo>
                      <a:pt x="3044" y="1340"/>
                    </a:lnTo>
                    <a:lnTo>
                      <a:pt x="3069" y="1511"/>
                    </a:lnTo>
                    <a:lnTo>
                      <a:pt x="3069" y="1511"/>
                    </a:lnTo>
                    <a:lnTo>
                      <a:pt x="3044" y="1681"/>
                    </a:lnTo>
                    <a:lnTo>
                      <a:pt x="3020" y="1852"/>
                    </a:lnTo>
                    <a:lnTo>
                      <a:pt x="2947" y="2193"/>
                    </a:lnTo>
                    <a:lnTo>
                      <a:pt x="2801" y="2509"/>
                    </a:lnTo>
                    <a:lnTo>
                      <a:pt x="2606" y="2777"/>
                    </a:lnTo>
                    <a:lnTo>
                      <a:pt x="2509" y="2899"/>
                    </a:lnTo>
                    <a:lnTo>
                      <a:pt x="2387" y="3021"/>
                    </a:lnTo>
                    <a:lnTo>
                      <a:pt x="2265" y="3118"/>
                    </a:lnTo>
                    <a:lnTo>
                      <a:pt x="2119" y="3191"/>
                    </a:lnTo>
                    <a:lnTo>
                      <a:pt x="1997" y="3264"/>
                    </a:lnTo>
                    <a:lnTo>
                      <a:pt x="1851" y="3313"/>
                    </a:lnTo>
                    <a:lnTo>
                      <a:pt x="1681" y="3337"/>
                    </a:lnTo>
                    <a:lnTo>
                      <a:pt x="1534" y="3362"/>
                    </a:lnTo>
                    <a:lnTo>
                      <a:pt x="1534" y="3362"/>
                    </a:lnTo>
                    <a:lnTo>
                      <a:pt x="1388" y="3337"/>
                    </a:lnTo>
                    <a:lnTo>
                      <a:pt x="1218" y="3313"/>
                    </a:lnTo>
                    <a:lnTo>
                      <a:pt x="1072" y="3264"/>
                    </a:lnTo>
                    <a:lnTo>
                      <a:pt x="950" y="3191"/>
                    </a:lnTo>
                    <a:lnTo>
                      <a:pt x="804" y="3118"/>
                    </a:lnTo>
                    <a:lnTo>
                      <a:pt x="682" y="3021"/>
                    </a:lnTo>
                    <a:lnTo>
                      <a:pt x="560" y="2899"/>
                    </a:lnTo>
                    <a:lnTo>
                      <a:pt x="463" y="2777"/>
                    </a:lnTo>
                    <a:lnTo>
                      <a:pt x="268" y="2509"/>
                    </a:lnTo>
                    <a:lnTo>
                      <a:pt x="122" y="2193"/>
                    </a:lnTo>
                    <a:lnTo>
                      <a:pt x="49" y="1852"/>
                    </a:lnTo>
                    <a:lnTo>
                      <a:pt x="24" y="1681"/>
                    </a:lnTo>
                    <a:lnTo>
                      <a:pt x="0" y="1511"/>
                    </a:lnTo>
                    <a:lnTo>
                      <a:pt x="0" y="151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Shape 675"/>
            <p:cNvGrpSpPr/>
            <p:nvPr/>
          </p:nvGrpSpPr>
          <p:grpSpPr>
            <a:xfrm>
              <a:off x="6400800" y="2691114"/>
              <a:ext cx="130991" cy="380985"/>
              <a:chOff x="4071800" y="2269925"/>
              <a:chExt cx="172925" cy="502950"/>
            </a:xfrm>
          </p:grpSpPr>
          <p:sp>
            <p:nvSpPr>
              <p:cNvPr id="59" name="Shape 676"/>
              <p:cNvSpPr/>
              <p:nvPr/>
            </p:nvSpPr>
            <p:spPr>
              <a:xfrm>
                <a:off x="4118075" y="2269925"/>
                <a:ext cx="80375" cy="91350"/>
              </a:xfrm>
              <a:custGeom>
                <a:avLst/>
                <a:gdLst/>
                <a:ahLst/>
                <a:cxnLst/>
                <a:rect l="0" t="0" r="0" b="0"/>
                <a:pathLst>
                  <a:path w="3215" h="3654" fill="none" extrusionOk="0">
                    <a:moveTo>
                      <a:pt x="0" y="1657"/>
                    </a:moveTo>
                    <a:lnTo>
                      <a:pt x="0" y="1657"/>
                    </a:lnTo>
                    <a:lnTo>
                      <a:pt x="0" y="1462"/>
                    </a:lnTo>
                    <a:lnTo>
                      <a:pt x="24" y="1291"/>
                    </a:lnTo>
                    <a:lnTo>
                      <a:pt x="73" y="1121"/>
                    </a:lnTo>
                    <a:lnTo>
                      <a:pt x="122" y="975"/>
                    </a:lnTo>
                    <a:lnTo>
                      <a:pt x="195" y="829"/>
                    </a:lnTo>
                    <a:lnTo>
                      <a:pt x="268" y="682"/>
                    </a:lnTo>
                    <a:lnTo>
                      <a:pt x="365" y="561"/>
                    </a:lnTo>
                    <a:lnTo>
                      <a:pt x="463" y="439"/>
                    </a:lnTo>
                    <a:lnTo>
                      <a:pt x="585" y="341"/>
                    </a:lnTo>
                    <a:lnTo>
                      <a:pt x="706" y="244"/>
                    </a:lnTo>
                    <a:lnTo>
                      <a:pt x="853" y="171"/>
                    </a:lnTo>
                    <a:lnTo>
                      <a:pt x="974" y="122"/>
                    </a:lnTo>
                    <a:lnTo>
                      <a:pt x="1120" y="74"/>
                    </a:lnTo>
                    <a:lnTo>
                      <a:pt x="1291" y="25"/>
                    </a:lnTo>
                    <a:lnTo>
                      <a:pt x="1437" y="0"/>
                    </a:lnTo>
                    <a:lnTo>
                      <a:pt x="1608" y="0"/>
                    </a:lnTo>
                    <a:lnTo>
                      <a:pt x="1608" y="0"/>
                    </a:lnTo>
                    <a:lnTo>
                      <a:pt x="1778" y="0"/>
                    </a:lnTo>
                    <a:lnTo>
                      <a:pt x="1924" y="25"/>
                    </a:lnTo>
                    <a:lnTo>
                      <a:pt x="2095" y="74"/>
                    </a:lnTo>
                    <a:lnTo>
                      <a:pt x="2241" y="122"/>
                    </a:lnTo>
                    <a:lnTo>
                      <a:pt x="2363" y="171"/>
                    </a:lnTo>
                    <a:lnTo>
                      <a:pt x="2509" y="244"/>
                    </a:lnTo>
                    <a:lnTo>
                      <a:pt x="2630" y="341"/>
                    </a:lnTo>
                    <a:lnTo>
                      <a:pt x="2752" y="439"/>
                    </a:lnTo>
                    <a:lnTo>
                      <a:pt x="2850" y="561"/>
                    </a:lnTo>
                    <a:lnTo>
                      <a:pt x="2947" y="682"/>
                    </a:lnTo>
                    <a:lnTo>
                      <a:pt x="3020" y="829"/>
                    </a:lnTo>
                    <a:lnTo>
                      <a:pt x="3093" y="975"/>
                    </a:lnTo>
                    <a:lnTo>
                      <a:pt x="3142" y="1121"/>
                    </a:lnTo>
                    <a:lnTo>
                      <a:pt x="3191" y="1291"/>
                    </a:lnTo>
                    <a:lnTo>
                      <a:pt x="3215" y="1462"/>
                    </a:lnTo>
                    <a:lnTo>
                      <a:pt x="3215" y="1657"/>
                    </a:lnTo>
                    <a:lnTo>
                      <a:pt x="3215" y="1657"/>
                    </a:lnTo>
                    <a:lnTo>
                      <a:pt x="3215" y="1827"/>
                    </a:lnTo>
                    <a:lnTo>
                      <a:pt x="3191" y="2022"/>
                    </a:lnTo>
                    <a:lnTo>
                      <a:pt x="3142" y="2217"/>
                    </a:lnTo>
                    <a:lnTo>
                      <a:pt x="3093" y="2387"/>
                    </a:lnTo>
                    <a:lnTo>
                      <a:pt x="3020" y="2558"/>
                    </a:lnTo>
                    <a:lnTo>
                      <a:pt x="2947" y="2728"/>
                    </a:lnTo>
                    <a:lnTo>
                      <a:pt x="2850" y="2874"/>
                    </a:lnTo>
                    <a:lnTo>
                      <a:pt x="2752" y="3020"/>
                    </a:lnTo>
                    <a:lnTo>
                      <a:pt x="2630" y="3167"/>
                    </a:lnTo>
                    <a:lnTo>
                      <a:pt x="2509" y="3288"/>
                    </a:lnTo>
                    <a:lnTo>
                      <a:pt x="2363" y="3386"/>
                    </a:lnTo>
                    <a:lnTo>
                      <a:pt x="2241" y="3483"/>
                    </a:lnTo>
                    <a:lnTo>
                      <a:pt x="2095" y="3556"/>
                    </a:lnTo>
                    <a:lnTo>
                      <a:pt x="1924" y="3605"/>
                    </a:lnTo>
                    <a:lnTo>
                      <a:pt x="1778" y="3629"/>
                    </a:lnTo>
                    <a:lnTo>
                      <a:pt x="1608" y="3654"/>
                    </a:lnTo>
                    <a:lnTo>
                      <a:pt x="1608" y="3654"/>
                    </a:lnTo>
                    <a:lnTo>
                      <a:pt x="1437" y="3629"/>
                    </a:lnTo>
                    <a:lnTo>
                      <a:pt x="1291" y="3605"/>
                    </a:lnTo>
                    <a:lnTo>
                      <a:pt x="1120" y="3556"/>
                    </a:lnTo>
                    <a:lnTo>
                      <a:pt x="974" y="3483"/>
                    </a:lnTo>
                    <a:lnTo>
                      <a:pt x="853" y="3386"/>
                    </a:lnTo>
                    <a:lnTo>
                      <a:pt x="706" y="3288"/>
                    </a:lnTo>
                    <a:lnTo>
                      <a:pt x="585" y="3167"/>
                    </a:lnTo>
                    <a:lnTo>
                      <a:pt x="463" y="3020"/>
                    </a:lnTo>
                    <a:lnTo>
                      <a:pt x="365" y="2874"/>
                    </a:lnTo>
                    <a:lnTo>
                      <a:pt x="268" y="2728"/>
                    </a:lnTo>
                    <a:lnTo>
                      <a:pt x="195" y="2558"/>
                    </a:lnTo>
                    <a:lnTo>
                      <a:pt x="122" y="2387"/>
                    </a:lnTo>
                    <a:lnTo>
                      <a:pt x="73" y="2217"/>
                    </a:lnTo>
                    <a:lnTo>
                      <a:pt x="24" y="2022"/>
                    </a:lnTo>
                    <a:lnTo>
                      <a:pt x="0" y="1827"/>
                    </a:lnTo>
                    <a:lnTo>
                      <a:pt x="0" y="1657"/>
                    </a:lnTo>
                    <a:lnTo>
                      <a:pt x="0" y="165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77"/>
              <p:cNvSpPr/>
              <p:nvPr/>
            </p:nvSpPr>
            <p:spPr>
              <a:xfrm>
                <a:off x="4071800" y="2372825"/>
                <a:ext cx="172925" cy="400050"/>
              </a:xfrm>
              <a:custGeom>
                <a:avLst/>
                <a:gdLst/>
                <a:ahLst/>
                <a:cxnLst/>
                <a:rect l="0" t="0" r="0" b="0"/>
                <a:pathLst>
                  <a:path w="6917" h="16002" fill="none" extrusionOk="0">
                    <a:moveTo>
                      <a:pt x="4189" y="0"/>
                    </a:moveTo>
                    <a:lnTo>
                      <a:pt x="4189" y="0"/>
                    </a:lnTo>
                    <a:lnTo>
                      <a:pt x="4019" y="98"/>
                    </a:lnTo>
                    <a:lnTo>
                      <a:pt x="3848" y="147"/>
                    </a:lnTo>
                    <a:lnTo>
                      <a:pt x="3653" y="195"/>
                    </a:lnTo>
                    <a:lnTo>
                      <a:pt x="3459" y="220"/>
                    </a:lnTo>
                    <a:lnTo>
                      <a:pt x="3459" y="220"/>
                    </a:lnTo>
                    <a:lnTo>
                      <a:pt x="3264" y="195"/>
                    </a:lnTo>
                    <a:lnTo>
                      <a:pt x="3069" y="147"/>
                    </a:lnTo>
                    <a:lnTo>
                      <a:pt x="2898" y="98"/>
                    </a:lnTo>
                    <a:lnTo>
                      <a:pt x="2728" y="0"/>
                    </a:lnTo>
                    <a:lnTo>
                      <a:pt x="2728" y="0"/>
                    </a:lnTo>
                    <a:lnTo>
                      <a:pt x="2533" y="49"/>
                    </a:lnTo>
                    <a:lnTo>
                      <a:pt x="2338" y="122"/>
                    </a:lnTo>
                    <a:lnTo>
                      <a:pt x="2168" y="195"/>
                    </a:lnTo>
                    <a:lnTo>
                      <a:pt x="2022" y="293"/>
                    </a:lnTo>
                    <a:lnTo>
                      <a:pt x="1705" y="488"/>
                    </a:lnTo>
                    <a:lnTo>
                      <a:pt x="1437" y="755"/>
                    </a:lnTo>
                    <a:lnTo>
                      <a:pt x="1169" y="1072"/>
                    </a:lnTo>
                    <a:lnTo>
                      <a:pt x="950" y="1413"/>
                    </a:lnTo>
                    <a:lnTo>
                      <a:pt x="755" y="1803"/>
                    </a:lnTo>
                    <a:lnTo>
                      <a:pt x="585" y="2217"/>
                    </a:lnTo>
                    <a:lnTo>
                      <a:pt x="439" y="2704"/>
                    </a:lnTo>
                    <a:lnTo>
                      <a:pt x="317" y="3191"/>
                    </a:lnTo>
                    <a:lnTo>
                      <a:pt x="219" y="3727"/>
                    </a:lnTo>
                    <a:lnTo>
                      <a:pt x="146" y="4311"/>
                    </a:lnTo>
                    <a:lnTo>
                      <a:pt x="73" y="4896"/>
                    </a:lnTo>
                    <a:lnTo>
                      <a:pt x="24" y="5529"/>
                    </a:lnTo>
                    <a:lnTo>
                      <a:pt x="0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4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4"/>
                    </a:lnTo>
                    <a:lnTo>
                      <a:pt x="244" y="7502"/>
                    </a:lnTo>
                    <a:lnTo>
                      <a:pt x="317" y="7575"/>
                    </a:lnTo>
                    <a:lnTo>
                      <a:pt x="414" y="7624"/>
                    </a:lnTo>
                    <a:lnTo>
                      <a:pt x="487" y="7624"/>
                    </a:lnTo>
                    <a:lnTo>
                      <a:pt x="487" y="7624"/>
                    </a:lnTo>
                    <a:lnTo>
                      <a:pt x="633" y="7624"/>
                    </a:lnTo>
                    <a:lnTo>
                      <a:pt x="731" y="7575"/>
                    </a:lnTo>
                    <a:lnTo>
                      <a:pt x="804" y="7502"/>
                    </a:lnTo>
                    <a:lnTo>
                      <a:pt x="877" y="7404"/>
                    </a:lnTo>
                    <a:lnTo>
                      <a:pt x="926" y="7307"/>
                    </a:lnTo>
                    <a:lnTo>
                      <a:pt x="950" y="7161"/>
                    </a:lnTo>
                    <a:lnTo>
                      <a:pt x="974" y="6869"/>
                    </a:lnTo>
                    <a:lnTo>
                      <a:pt x="974" y="6869"/>
                    </a:lnTo>
                    <a:lnTo>
                      <a:pt x="999" y="6503"/>
                    </a:lnTo>
                    <a:lnTo>
                      <a:pt x="1023" y="6089"/>
                    </a:lnTo>
                    <a:lnTo>
                      <a:pt x="1145" y="5091"/>
                    </a:lnTo>
                    <a:lnTo>
                      <a:pt x="1291" y="4092"/>
                    </a:lnTo>
                    <a:lnTo>
                      <a:pt x="1364" y="3654"/>
                    </a:lnTo>
                    <a:lnTo>
                      <a:pt x="1461" y="3288"/>
                    </a:lnTo>
                    <a:lnTo>
                      <a:pt x="1461" y="3288"/>
                    </a:lnTo>
                    <a:lnTo>
                      <a:pt x="1413" y="3094"/>
                    </a:lnTo>
                    <a:lnTo>
                      <a:pt x="1388" y="2899"/>
                    </a:lnTo>
                    <a:lnTo>
                      <a:pt x="1388" y="2704"/>
                    </a:lnTo>
                    <a:lnTo>
                      <a:pt x="1413" y="2533"/>
                    </a:lnTo>
                    <a:lnTo>
                      <a:pt x="1437" y="2387"/>
                    </a:lnTo>
                    <a:lnTo>
                      <a:pt x="1510" y="2241"/>
                    </a:lnTo>
                    <a:lnTo>
                      <a:pt x="1583" y="2119"/>
                    </a:lnTo>
                    <a:lnTo>
                      <a:pt x="1656" y="2046"/>
                    </a:lnTo>
                    <a:lnTo>
                      <a:pt x="1656" y="2046"/>
                    </a:lnTo>
                    <a:lnTo>
                      <a:pt x="1583" y="2144"/>
                    </a:lnTo>
                    <a:lnTo>
                      <a:pt x="1534" y="2290"/>
                    </a:lnTo>
                    <a:lnTo>
                      <a:pt x="1486" y="2485"/>
                    </a:lnTo>
                    <a:lnTo>
                      <a:pt x="1486" y="2680"/>
                    </a:lnTo>
                    <a:lnTo>
                      <a:pt x="1510" y="2874"/>
                    </a:lnTo>
                    <a:lnTo>
                      <a:pt x="1559" y="3069"/>
                    </a:lnTo>
                    <a:lnTo>
                      <a:pt x="1608" y="3167"/>
                    </a:lnTo>
                    <a:lnTo>
                      <a:pt x="1681" y="3264"/>
                    </a:lnTo>
                    <a:lnTo>
                      <a:pt x="1754" y="3337"/>
                    </a:lnTo>
                    <a:lnTo>
                      <a:pt x="1851" y="3410"/>
                    </a:lnTo>
                    <a:lnTo>
                      <a:pt x="1851" y="3410"/>
                    </a:lnTo>
                    <a:lnTo>
                      <a:pt x="1900" y="3775"/>
                    </a:lnTo>
                    <a:lnTo>
                      <a:pt x="1924" y="3970"/>
                    </a:lnTo>
                    <a:lnTo>
                      <a:pt x="1949" y="4190"/>
                    </a:lnTo>
                    <a:lnTo>
                      <a:pt x="1924" y="4433"/>
                    </a:lnTo>
                    <a:lnTo>
                      <a:pt x="1900" y="4725"/>
                    </a:lnTo>
                    <a:lnTo>
                      <a:pt x="1827" y="5018"/>
                    </a:lnTo>
                    <a:lnTo>
                      <a:pt x="1705" y="5383"/>
                    </a:lnTo>
                    <a:lnTo>
                      <a:pt x="1705" y="5383"/>
                    </a:lnTo>
                    <a:lnTo>
                      <a:pt x="1510" y="5894"/>
                    </a:lnTo>
                    <a:lnTo>
                      <a:pt x="1364" y="6381"/>
                    </a:lnTo>
                    <a:lnTo>
                      <a:pt x="1267" y="6820"/>
                    </a:lnTo>
                    <a:lnTo>
                      <a:pt x="1218" y="7210"/>
                    </a:lnTo>
                    <a:lnTo>
                      <a:pt x="1169" y="7599"/>
                    </a:lnTo>
                    <a:lnTo>
                      <a:pt x="1169" y="7989"/>
                    </a:lnTo>
                    <a:lnTo>
                      <a:pt x="1194" y="8793"/>
                    </a:lnTo>
                    <a:lnTo>
                      <a:pt x="1194" y="8793"/>
                    </a:lnTo>
                    <a:lnTo>
                      <a:pt x="1242" y="9962"/>
                    </a:lnTo>
                    <a:lnTo>
                      <a:pt x="1291" y="11131"/>
                    </a:lnTo>
                    <a:lnTo>
                      <a:pt x="1315" y="13201"/>
                    </a:lnTo>
                    <a:lnTo>
                      <a:pt x="1340" y="14686"/>
                    </a:lnTo>
                    <a:lnTo>
                      <a:pt x="1340" y="15271"/>
                    </a:lnTo>
                    <a:lnTo>
                      <a:pt x="1340" y="15271"/>
                    </a:lnTo>
                    <a:lnTo>
                      <a:pt x="1364" y="15490"/>
                    </a:lnTo>
                    <a:lnTo>
                      <a:pt x="1413" y="15661"/>
                    </a:lnTo>
                    <a:lnTo>
                      <a:pt x="1486" y="15782"/>
                    </a:lnTo>
                    <a:lnTo>
                      <a:pt x="1583" y="15880"/>
                    </a:lnTo>
                    <a:lnTo>
                      <a:pt x="1656" y="15953"/>
                    </a:lnTo>
                    <a:lnTo>
                      <a:pt x="1729" y="15977"/>
                    </a:lnTo>
                    <a:lnTo>
                      <a:pt x="1827" y="16002"/>
                    </a:lnTo>
                    <a:lnTo>
                      <a:pt x="1827" y="16002"/>
                    </a:lnTo>
                    <a:lnTo>
                      <a:pt x="1949" y="16002"/>
                    </a:lnTo>
                    <a:lnTo>
                      <a:pt x="2070" y="15953"/>
                    </a:lnTo>
                    <a:lnTo>
                      <a:pt x="2168" y="15904"/>
                    </a:lnTo>
                    <a:lnTo>
                      <a:pt x="2241" y="15831"/>
                    </a:lnTo>
                    <a:lnTo>
                      <a:pt x="2314" y="15758"/>
                    </a:lnTo>
                    <a:lnTo>
                      <a:pt x="2387" y="15636"/>
                    </a:lnTo>
                    <a:lnTo>
                      <a:pt x="2411" y="15490"/>
                    </a:lnTo>
                    <a:lnTo>
                      <a:pt x="2460" y="15344"/>
                    </a:lnTo>
                    <a:lnTo>
                      <a:pt x="3142" y="8525"/>
                    </a:lnTo>
                    <a:lnTo>
                      <a:pt x="3142" y="8525"/>
                    </a:lnTo>
                    <a:lnTo>
                      <a:pt x="3142" y="8427"/>
                    </a:lnTo>
                    <a:lnTo>
                      <a:pt x="3191" y="8257"/>
                    </a:lnTo>
                    <a:lnTo>
                      <a:pt x="3239" y="8159"/>
                    </a:lnTo>
                    <a:lnTo>
                      <a:pt x="3288" y="8062"/>
                    </a:lnTo>
                    <a:lnTo>
                      <a:pt x="3361" y="7989"/>
                    </a:lnTo>
                    <a:lnTo>
                      <a:pt x="3459" y="7965"/>
                    </a:lnTo>
                    <a:lnTo>
                      <a:pt x="3459" y="7965"/>
                    </a:lnTo>
                    <a:lnTo>
                      <a:pt x="3556" y="7989"/>
                    </a:lnTo>
                    <a:lnTo>
                      <a:pt x="3629" y="8062"/>
                    </a:lnTo>
                    <a:lnTo>
                      <a:pt x="3678" y="8159"/>
                    </a:lnTo>
                    <a:lnTo>
                      <a:pt x="3726" y="8257"/>
                    </a:lnTo>
                    <a:lnTo>
                      <a:pt x="3775" y="8427"/>
                    </a:lnTo>
                    <a:lnTo>
                      <a:pt x="3775" y="8525"/>
                    </a:lnTo>
                    <a:lnTo>
                      <a:pt x="4457" y="15344"/>
                    </a:lnTo>
                    <a:lnTo>
                      <a:pt x="4457" y="15344"/>
                    </a:lnTo>
                    <a:lnTo>
                      <a:pt x="4506" y="15490"/>
                    </a:lnTo>
                    <a:lnTo>
                      <a:pt x="4530" y="15636"/>
                    </a:lnTo>
                    <a:lnTo>
                      <a:pt x="4603" y="15758"/>
                    </a:lnTo>
                    <a:lnTo>
                      <a:pt x="4676" y="15831"/>
                    </a:lnTo>
                    <a:lnTo>
                      <a:pt x="4749" y="15904"/>
                    </a:lnTo>
                    <a:lnTo>
                      <a:pt x="4847" y="15953"/>
                    </a:lnTo>
                    <a:lnTo>
                      <a:pt x="4969" y="16002"/>
                    </a:lnTo>
                    <a:lnTo>
                      <a:pt x="5090" y="16002"/>
                    </a:lnTo>
                    <a:lnTo>
                      <a:pt x="5090" y="16002"/>
                    </a:lnTo>
                    <a:lnTo>
                      <a:pt x="5188" y="15977"/>
                    </a:lnTo>
                    <a:lnTo>
                      <a:pt x="5261" y="15953"/>
                    </a:lnTo>
                    <a:lnTo>
                      <a:pt x="5334" y="15880"/>
                    </a:lnTo>
                    <a:lnTo>
                      <a:pt x="5431" y="15782"/>
                    </a:lnTo>
                    <a:lnTo>
                      <a:pt x="5504" y="15661"/>
                    </a:lnTo>
                    <a:lnTo>
                      <a:pt x="5553" y="15490"/>
                    </a:lnTo>
                    <a:lnTo>
                      <a:pt x="5577" y="15271"/>
                    </a:lnTo>
                    <a:lnTo>
                      <a:pt x="5577" y="15271"/>
                    </a:lnTo>
                    <a:lnTo>
                      <a:pt x="5577" y="14686"/>
                    </a:lnTo>
                    <a:lnTo>
                      <a:pt x="5602" y="13201"/>
                    </a:lnTo>
                    <a:lnTo>
                      <a:pt x="5626" y="11131"/>
                    </a:lnTo>
                    <a:lnTo>
                      <a:pt x="5675" y="9962"/>
                    </a:lnTo>
                    <a:lnTo>
                      <a:pt x="5724" y="8793"/>
                    </a:lnTo>
                    <a:lnTo>
                      <a:pt x="5724" y="8793"/>
                    </a:lnTo>
                    <a:lnTo>
                      <a:pt x="5748" y="7989"/>
                    </a:lnTo>
                    <a:lnTo>
                      <a:pt x="5748" y="7599"/>
                    </a:lnTo>
                    <a:lnTo>
                      <a:pt x="5699" y="7210"/>
                    </a:lnTo>
                    <a:lnTo>
                      <a:pt x="5650" y="6820"/>
                    </a:lnTo>
                    <a:lnTo>
                      <a:pt x="5553" y="6381"/>
                    </a:lnTo>
                    <a:lnTo>
                      <a:pt x="5407" y="5894"/>
                    </a:lnTo>
                    <a:lnTo>
                      <a:pt x="5212" y="5383"/>
                    </a:lnTo>
                    <a:lnTo>
                      <a:pt x="5212" y="5383"/>
                    </a:lnTo>
                    <a:lnTo>
                      <a:pt x="5090" y="5018"/>
                    </a:lnTo>
                    <a:lnTo>
                      <a:pt x="5017" y="4725"/>
                    </a:lnTo>
                    <a:lnTo>
                      <a:pt x="4993" y="4433"/>
                    </a:lnTo>
                    <a:lnTo>
                      <a:pt x="4969" y="4190"/>
                    </a:lnTo>
                    <a:lnTo>
                      <a:pt x="4993" y="3970"/>
                    </a:lnTo>
                    <a:lnTo>
                      <a:pt x="5017" y="3775"/>
                    </a:lnTo>
                    <a:lnTo>
                      <a:pt x="5066" y="3410"/>
                    </a:lnTo>
                    <a:lnTo>
                      <a:pt x="5066" y="3410"/>
                    </a:lnTo>
                    <a:lnTo>
                      <a:pt x="5163" y="3337"/>
                    </a:lnTo>
                    <a:lnTo>
                      <a:pt x="5236" y="3264"/>
                    </a:lnTo>
                    <a:lnTo>
                      <a:pt x="5310" y="3167"/>
                    </a:lnTo>
                    <a:lnTo>
                      <a:pt x="5358" y="3069"/>
                    </a:lnTo>
                    <a:lnTo>
                      <a:pt x="5407" y="2874"/>
                    </a:lnTo>
                    <a:lnTo>
                      <a:pt x="5431" y="2680"/>
                    </a:lnTo>
                    <a:lnTo>
                      <a:pt x="5431" y="2485"/>
                    </a:lnTo>
                    <a:lnTo>
                      <a:pt x="5383" y="2290"/>
                    </a:lnTo>
                    <a:lnTo>
                      <a:pt x="5334" y="2144"/>
                    </a:lnTo>
                    <a:lnTo>
                      <a:pt x="5261" y="2046"/>
                    </a:lnTo>
                    <a:lnTo>
                      <a:pt x="5261" y="2046"/>
                    </a:lnTo>
                    <a:lnTo>
                      <a:pt x="5334" y="2119"/>
                    </a:lnTo>
                    <a:lnTo>
                      <a:pt x="5407" y="2241"/>
                    </a:lnTo>
                    <a:lnTo>
                      <a:pt x="5480" y="2387"/>
                    </a:lnTo>
                    <a:lnTo>
                      <a:pt x="5504" y="2533"/>
                    </a:lnTo>
                    <a:lnTo>
                      <a:pt x="5529" y="2704"/>
                    </a:lnTo>
                    <a:lnTo>
                      <a:pt x="5529" y="2899"/>
                    </a:lnTo>
                    <a:lnTo>
                      <a:pt x="5504" y="3094"/>
                    </a:lnTo>
                    <a:lnTo>
                      <a:pt x="5456" y="3288"/>
                    </a:lnTo>
                    <a:lnTo>
                      <a:pt x="5456" y="3288"/>
                    </a:lnTo>
                    <a:lnTo>
                      <a:pt x="5553" y="3654"/>
                    </a:lnTo>
                    <a:lnTo>
                      <a:pt x="5626" y="4092"/>
                    </a:lnTo>
                    <a:lnTo>
                      <a:pt x="5772" y="5091"/>
                    </a:lnTo>
                    <a:lnTo>
                      <a:pt x="5894" y="6089"/>
                    </a:lnTo>
                    <a:lnTo>
                      <a:pt x="5918" y="6503"/>
                    </a:lnTo>
                    <a:lnTo>
                      <a:pt x="5943" y="6869"/>
                    </a:lnTo>
                    <a:lnTo>
                      <a:pt x="5943" y="6869"/>
                    </a:lnTo>
                    <a:lnTo>
                      <a:pt x="5967" y="7161"/>
                    </a:lnTo>
                    <a:lnTo>
                      <a:pt x="5991" y="7307"/>
                    </a:lnTo>
                    <a:lnTo>
                      <a:pt x="6040" y="7404"/>
                    </a:lnTo>
                    <a:lnTo>
                      <a:pt x="6113" y="7502"/>
                    </a:lnTo>
                    <a:lnTo>
                      <a:pt x="6186" y="7575"/>
                    </a:lnTo>
                    <a:lnTo>
                      <a:pt x="6284" y="7624"/>
                    </a:lnTo>
                    <a:lnTo>
                      <a:pt x="6430" y="7624"/>
                    </a:lnTo>
                    <a:lnTo>
                      <a:pt x="6430" y="7624"/>
                    </a:lnTo>
                    <a:lnTo>
                      <a:pt x="6503" y="7624"/>
                    </a:lnTo>
                    <a:lnTo>
                      <a:pt x="6600" y="7575"/>
                    </a:lnTo>
                    <a:lnTo>
                      <a:pt x="6673" y="7502"/>
                    </a:lnTo>
                    <a:lnTo>
                      <a:pt x="6746" y="7404"/>
                    </a:lnTo>
                    <a:lnTo>
                      <a:pt x="6820" y="7307"/>
                    </a:lnTo>
                    <a:lnTo>
                      <a:pt x="6868" y="7161"/>
                    </a:lnTo>
                    <a:lnTo>
                      <a:pt x="6893" y="7015"/>
                    </a:lnTo>
                    <a:lnTo>
                      <a:pt x="6917" y="6869"/>
                    </a:lnTo>
                    <a:lnTo>
                      <a:pt x="6917" y="6869"/>
                    </a:lnTo>
                    <a:lnTo>
                      <a:pt x="6917" y="6187"/>
                    </a:lnTo>
                    <a:lnTo>
                      <a:pt x="6893" y="5529"/>
                    </a:lnTo>
                    <a:lnTo>
                      <a:pt x="6844" y="4896"/>
                    </a:lnTo>
                    <a:lnTo>
                      <a:pt x="6771" y="4311"/>
                    </a:lnTo>
                    <a:lnTo>
                      <a:pt x="6698" y="3727"/>
                    </a:lnTo>
                    <a:lnTo>
                      <a:pt x="6600" y="3191"/>
                    </a:lnTo>
                    <a:lnTo>
                      <a:pt x="6479" y="2704"/>
                    </a:lnTo>
                    <a:lnTo>
                      <a:pt x="6332" y="2217"/>
                    </a:lnTo>
                    <a:lnTo>
                      <a:pt x="6162" y="1803"/>
                    </a:lnTo>
                    <a:lnTo>
                      <a:pt x="5967" y="1413"/>
                    </a:lnTo>
                    <a:lnTo>
                      <a:pt x="5748" y="1072"/>
                    </a:lnTo>
                    <a:lnTo>
                      <a:pt x="5480" y="755"/>
                    </a:lnTo>
                    <a:lnTo>
                      <a:pt x="5212" y="488"/>
                    </a:lnTo>
                    <a:lnTo>
                      <a:pt x="4895" y="293"/>
                    </a:lnTo>
                    <a:lnTo>
                      <a:pt x="4749" y="195"/>
                    </a:lnTo>
                    <a:lnTo>
                      <a:pt x="4579" y="122"/>
                    </a:lnTo>
                    <a:lnTo>
                      <a:pt x="4384" y="49"/>
                    </a:lnTo>
                    <a:lnTo>
                      <a:pt x="4189" y="0"/>
                    </a:lnTo>
                    <a:lnTo>
                      <a:pt x="4189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Shape 678"/>
          <p:cNvSpPr/>
          <p:nvPr/>
        </p:nvSpPr>
        <p:spPr>
          <a:xfrm>
            <a:off x="6198358" y="3612373"/>
            <a:ext cx="365760" cy="45720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Text Placeholder 40"/>
          <p:cNvSpPr>
            <a:spLocks noGrp="1"/>
          </p:cNvSpPr>
          <p:nvPr>
            <p:ph type="body" idx="1"/>
          </p:nvPr>
        </p:nvSpPr>
        <p:spPr>
          <a:xfrm>
            <a:off x="356177" y="1331284"/>
            <a:ext cx="3378300" cy="2724300"/>
          </a:xfrm>
        </p:spPr>
        <p:txBody>
          <a:bodyPr/>
          <a:lstStyle/>
          <a:p>
            <a:pPr marL="558800" indent="-457200">
              <a:buAutoNum type="arabicPeriod"/>
            </a:pPr>
            <a:r>
              <a:rPr lang="en-US" b="1" dirty="0" err="1" smtClean="0"/>
              <a:t>Pemberdayaan</a:t>
            </a:r>
            <a:r>
              <a:rPr lang="en-US" b="1" dirty="0" smtClean="0"/>
              <a:t> Wilayah</a:t>
            </a:r>
          </a:p>
          <a:p>
            <a:pPr marL="558800" indent="-457200">
              <a:buAutoNum type="arabicPeriod"/>
            </a:pPr>
            <a:r>
              <a:rPr lang="en-US" b="1" dirty="0" err="1" smtClean="0"/>
              <a:t>Pemberdayaan</a:t>
            </a:r>
            <a:r>
              <a:rPr lang="en-US" b="1" dirty="0" smtClean="0"/>
              <a:t> UKM</a:t>
            </a:r>
          </a:p>
          <a:p>
            <a:pPr marL="558800" indent="-457200">
              <a:buAutoNum type="arabicPeriod"/>
            </a:pPr>
            <a:r>
              <a:rPr lang="en-US" b="1" dirty="0" err="1" smtClean="0"/>
              <a:t>Pengembangan</a:t>
            </a:r>
            <a:r>
              <a:rPr lang="en-US" b="1" dirty="0" smtClean="0"/>
              <a:t> SDM</a:t>
            </a:r>
          </a:p>
          <a:p>
            <a:pPr marL="558800" indent="-457200">
              <a:buFont typeface="Roboto Condensed Light"/>
              <a:buAutoNum type="arabicPeriod"/>
            </a:pPr>
            <a:r>
              <a:rPr lang="en-US" b="1" dirty="0" err="1" smtClean="0"/>
              <a:t>Ekspl</a:t>
            </a:r>
            <a:r>
              <a:rPr lang="en-US" b="1" dirty="0" smtClean="0"/>
              <a:t>. SDA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Konservasi</a:t>
            </a:r>
            <a:r>
              <a:rPr lang="en-US" b="1" dirty="0" smtClean="0"/>
              <a:t> </a:t>
            </a:r>
            <a:r>
              <a:rPr lang="en-US" b="1" dirty="0" err="1" smtClean="0"/>
              <a:t>Lingkungan</a:t>
            </a:r>
            <a:endParaRPr lang="en-US" b="1" dirty="0" smtClean="0"/>
          </a:p>
          <a:p>
            <a:pPr marL="558800" indent="-457200">
              <a:buAutoNum type="arabicPeriod"/>
            </a:pPr>
            <a:r>
              <a:rPr lang="en-US" b="1" dirty="0" err="1" smtClean="0"/>
              <a:t>Penerapan</a:t>
            </a:r>
            <a:r>
              <a:rPr lang="en-US" b="1" dirty="0" smtClean="0"/>
              <a:t> TTG &amp; </a:t>
            </a:r>
            <a:r>
              <a:rPr lang="en-US" b="1" dirty="0" err="1" smtClean="0"/>
              <a:t>Hilirisasi</a:t>
            </a:r>
            <a:r>
              <a:rPr lang="en-US" b="1" dirty="0" smtClean="0"/>
              <a:t> </a:t>
            </a:r>
            <a:r>
              <a:rPr lang="en-US" b="1" dirty="0" err="1" smtClean="0"/>
              <a:t>Riset</a:t>
            </a:r>
            <a:r>
              <a:rPr lang="en-US" b="1" dirty="0" smtClean="0"/>
              <a:t> PT.</a:t>
            </a:r>
            <a:endParaRPr lang="en-US" b="1" dirty="0"/>
          </a:p>
        </p:txBody>
      </p:sp>
      <p:sp>
        <p:nvSpPr>
          <p:cNvPr id="91" name="Rectangle 90"/>
          <p:cNvSpPr/>
          <p:nvPr/>
        </p:nvSpPr>
        <p:spPr>
          <a:xfrm>
            <a:off x="2535866" y="4448410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238" indent="-4763"/>
            <a:r>
              <a:rPr lang="en-US" sz="1600" b="1" dirty="0" err="1" smtClean="0"/>
              <a:t>Pengentasan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Kemiskinan</a:t>
            </a:r>
            <a:r>
              <a:rPr lang="en-US" sz="1600" b="1" dirty="0" smtClean="0"/>
              <a:t> &amp; </a:t>
            </a:r>
            <a:r>
              <a:rPr lang="en-US" sz="1600" b="1" dirty="0" err="1" smtClean="0"/>
              <a:t>Peningkatan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Kesejahteraaan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Masyarakat</a:t>
            </a:r>
            <a:endParaRPr lang="en-US" sz="1600" b="1" dirty="0" smtClean="0"/>
          </a:p>
        </p:txBody>
      </p:sp>
      <p:sp>
        <p:nvSpPr>
          <p:cNvPr id="94" name="Bent-Up Arrow 93"/>
          <p:cNvSpPr/>
          <p:nvPr/>
        </p:nvSpPr>
        <p:spPr>
          <a:xfrm rot="5400000">
            <a:off x="1894367" y="4171950"/>
            <a:ext cx="8382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4" y="1428750"/>
            <a:ext cx="7415325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KKN </a:t>
            </a:r>
            <a:r>
              <a:rPr lang="en-US" b="1" dirty="0" err="1" smtClean="0"/>
              <a:t>Tematik</a:t>
            </a:r>
            <a:endParaRPr lang="en" sz="100" b="1" dirty="0" smtClean="0"/>
          </a:p>
          <a:p>
            <a:pPr marL="0" lvl="0" indent="0">
              <a:buNone/>
            </a:pPr>
            <a:r>
              <a:rPr lang="en" dirty="0" smtClean="0"/>
              <a:t>KKN Tematik merupakan program KKN yang diselenggarakan di suatu daerah bersifat jangka panjang dan terfokus dalam penyelesaian suatu permasalahan kemasyarakatan atau kebijakan pembangunan.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en" b="1" dirty="0" smtClean="0"/>
              <a:t>KKN Tematik </a:t>
            </a:r>
            <a:r>
              <a:rPr lang="en" b="1" dirty="0" smtClean="0">
                <a:sym typeface="Wingdings" pitchFamily="2" charset="2"/>
              </a:rPr>
              <a:t> Desa Binaan ITERA/Hilirisasi Riset &amp; Pengabdian</a:t>
            </a:r>
          </a:p>
          <a:p>
            <a:pPr marL="0" lvl="0" indent="0">
              <a:buNone/>
            </a:pPr>
            <a:r>
              <a:rPr lang="en" dirty="0" smtClean="0">
                <a:sym typeface="Wingdings" pitchFamily="2" charset="2"/>
              </a:rPr>
              <a:t>Beberapa tema yang akan diajukan:</a:t>
            </a:r>
          </a:p>
          <a:p>
            <a:pPr marL="0" lvl="0" indent="0">
              <a:buNone/>
            </a:pPr>
            <a:r>
              <a:rPr lang="en" dirty="0" smtClean="0">
                <a:sym typeface="Wingdings" pitchFamily="2" charset="2"/>
              </a:rPr>
              <a:t>Pemberdayaan wilayah, UKM, Pemamfaatan Sumberdaya, Pengembangan SDM, dan Penerapatan Inovasi Tepat Guna</a:t>
            </a:r>
          </a:p>
          <a:p>
            <a:pPr marL="0" lvl="0" indent="0" algn="ctr">
              <a:buNone/>
            </a:pPr>
            <a:endParaRPr lang="en" b="1" dirty="0" smtClean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4" y="1537988"/>
            <a:ext cx="7415325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KKN Non-</a:t>
            </a:r>
            <a:r>
              <a:rPr lang="en-US" b="1" dirty="0" err="1" smtClean="0"/>
              <a:t>Tematik</a:t>
            </a:r>
            <a:endParaRPr lang="en" sz="100" b="1" dirty="0" smtClean="0"/>
          </a:p>
          <a:p>
            <a:pPr marL="0" lvl="0" indent="0">
              <a:buNone/>
            </a:pPr>
            <a:r>
              <a:rPr lang="en" dirty="0" smtClean="0"/>
              <a:t>KKN Non-Tematik merupakan program jangka pendek yang dilakukan pada suatu daerah untuk menyelesaikan permasalahan yang sedang terjadi pada daerah tersebut.</a:t>
            </a:r>
            <a:endParaRPr lang="en" sz="600" dirty="0" smtClean="0"/>
          </a:p>
          <a:p>
            <a:pPr marL="0" lvl="0" indent="0">
              <a:buNone/>
            </a:pPr>
            <a:endParaRPr lang="en" dirty="0" smtClean="0">
              <a:sym typeface="Wingdings" pitchFamily="2" charset="2"/>
            </a:endParaRPr>
          </a:p>
          <a:p>
            <a:pPr marL="0" lvl="0" indent="0">
              <a:buNone/>
            </a:pPr>
            <a:r>
              <a:rPr lang="en" dirty="0" smtClean="0">
                <a:sym typeface="Wingdings" pitchFamily="2" charset="2"/>
              </a:rPr>
              <a:t>Program KKN Non-Tematik;</a:t>
            </a:r>
          </a:p>
          <a:p>
            <a:pPr marL="0" lvl="0" indent="0">
              <a:buNone/>
            </a:pPr>
            <a:r>
              <a:rPr lang="en" dirty="0" smtClean="0">
                <a:sym typeface="Wingdings" pitchFamily="2" charset="2"/>
              </a:rPr>
              <a:t>Pemberdayaan masyarakat dan pemuda, keluarga mandiri.</a:t>
            </a:r>
            <a:endParaRPr lang="en" b="1" dirty="0" smtClean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Keikutsertaan KKN-PPM 2018 ITERA</a:t>
            </a:r>
            <a:endParaRPr/>
          </a:p>
        </p:txBody>
      </p:sp>
      <p:sp>
        <p:nvSpPr>
          <p:cNvPr id="44" name="Text Placeholder 43"/>
          <p:cNvSpPr>
            <a:spLocks noGrp="1"/>
          </p:cNvSpPr>
          <p:nvPr>
            <p:ph type="body" idx="1"/>
          </p:nvPr>
        </p:nvSpPr>
        <p:spPr>
          <a:xfrm>
            <a:off x="870450" y="1919250"/>
            <a:ext cx="2247900" cy="2709900"/>
          </a:xfrm>
        </p:spPr>
        <p:txBody>
          <a:bodyPr/>
          <a:lstStyle/>
          <a:p>
            <a:pPr marL="55563" indent="0">
              <a:buNone/>
            </a:pPr>
            <a:endParaRPr lang="en-US" dirty="0" smtClean="0"/>
          </a:p>
          <a:p>
            <a:pPr marL="55563" indent="0"/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endParaRPr lang="en-US" dirty="0" smtClean="0"/>
          </a:p>
          <a:p>
            <a:pPr marL="55563" indent="0"/>
            <a:r>
              <a:rPr lang="en-US" dirty="0" smtClean="0"/>
              <a:t> </a:t>
            </a:r>
            <a:r>
              <a:rPr lang="en-US" dirty="0" err="1" smtClean="0"/>
              <a:t>Pengelompokan</a:t>
            </a:r>
            <a:endParaRPr lang="en-US" dirty="0" smtClean="0"/>
          </a:p>
          <a:p>
            <a:pPr marL="55563" indent="0"/>
            <a:r>
              <a:rPr lang="en-US" dirty="0" smtClean="0"/>
              <a:t> </a:t>
            </a:r>
            <a:r>
              <a:rPr lang="en-US" dirty="0" err="1" smtClean="0"/>
              <a:t>Pembekalan</a:t>
            </a:r>
            <a:endParaRPr lang="en-US" dirty="0" smtClean="0"/>
          </a:p>
          <a:p>
            <a:pPr marL="55563" indent="0"/>
            <a:r>
              <a:rPr lang="en-US" dirty="0" smtClean="0"/>
              <a:t> </a:t>
            </a:r>
            <a:r>
              <a:rPr lang="en-US" dirty="0" err="1" smtClean="0"/>
              <a:t>Pemberangkatan</a:t>
            </a:r>
            <a:endParaRPr lang="en-US" dirty="0" smtClean="0"/>
          </a:p>
        </p:txBody>
      </p:sp>
      <p:sp>
        <p:nvSpPr>
          <p:cNvPr id="45" name="Text Placeholder 44"/>
          <p:cNvSpPr>
            <a:spLocks noGrp="1"/>
          </p:cNvSpPr>
          <p:nvPr>
            <p:ph type="body" idx="2"/>
          </p:nvPr>
        </p:nvSpPr>
        <p:spPr>
          <a:xfrm>
            <a:off x="3233637" y="1919250"/>
            <a:ext cx="2247900" cy="2709900"/>
          </a:xfrm>
        </p:spPr>
        <p:txBody>
          <a:bodyPr/>
          <a:lstStyle/>
          <a:p>
            <a:pPr marL="57150" indent="-1588">
              <a:buNone/>
            </a:pPr>
            <a:endParaRPr lang="en-US" dirty="0" smtClean="0"/>
          </a:p>
          <a:p>
            <a:pPr marL="57150" indent="-1588"/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endParaRPr lang="en-US" dirty="0" smtClean="0"/>
          </a:p>
          <a:p>
            <a:pPr marL="57150" indent="-1588"/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57150" indent="-1588"/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57150" indent="-1588"/>
            <a:r>
              <a:rPr lang="en-US" dirty="0" smtClean="0"/>
              <a:t> Monitoring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idx="3"/>
          </p:nvPr>
        </p:nvSpPr>
        <p:spPr>
          <a:xfrm>
            <a:off x="5540650" y="1919250"/>
            <a:ext cx="2247900" cy="2709900"/>
          </a:xfrm>
        </p:spPr>
        <p:txBody>
          <a:bodyPr/>
          <a:lstStyle/>
          <a:p>
            <a:pPr marL="57150" indent="-1588">
              <a:buNone/>
            </a:pPr>
            <a:endParaRPr lang="en-US" dirty="0" smtClean="0"/>
          </a:p>
          <a:p>
            <a:pPr marL="57150" indent="-1588"/>
            <a:r>
              <a:rPr lang="en-US" dirty="0" smtClean="0"/>
              <a:t> </a:t>
            </a:r>
            <a:r>
              <a:rPr lang="en-US" dirty="0" err="1" smtClean="0"/>
              <a:t>Pelaporan</a:t>
            </a:r>
            <a:endParaRPr lang="en-US" dirty="0" smtClean="0"/>
          </a:p>
          <a:p>
            <a:pPr marL="57150" indent="-1588"/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420"/>
          <p:cNvGrpSpPr/>
          <p:nvPr/>
        </p:nvGrpSpPr>
        <p:grpSpPr>
          <a:xfrm rot="10800000">
            <a:off x="836024" y="1478269"/>
            <a:ext cx="2694428" cy="864880"/>
            <a:chOff x="185742" y="1697030"/>
            <a:chExt cx="5165698" cy="1658130"/>
          </a:xfrm>
        </p:grpSpPr>
        <p:sp>
          <p:nvSpPr>
            <p:cNvPr id="30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Pre-KKN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4" name="Shape 425"/>
          <p:cNvGrpSpPr/>
          <p:nvPr/>
        </p:nvGrpSpPr>
        <p:grpSpPr>
          <a:xfrm rot="10800000">
            <a:off x="3062853" y="1478269"/>
            <a:ext cx="2694428" cy="864880"/>
            <a:chOff x="185742" y="1697030"/>
            <a:chExt cx="5165698" cy="1658130"/>
          </a:xfrm>
        </p:grpSpPr>
        <p:sp>
          <p:nvSpPr>
            <p:cNvPr id="35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KKN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8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9" name="Shape 430"/>
          <p:cNvGrpSpPr/>
          <p:nvPr/>
        </p:nvGrpSpPr>
        <p:grpSpPr>
          <a:xfrm rot="10800000">
            <a:off x="5287746" y="1478269"/>
            <a:ext cx="2694428" cy="864880"/>
            <a:chOff x="185742" y="1697030"/>
            <a:chExt cx="5165698" cy="1658130"/>
          </a:xfrm>
        </p:grpSpPr>
        <p:sp>
          <p:nvSpPr>
            <p:cNvPr id="40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Post-KKN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Development Goal’s (SDG)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00150"/>
            <a:ext cx="3681525" cy="3605512"/>
          </a:xfrm>
        </p:spPr>
        <p:txBody>
          <a:bodyPr/>
          <a:lstStyle/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Pengentasan</a:t>
            </a:r>
            <a:r>
              <a:rPr lang="en-US" sz="1800" dirty="0" smtClean="0"/>
              <a:t> </a:t>
            </a:r>
            <a:r>
              <a:rPr lang="en-US" sz="1800" dirty="0" err="1" smtClean="0"/>
              <a:t>kemiskinan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apapun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Pengentasan</a:t>
            </a:r>
            <a:r>
              <a:rPr lang="en-US" sz="1800" dirty="0" smtClean="0"/>
              <a:t> </a:t>
            </a:r>
            <a:r>
              <a:rPr lang="en-US" sz="1800" dirty="0" err="1" smtClean="0"/>
              <a:t>kelaparan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Kesehatan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baik</a:t>
            </a:r>
            <a:r>
              <a:rPr lang="en-US" sz="1800" dirty="0" smtClean="0"/>
              <a:t> &amp; </a:t>
            </a:r>
            <a:r>
              <a:rPr lang="en-US" sz="1800" dirty="0" err="1" smtClean="0"/>
              <a:t>kesejahteraan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Pendidikan</a:t>
            </a:r>
            <a:r>
              <a:rPr lang="en-US" sz="1800" dirty="0" smtClean="0"/>
              <a:t> </a:t>
            </a:r>
            <a:r>
              <a:rPr lang="en-US" sz="1800" dirty="0" err="1" smtClean="0"/>
              <a:t>berkualitas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Kesetaraan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smtClean="0"/>
              <a:t>Air </a:t>
            </a:r>
            <a:r>
              <a:rPr lang="en-US" sz="1800" dirty="0" err="1" smtClean="0"/>
              <a:t>bersih</a:t>
            </a:r>
            <a:r>
              <a:rPr lang="en-US" sz="1800" dirty="0" smtClean="0"/>
              <a:t> &amp; </a:t>
            </a:r>
            <a:r>
              <a:rPr lang="en-US" sz="1800" dirty="0" err="1" smtClean="0"/>
              <a:t>sanitasi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Energi</a:t>
            </a:r>
            <a:r>
              <a:rPr lang="en-US" sz="1800" dirty="0" smtClean="0"/>
              <a:t> </a:t>
            </a:r>
            <a:r>
              <a:rPr lang="en-US" sz="1800" dirty="0" err="1" smtClean="0"/>
              <a:t>bersih</a:t>
            </a:r>
            <a:r>
              <a:rPr lang="en-US" sz="1800" dirty="0" smtClean="0"/>
              <a:t> &amp; </a:t>
            </a:r>
            <a:r>
              <a:rPr lang="en-US" sz="1800" dirty="0" err="1" smtClean="0"/>
              <a:t>terjangkau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Pertumbuhan</a:t>
            </a:r>
            <a:r>
              <a:rPr lang="en-US" sz="1800" dirty="0" smtClean="0"/>
              <a:t> </a:t>
            </a:r>
            <a:r>
              <a:rPr lang="en-US" sz="1800" dirty="0" err="1" smtClean="0"/>
              <a:t>ekonomi</a:t>
            </a:r>
            <a:endParaRPr lang="en-US" sz="1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396122" y="1200150"/>
            <a:ext cx="4214478" cy="3605512"/>
          </a:xfrm>
        </p:spPr>
        <p:txBody>
          <a:bodyPr/>
          <a:lstStyle/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Industri</a:t>
            </a:r>
            <a:r>
              <a:rPr lang="en-US" sz="1800" dirty="0" smtClean="0"/>
              <a:t>, </a:t>
            </a:r>
            <a:r>
              <a:rPr lang="en-US" sz="1800" dirty="0" err="1" smtClean="0"/>
              <a:t>inovasi</a:t>
            </a:r>
            <a:r>
              <a:rPr lang="en-US" sz="1800" dirty="0" smtClean="0"/>
              <a:t> &amp; </a:t>
            </a:r>
            <a:r>
              <a:rPr lang="en-US" sz="1800" dirty="0" err="1" smtClean="0"/>
              <a:t>infrastruktur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Pengurangan</a:t>
            </a:r>
            <a:r>
              <a:rPr lang="en-US" sz="1800" dirty="0" smtClean="0"/>
              <a:t> </a:t>
            </a:r>
            <a:r>
              <a:rPr lang="en-US" sz="1800" dirty="0" err="1" smtClean="0"/>
              <a:t>kesenjangan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Keberlanjutan</a:t>
            </a:r>
            <a:r>
              <a:rPr lang="en-US" sz="1800" dirty="0" smtClean="0"/>
              <a:t> </a:t>
            </a:r>
            <a:r>
              <a:rPr lang="en-US" sz="1800" dirty="0" err="1" smtClean="0"/>
              <a:t>kota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komunitas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Produksi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konsumsi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Iklim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Kehidupan</a:t>
            </a:r>
            <a:r>
              <a:rPr lang="en-US" sz="1800" dirty="0" smtClean="0"/>
              <a:t> </a:t>
            </a:r>
            <a:r>
              <a:rPr lang="en-US" sz="1800" dirty="0" err="1" smtClean="0"/>
              <a:t>bawah</a:t>
            </a:r>
            <a:r>
              <a:rPr lang="en-US" sz="1800" dirty="0" smtClean="0"/>
              <a:t> </a:t>
            </a:r>
            <a:r>
              <a:rPr lang="en-US" sz="1800" dirty="0" err="1" smtClean="0"/>
              <a:t>laut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Kehidupan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darat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Institusi</a:t>
            </a:r>
            <a:r>
              <a:rPr lang="en-US" sz="1800" dirty="0" smtClean="0"/>
              <a:t> </a:t>
            </a:r>
            <a:r>
              <a:rPr lang="en-US" sz="1800" dirty="0" err="1" smtClean="0"/>
              <a:t>peradilan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kuat</a:t>
            </a:r>
            <a:endParaRPr lang="en-US" sz="1800" dirty="0" smtClean="0"/>
          </a:p>
          <a:p>
            <a:pPr marL="457200" lvl="1" indent="-339725">
              <a:buFont typeface="Wingdings" pitchFamily="2" charset="2"/>
              <a:buChar char="v"/>
            </a:pPr>
            <a:r>
              <a:rPr lang="en-US" sz="1800" dirty="0" err="1" smtClean="0"/>
              <a:t>Kemitraan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Program </a:t>
            </a:r>
            <a:r>
              <a:rPr lang="en-US" dirty="0" err="1" smtClean="0"/>
              <a:t>Kegiatan</a:t>
            </a:r>
            <a:r>
              <a:rPr lang="en-US" dirty="0" smtClean="0"/>
              <a:t> KKN PPM ITERA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3378300" cy="3605512"/>
          </a:xfrm>
        </p:spPr>
        <p:txBody>
          <a:bodyPr/>
          <a:lstStyle/>
          <a:p>
            <a:pPr marL="509587" indent="-457200">
              <a:buFont typeface="Wingdings" pitchFamily="2" charset="2"/>
              <a:buChar char="ü"/>
            </a:pP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.</a:t>
            </a:r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Sumberdaya</a:t>
            </a:r>
            <a:r>
              <a:rPr lang="en-US" sz="1800" dirty="0" smtClean="0"/>
              <a:t> air</a:t>
            </a:r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Irigasi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Jalan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Jembatan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Sanitasi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Transportasi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Pemukiman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Energi</a:t>
            </a:r>
            <a:r>
              <a:rPr lang="en-US" sz="1800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396123" y="1537988"/>
            <a:ext cx="3378300" cy="3605512"/>
          </a:xfrm>
        </p:spPr>
        <p:txBody>
          <a:bodyPr/>
          <a:lstStyle/>
          <a:p>
            <a:pPr marL="509587" indent="-457200">
              <a:buFont typeface="Wingdings" pitchFamily="2" charset="2"/>
              <a:buChar char="ü"/>
            </a:pP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.</a:t>
            </a:r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Industri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Pertanian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smtClean="0"/>
              <a:t>Perkebunan</a:t>
            </a:r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Peternakan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Perikanan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Program </a:t>
            </a:r>
            <a:r>
              <a:rPr lang="en-US" dirty="0" err="1" smtClean="0"/>
              <a:t>Kegiatan</a:t>
            </a:r>
            <a:r>
              <a:rPr lang="en-US" dirty="0" smtClean="0"/>
              <a:t> KKN PPM ITERA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3378300" cy="3605512"/>
          </a:xfrm>
        </p:spPr>
        <p:txBody>
          <a:bodyPr/>
          <a:lstStyle/>
          <a:p>
            <a:pPr marL="509587" indent="-457200">
              <a:buFont typeface="Wingdings" pitchFamily="2" charset="2"/>
              <a:buChar char="ü"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.</a:t>
            </a:r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Koperasi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pengusaha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Pariwisata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smtClean="0"/>
              <a:t>Pembangunan </a:t>
            </a:r>
            <a:r>
              <a:rPr lang="en-US" sz="1800" dirty="0" err="1" smtClean="0"/>
              <a:t>desa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Pendidikan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Kebudayaan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Pemuda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Olahraga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Pemberdayaan</a:t>
            </a:r>
            <a:r>
              <a:rPr lang="en-US" sz="1800" dirty="0" smtClean="0"/>
              <a:t> </a:t>
            </a:r>
            <a:r>
              <a:rPr lang="en-US" sz="1800" dirty="0" err="1" smtClean="0"/>
              <a:t>Wanita</a:t>
            </a:r>
            <a:r>
              <a:rPr lang="en-US" sz="1800" dirty="0" smtClean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396123" y="1537988"/>
            <a:ext cx="3378300" cy="3605512"/>
          </a:xfrm>
        </p:spPr>
        <p:txBody>
          <a:bodyPr/>
          <a:lstStyle/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Keagamaan</a:t>
            </a:r>
            <a:r>
              <a:rPr lang="en-US" sz="1800" dirty="0" smtClean="0"/>
              <a:t> </a:t>
            </a:r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Statistik</a:t>
            </a:r>
            <a:r>
              <a:rPr lang="en-US" sz="1800" dirty="0" smtClean="0"/>
              <a:t> </a:t>
            </a:r>
            <a:r>
              <a:rPr lang="en-US" sz="1800" dirty="0" err="1" smtClean="0"/>
              <a:t>pedesaan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Teknologi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&amp; </a:t>
            </a:r>
            <a:r>
              <a:rPr lang="en-US" sz="1800" dirty="0" err="1" smtClean="0"/>
              <a:t>Komunikasi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Keamanan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Program </a:t>
            </a:r>
            <a:r>
              <a:rPr lang="en-US" dirty="0" err="1" smtClean="0"/>
              <a:t>Kegiatan</a:t>
            </a:r>
            <a:r>
              <a:rPr lang="en-US" dirty="0" smtClean="0"/>
              <a:t> KKN PPM ITERA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537988"/>
            <a:ext cx="3378300" cy="3605512"/>
          </a:xfrm>
        </p:spPr>
        <p:txBody>
          <a:bodyPr/>
          <a:lstStyle/>
          <a:p>
            <a:pPr marL="509587" indent="-457200">
              <a:buFont typeface="Wingdings" pitchFamily="2" charset="2"/>
              <a:buChar char="ü"/>
            </a:pP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Ibu</a:t>
            </a:r>
            <a:r>
              <a:rPr lang="en-US" sz="1800" dirty="0" smtClean="0"/>
              <a:t> </a:t>
            </a:r>
            <a:r>
              <a:rPr lang="en-US" sz="1800" dirty="0" err="1" smtClean="0"/>
              <a:t>hamil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Ibu</a:t>
            </a:r>
            <a:r>
              <a:rPr lang="en-US" sz="1800" dirty="0" smtClean="0"/>
              <a:t> </a:t>
            </a:r>
            <a:r>
              <a:rPr lang="en-US" sz="1800" dirty="0" err="1" smtClean="0"/>
              <a:t>menyusui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bayi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Batita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balita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Kesehatan</a:t>
            </a:r>
            <a:r>
              <a:rPr lang="en-US" sz="1800" dirty="0" smtClean="0"/>
              <a:t> </a:t>
            </a:r>
            <a:r>
              <a:rPr lang="en-US" sz="1800" dirty="0" err="1" smtClean="0"/>
              <a:t>ibu</a:t>
            </a:r>
            <a:r>
              <a:rPr lang="en-US" sz="1800" dirty="0" smtClean="0"/>
              <a:t> &amp; </a:t>
            </a:r>
            <a:r>
              <a:rPr lang="en-US" sz="1800" dirty="0" err="1" smtClean="0"/>
              <a:t>Anak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err="1" smtClean="0"/>
              <a:t>Lansia</a:t>
            </a:r>
            <a:endParaRPr lang="en-US" sz="1800" dirty="0" smtClean="0"/>
          </a:p>
          <a:p>
            <a:pPr marL="966787" lvl="1" indent="-457200">
              <a:buFont typeface="Wingdings" pitchFamily="2" charset="2"/>
              <a:buChar char="v"/>
            </a:pPr>
            <a:r>
              <a:rPr lang="en-US" sz="1800" dirty="0" smtClean="0"/>
              <a:t>Pos </a:t>
            </a:r>
            <a:r>
              <a:rPr lang="en-US" sz="1800" dirty="0" err="1" smtClean="0"/>
              <a:t>kesehatan</a:t>
            </a:r>
            <a:endParaRPr lang="en-US" sz="1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396123" y="1537988"/>
            <a:ext cx="3378300" cy="3605512"/>
          </a:xfrm>
        </p:spPr>
        <p:txBody>
          <a:bodyPr/>
          <a:lstStyle/>
          <a:p>
            <a:pPr marL="509587" indent="-45720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EKIVALENSI KEGIATAN KKN PPM ITERA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grpSp>
        <p:nvGrpSpPr>
          <p:cNvPr id="3" name="Shape 606"/>
          <p:cNvGrpSpPr/>
          <p:nvPr/>
        </p:nvGrpSpPr>
        <p:grpSpPr>
          <a:xfrm>
            <a:off x="381000" y="601567"/>
            <a:ext cx="330270" cy="330251"/>
            <a:chOff x="1923675" y="1633650"/>
            <a:chExt cx="436000" cy="435975"/>
          </a:xfrm>
        </p:grpSpPr>
        <p:sp>
          <p:nvSpPr>
            <p:cNvPr id="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Text Placeholder 40"/>
          <p:cNvSpPr>
            <a:spLocks noGrp="1"/>
          </p:cNvSpPr>
          <p:nvPr>
            <p:ph type="body" idx="1"/>
          </p:nvPr>
        </p:nvSpPr>
        <p:spPr>
          <a:xfrm>
            <a:off x="356176" y="1331284"/>
            <a:ext cx="8330624" cy="2724300"/>
          </a:xfrm>
        </p:spPr>
        <p:txBody>
          <a:bodyPr/>
          <a:lstStyle/>
          <a:p>
            <a:pPr marL="117475" indent="0">
              <a:buNone/>
            </a:pPr>
            <a:r>
              <a:rPr lang="en-US" dirty="0" smtClean="0"/>
              <a:t>1 SKS </a:t>
            </a:r>
            <a:r>
              <a:rPr lang="en-US" dirty="0" err="1" smtClean="0"/>
              <a:t>perkuliahan</a:t>
            </a:r>
            <a:r>
              <a:rPr lang="en-US" dirty="0" smtClean="0"/>
              <a:t> ~ 3 jam </a:t>
            </a:r>
            <a:r>
              <a:rPr lang="en-US" dirty="0" err="1" smtClean="0"/>
              <a:t>belajar</a:t>
            </a:r>
            <a:r>
              <a:rPr lang="en-US" dirty="0" smtClean="0"/>
              <a:t> (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tutorial/ PR,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.</a:t>
            </a:r>
          </a:p>
          <a:p>
            <a:pPr marL="117475" indent="0">
              <a:buNone/>
            </a:pPr>
            <a:r>
              <a:rPr lang="en-US" dirty="0" smtClean="0"/>
              <a:t>1 SKS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~ 6 – 7 jam </a:t>
            </a:r>
            <a:r>
              <a:rPr lang="en-US" dirty="0" err="1" smtClean="0"/>
              <a:t>kerja</a:t>
            </a:r>
            <a:r>
              <a:rPr lang="en-US" dirty="0" smtClean="0"/>
              <a:t> per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</a:p>
          <a:p>
            <a:pPr marL="117475" indent="0">
              <a:buNone/>
            </a:pPr>
            <a:endParaRPr lang="en-US" dirty="0" smtClean="0"/>
          </a:p>
          <a:p>
            <a:pPr marL="117475" indent="0">
              <a:buNone/>
            </a:pPr>
            <a:r>
              <a:rPr lang="en-US" dirty="0" smtClean="0"/>
              <a:t>SKS KKN PPM ~ 2 SKS</a:t>
            </a:r>
          </a:p>
          <a:p>
            <a:pPr marL="117475" indent="0" algn="ctr">
              <a:buNone/>
            </a:pPr>
            <a:r>
              <a:rPr lang="en-US" dirty="0" smtClean="0"/>
              <a:t>Total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= 2 * 6 – 7 jam * 16 (</a:t>
            </a:r>
            <a:r>
              <a:rPr lang="en-US" dirty="0" err="1" smtClean="0"/>
              <a:t>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) = </a:t>
            </a:r>
            <a:r>
              <a:rPr lang="en-US" b="1" dirty="0" smtClean="0"/>
              <a:t>192 – 224 jam (± 200 jam)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4" y="1744424"/>
            <a:ext cx="6500925" cy="265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rgbClr val="FF9800"/>
                </a:solidFill>
              </a:rPr>
              <a:t> KKN-PPM ITERA, SASARAN &amp; TUJUAN KKN-PPM ITERA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rgbClr val="FF9800"/>
                </a:solidFill>
              </a:rPr>
              <a:t> PROGRAM KKN-PPM ITERA 2018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rgbClr val="FF9800"/>
                </a:solidFill>
              </a:rPr>
              <a:t> PERATURAN KKN-PPM ITERA 2018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" b="1" dirty="0" smtClean="0">
                <a:solidFill>
                  <a:srgbClr val="FF9800"/>
                </a:solidFill>
              </a:rPr>
              <a:t> LAPORAN KKN-PPM ITERA 2018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MACAM PROGRAM KKN PPM ITERA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31284"/>
            <a:ext cx="6958125" cy="2724300"/>
          </a:xfrm>
        </p:spPr>
        <p:txBody>
          <a:bodyPr/>
          <a:lstStyle/>
          <a:p>
            <a:r>
              <a:rPr lang="en-US" dirty="0" smtClean="0"/>
              <a:t>PROGRAM POKOK (</a:t>
            </a:r>
            <a:r>
              <a:rPr lang="id-ID" b="1" dirty="0" smtClean="0"/>
              <a:t>bersifat kelompok dan interdisipliner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400" dirty="0" smtClean="0"/>
              <a:t>#.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dilaksanakan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KKN PPM</a:t>
            </a:r>
            <a:r>
              <a:rPr lang="id-ID" sz="1400" dirty="0" smtClean="0"/>
              <a:t> dalam kelompok (</a:t>
            </a:r>
            <a:r>
              <a:rPr lang="en-US" sz="1400" dirty="0" err="1" smtClean="0"/>
              <a:t>tingkat</a:t>
            </a:r>
            <a:r>
              <a:rPr lang="en-US" sz="1400" dirty="0" smtClean="0"/>
              <a:t> </a:t>
            </a:r>
            <a:r>
              <a:rPr lang="en-US" sz="1400" dirty="0" err="1" smtClean="0"/>
              <a:t>desa</a:t>
            </a:r>
            <a:r>
              <a:rPr lang="id-ID" sz="1400" dirty="0" smtClean="0"/>
              <a:t>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#. </a:t>
            </a:r>
            <a:r>
              <a:rPr lang="id-ID" sz="1400" dirty="0" smtClean="0"/>
              <a:t>mempersiapkan dan melaksanakan </a:t>
            </a:r>
            <a:r>
              <a:rPr lang="en-US" sz="1400" dirty="0" smtClean="0"/>
              <a:t>minimal 3 program </a:t>
            </a:r>
            <a:r>
              <a:rPr lang="en-US" sz="1400" dirty="0" err="1" smtClean="0"/>
              <a:t>pokok</a:t>
            </a:r>
            <a:r>
              <a:rPr lang="en-US" sz="1400" dirty="0" smtClean="0"/>
              <a:t> </a:t>
            </a:r>
            <a:r>
              <a:rPr lang="en-US" sz="1400" dirty="0" err="1" smtClean="0"/>
              <a:t>bersifat</a:t>
            </a:r>
            <a:r>
              <a:rPr lang="en-US" sz="1400" dirty="0" smtClean="0"/>
              <a:t> </a:t>
            </a:r>
            <a:r>
              <a:rPr lang="en-US" sz="1400" dirty="0" err="1" smtClean="0"/>
              <a:t>interdisipliner</a:t>
            </a:r>
            <a:r>
              <a:rPr lang="en-US" sz="1400" dirty="0" smtClean="0"/>
              <a:t>.</a:t>
            </a:r>
            <a:endParaRPr lang="en-US" dirty="0" smtClean="0"/>
          </a:p>
          <a:p>
            <a:r>
              <a:rPr lang="en-US" dirty="0" smtClean="0"/>
              <a:t>PROGRAM POKOK TAMBAHAN (</a:t>
            </a:r>
            <a:r>
              <a:rPr lang="id-ID" b="1" dirty="0" smtClean="0"/>
              <a:t>bersifat individual sesuai bidang ilmu mahasiswa</a:t>
            </a:r>
            <a:r>
              <a:rPr lang="id-ID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	#.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luar</a:t>
            </a:r>
            <a:r>
              <a:rPr lang="id-ID" sz="1400" dirty="0" smtClean="0"/>
              <a:t> program pokok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id-ID" sz="1400" dirty="0" smtClean="0"/>
              <a:t>minimal</a:t>
            </a:r>
            <a:r>
              <a:rPr lang="en-US" sz="1400" dirty="0" smtClean="0"/>
              <a:t> 1 program</a:t>
            </a:r>
            <a:r>
              <a:rPr lang="id-ID" sz="1400" dirty="0" smtClean="0"/>
              <a:t> dengan jumlah jam kerja 10% - 25% dari total jam kerja kegiatan.</a:t>
            </a:r>
            <a:endParaRPr lang="en-US" sz="1400" dirty="0" smtClean="0"/>
          </a:p>
          <a:p>
            <a:r>
              <a:rPr lang="en-US" dirty="0" smtClean="0"/>
              <a:t>PROGRAM BANTU </a:t>
            </a:r>
            <a:r>
              <a:rPr lang="id-ID" dirty="0" smtClean="0"/>
              <a:t>(</a:t>
            </a:r>
            <a:r>
              <a:rPr lang="id-ID" b="1" dirty="0" smtClean="0"/>
              <a:t>bersifat individual</a:t>
            </a:r>
            <a:r>
              <a:rPr lang="id-ID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	#.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dikerjakan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bersifat</a:t>
            </a:r>
            <a:r>
              <a:rPr lang="en-US" sz="1400" dirty="0" smtClean="0"/>
              <a:t> </a:t>
            </a:r>
            <a:r>
              <a:rPr lang="en-US" sz="1400" dirty="0" err="1" smtClean="0"/>
              <a:t>membantu</a:t>
            </a:r>
            <a:r>
              <a:rPr lang="id-ID" sz="1400" dirty="0" smtClean="0"/>
              <a:t> sesama peserta dalam 1 </a:t>
            </a:r>
            <a:r>
              <a:rPr lang="en-US" sz="1400" dirty="0" err="1" smtClean="0"/>
              <a:t>desa</a:t>
            </a:r>
            <a:r>
              <a:rPr lang="id-ID" sz="1400" dirty="0" smtClean="0"/>
              <a:t>, membantu pihak desa atau masyarakat setempat</a:t>
            </a:r>
            <a:r>
              <a:rPr lang="en-US" sz="1400" dirty="0" smtClean="0"/>
              <a:t>. Total jam </a:t>
            </a:r>
            <a:r>
              <a:rPr lang="en-US" sz="1400" dirty="0" err="1" smtClean="0"/>
              <a:t>kerja</a:t>
            </a:r>
            <a:r>
              <a:rPr lang="en-US" sz="1400" dirty="0" smtClean="0"/>
              <a:t> 10 – 25% </a:t>
            </a:r>
            <a:r>
              <a:rPr lang="en-US" sz="1400" dirty="0" err="1" smtClean="0"/>
              <a:t>dari</a:t>
            </a:r>
            <a:r>
              <a:rPr lang="en-US" sz="1400" dirty="0" smtClean="0"/>
              <a:t> total jam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Jam </a:t>
            </a:r>
            <a:r>
              <a:rPr lang="en-US" dirty="0" err="1" smtClean="0"/>
              <a:t>Kerja</a:t>
            </a:r>
            <a:r>
              <a:rPr lang="en-US" dirty="0" smtClean="0"/>
              <a:t> KKN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15325" cy="27243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Pokok</a:t>
            </a:r>
            <a:r>
              <a:rPr lang="en-US" dirty="0" smtClean="0"/>
              <a:t> (minimal 50%) * 200 jam		= 100 jam</a:t>
            </a:r>
          </a:p>
          <a:p>
            <a:pPr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(</a:t>
            </a:r>
            <a:r>
              <a:rPr lang="en-US" dirty="0" err="1" smtClean="0"/>
              <a:t>maksimal</a:t>
            </a:r>
            <a:r>
              <a:rPr lang="en-US" dirty="0" smtClean="0"/>
              <a:t> 25%) * 200 jam	= 50 jam</a:t>
            </a:r>
          </a:p>
          <a:p>
            <a:pPr>
              <a:buNone/>
            </a:pPr>
            <a:r>
              <a:rPr lang="en-US" dirty="0" smtClean="0"/>
              <a:t>Program Bantu (</a:t>
            </a:r>
            <a:r>
              <a:rPr lang="en-US" dirty="0" err="1" smtClean="0"/>
              <a:t>maksimal</a:t>
            </a:r>
            <a:r>
              <a:rPr lang="en-US" dirty="0" smtClean="0"/>
              <a:t> 50%) * 200 jam		= 50 jam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260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smtClean="0"/>
              <a:t>PERATURAN KKN - ITERA</a:t>
            </a:r>
            <a:endParaRPr sz="250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" name="Shape 945"/>
          <p:cNvGrpSpPr>
            <a:grpSpLocks noChangeAspect="1"/>
          </p:cNvGrpSpPr>
          <p:nvPr/>
        </p:nvGrpSpPr>
        <p:grpSpPr>
          <a:xfrm>
            <a:off x="7772400" y="819150"/>
            <a:ext cx="914400" cy="914400"/>
            <a:chOff x="5233525" y="4954450"/>
            <a:chExt cx="538275" cy="516350"/>
          </a:xfrm>
        </p:grpSpPr>
        <p:sp>
          <p:nvSpPr>
            <p:cNvPr id="7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TATA TERTIB KKN ITERA – 2018 (PEMBEKALAN)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567725" cy="3605512"/>
          </a:xfrm>
        </p:spPr>
        <p:txBody>
          <a:bodyPr/>
          <a:lstStyle/>
          <a:p>
            <a:pPr marL="457200" lvl="3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KKN-PPM </a:t>
            </a:r>
            <a:r>
              <a:rPr lang="en-US" sz="1400" dirty="0" err="1" smtClean="0"/>
              <a:t>wajib</a:t>
            </a:r>
            <a:r>
              <a:rPr lang="en-US" sz="1400" dirty="0" smtClean="0"/>
              <a:t> </a:t>
            </a:r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 </a:t>
            </a:r>
            <a:r>
              <a:rPr lang="en-US" sz="1400" dirty="0" err="1" smtClean="0"/>
              <a:t>pembekalan</a:t>
            </a:r>
            <a:r>
              <a:rPr lang="en-US" sz="1400" dirty="0" smtClean="0"/>
              <a:t>.</a:t>
            </a:r>
          </a:p>
          <a:p>
            <a:pPr marL="457200" lvl="3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Presensi</a:t>
            </a:r>
            <a:r>
              <a:rPr lang="en-US" sz="1400" dirty="0" smtClean="0"/>
              <a:t> </a:t>
            </a:r>
            <a:r>
              <a:rPr lang="en-US" sz="1400" dirty="0" err="1" smtClean="0"/>
              <a:t>wajib</a:t>
            </a:r>
            <a:r>
              <a:rPr lang="en-US" sz="1400" dirty="0" smtClean="0"/>
              <a:t> </a:t>
            </a:r>
            <a:r>
              <a:rPr lang="en-US" sz="1400" dirty="0" err="1" smtClean="0"/>
              <a:t>ditandatangani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 </a:t>
            </a:r>
            <a:r>
              <a:rPr lang="en-US" sz="1400" dirty="0" err="1" smtClean="0"/>
              <a:t>pembekalan</a:t>
            </a:r>
            <a:r>
              <a:rPr lang="en-US" sz="1400" dirty="0" smtClean="0"/>
              <a:t>. </a:t>
            </a:r>
            <a:endParaRPr lang="en-US" dirty="0" smtClean="0"/>
          </a:p>
          <a:p>
            <a:pPr marL="457200" lvl="3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</a:t>
            </a:r>
            <a:r>
              <a:rPr lang="en-US" sz="1400" dirty="0" err="1" smtClean="0"/>
              <a:t>wajib</a:t>
            </a:r>
            <a:r>
              <a:rPr lang="en-US" sz="1400" dirty="0" smtClean="0"/>
              <a:t> </a:t>
            </a:r>
            <a:r>
              <a:rPr lang="en-US" sz="1400" dirty="0" err="1" smtClean="0"/>
              <a:t>menjaga</a:t>
            </a:r>
            <a:r>
              <a:rPr lang="en-US" sz="1400" dirty="0" smtClean="0"/>
              <a:t> </a:t>
            </a:r>
            <a:r>
              <a:rPr lang="en-US" sz="1400" dirty="0" err="1" smtClean="0"/>
              <a:t>ketertiban</a:t>
            </a:r>
            <a:r>
              <a:rPr lang="en-US" sz="1400" dirty="0" smtClean="0"/>
              <a:t>, </a:t>
            </a:r>
            <a:r>
              <a:rPr lang="en-US" sz="1400" dirty="0" err="1" smtClean="0"/>
              <a:t>berpakaian</a:t>
            </a:r>
            <a:r>
              <a:rPr lang="en-US" sz="1400" dirty="0" smtClean="0"/>
              <a:t> </a:t>
            </a:r>
            <a:r>
              <a:rPr lang="en-US" sz="1400" dirty="0" err="1" smtClean="0"/>
              <a:t>sopan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rapi</a:t>
            </a:r>
            <a:r>
              <a:rPr lang="en-US" sz="1400" dirty="0" smtClean="0"/>
              <a:t>, </a:t>
            </a:r>
            <a:r>
              <a:rPr lang="en-US" sz="1400" dirty="0" err="1" smtClean="0"/>
              <a:t>bersepatu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tenang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457200" lvl="3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Panitia</a:t>
            </a:r>
            <a:r>
              <a:rPr lang="en-US" sz="1400" dirty="0" smtClean="0"/>
              <a:t> </a:t>
            </a:r>
            <a:r>
              <a:rPr lang="en-US" sz="1400" dirty="0" err="1" smtClean="0"/>
              <a:t>berhak</a:t>
            </a:r>
            <a:r>
              <a:rPr lang="en-US" sz="1400" dirty="0" smtClean="0"/>
              <a:t> </a:t>
            </a:r>
            <a:r>
              <a:rPr lang="en-US" sz="1400" dirty="0" err="1" smtClean="0"/>
              <a:t>menegur</a:t>
            </a:r>
            <a:r>
              <a:rPr lang="en-US" sz="1400" dirty="0" smtClean="0"/>
              <a:t>, </a:t>
            </a:r>
            <a:r>
              <a:rPr lang="en-US" sz="1400" dirty="0" err="1" smtClean="0"/>
              <a:t>mencatat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mengeluarkan</a:t>
            </a:r>
            <a:r>
              <a:rPr lang="en-US" sz="1400" dirty="0" smtClean="0"/>
              <a:t>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mengganggu</a:t>
            </a:r>
            <a:r>
              <a:rPr lang="en-US" sz="1400" dirty="0" smtClean="0"/>
              <a:t> </a:t>
            </a:r>
            <a:r>
              <a:rPr lang="en-US" sz="1400" dirty="0" err="1" smtClean="0"/>
              <a:t>kelancaran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 </a:t>
            </a:r>
          </a:p>
          <a:p>
            <a:pPr marL="457200" lvl="3" fontAlgn="base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</a:t>
            </a:r>
            <a:r>
              <a:rPr lang="en-US" sz="1400" dirty="0" err="1" smtClean="0"/>
              <a:t>wajib</a:t>
            </a:r>
            <a:r>
              <a:rPr lang="en-US" sz="1400" dirty="0" smtClean="0"/>
              <a:t> </a:t>
            </a:r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konsolidasi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Dosen</a:t>
            </a:r>
            <a:r>
              <a:rPr lang="en-US" sz="1400" dirty="0" smtClean="0"/>
              <a:t> </a:t>
            </a:r>
            <a:r>
              <a:rPr lang="en-US" sz="1400" dirty="0" err="1" smtClean="0"/>
              <a:t>Pembimbing</a:t>
            </a:r>
            <a:r>
              <a:rPr lang="en-US" sz="1400" dirty="0" smtClean="0"/>
              <a:t> </a:t>
            </a:r>
            <a:r>
              <a:rPr lang="en-US" sz="1400" dirty="0" err="1" smtClean="0"/>
              <a:t>Lapangan</a:t>
            </a:r>
            <a:r>
              <a:rPr lang="en-US" sz="1400" dirty="0" smtClean="0"/>
              <a:t> (DPL)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penuh</a:t>
            </a:r>
            <a:r>
              <a:rPr lang="en-US" sz="1400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Konsolidasi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DPL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 smtClean="0"/>
              <a:t>komponen</a:t>
            </a:r>
            <a:r>
              <a:rPr lang="en-US" sz="1400" dirty="0" smtClean="0"/>
              <a:t> </a:t>
            </a:r>
            <a:r>
              <a:rPr lang="en-US" sz="1400" dirty="0" err="1" smtClean="0"/>
              <a:t>penilaian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mata</a:t>
            </a:r>
            <a:r>
              <a:rPr lang="en-US" sz="1400" dirty="0" smtClean="0"/>
              <a:t> </a:t>
            </a:r>
            <a:r>
              <a:rPr lang="en-US" sz="1400" dirty="0" err="1" smtClean="0"/>
              <a:t>kuliah</a:t>
            </a:r>
            <a:r>
              <a:rPr lang="en-US" sz="1400" dirty="0" smtClean="0"/>
              <a:t> KKN.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masa</a:t>
            </a:r>
            <a:r>
              <a:rPr lang="en-US" sz="1400" dirty="0" smtClean="0"/>
              <a:t> </a:t>
            </a:r>
            <a:r>
              <a:rPr lang="en-US" sz="1400" dirty="0" err="1" smtClean="0"/>
              <a:t>pembekalan</a:t>
            </a:r>
            <a:r>
              <a:rPr lang="en-US" sz="1400" dirty="0" smtClean="0"/>
              <a:t>,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diminta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menyusun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kerjanya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id-ID" sz="1400" dirty="0" smtClean="0"/>
              <a:t>umum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nantinya</a:t>
            </a:r>
            <a:r>
              <a:rPr lang="en-US" sz="1400" dirty="0" smtClean="0"/>
              <a:t> </a:t>
            </a:r>
            <a:r>
              <a:rPr lang="en-US" sz="1400" dirty="0" err="1" smtClean="0"/>
              <a:t>dipresentasikan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DPL.</a:t>
            </a:r>
            <a:endParaRPr lang="en-US" dirty="0" smtClean="0"/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TATA TERTIB KKN ITERA – 2018 (KEGIATAN)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287338" lvl="1" indent="-169863">
              <a:buNone/>
            </a:pPr>
            <a:r>
              <a:rPr lang="en-US" sz="1400" dirty="0" err="1" smtClean="0"/>
              <a:t>Menjaga</a:t>
            </a:r>
            <a:r>
              <a:rPr lang="en-US" sz="1400" dirty="0" smtClean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ITERA.</a:t>
            </a:r>
            <a:endParaRPr lang="en-US" dirty="0" smtClean="0"/>
          </a:p>
          <a:p>
            <a:pPr marL="287338" lvl="1" indent="-169863">
              <a:buNone/>
            </a:pPr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seluruh</a:t>
            </a:r>
            <a:r>
              <a:rPr lang="en-US" sz="1400" dirty="0" smtClean="0"/>
              <a:t> </a:t>
            </a:r>
            <a:r>
              <a:rPr lang="en-US" sz="1400" dirty="0" err="1" smtClean="0"/>
              <a:t>prosesi</a:t>
            </a:r>
            <a:r>
              <a:rPr lang="en-US" sz="1400" dirty="0" smtClean="0"/>
              <a:t> </a:t>
            </a:r>
            <a:r>
              <a:rPr lang="en-US" sz="1400" dirty="0" err="1" smtClean="0"/>
              <a:t>penerjunan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penarikan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jadwal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ditetapkan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117475" lvl="1" indent="0">
              <a:buNone/>
            </a:pPr>
            <a:r>
              <a:rPr lang="en-US" sz="1400" dirty="0" err="1" smtClean="0"/>
              <a:t>Menetap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KKN.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KKN-PPM </a:t>
            </a:r>
            <a:r>
              <a:rPr lang="en-US" sz="1400" dirty="0" err="1" smtClean="0"/>
              <a:t>berhak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KKN PPM,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ketentuan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:</a:t>
            </a:r>
            <a:endParaRPr lang="en-US" dirty="0" smtClean="0"/>
          </a:p>
          <a:p>
            <a:pPr marL="287338" lvl="3" indent="-169863"/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Ijin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, </a:t>
            </a:r>
            <a:r>
              <a:rPr lang="en-US" sz="1400" dirty="0" err="1" smtClean="0"/>
              <a:t>ditandatangani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rekan</a:t>
            </a:r>
            <a:r>
              <a:rPr lang="en-US" sz="1400" dirty="0" smtClean="0"/>
              <a:t> &amp; </a:t>
            </a:r>
            <a:r>
              <a:rPr lang="en-US" sz="1400" dirty="0" err="1" smtClean="0"/>
              <a:t>diketahui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ketua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287338" lvl="3" indent="-169863"/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Ijin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berlaku</a:t>
            </a:r>
            <a:r>
              <a:rPr lang="en-US" sz="1400" dirty="0" smtClean="0"/>
              <a:t> </a:t>
            </a:r>
            <a:r>
              <a:rPr lang="en-US" sz="1400" dirty="0" err="1" smtClean="0"/>
              <a:t>maksimal</a:t>
            </a:r>
            <a:r>
              <a:rPr lang="en-US" sz="1400" dirty="0" smtClean="0"/>
              <a:t> 2 x 24 jam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berurutan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total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pelaksanaan</a:t>
            </a:r>
            <a:r>
              <a:rPr lang="en-US" sz="1400" dirty="0" smtClean="0"/>
              <a:t> </a:t>
            </a:r>
            <a:r>
              <a:rPr lang="en-US" sz="1400" dirty="0" err="1" smtClean="0"/>
              <a:t>tugas</a:t>
            </a:r>
            <a:r>
              <a:rPr lang="en-US" sz="1400" dirty="0" smtClean="0"/>
              <a:t> </a:t>
            </a:r>
            <a:r>
              <a:rPr lang="en-US" sz="1400" dirty="0" err="1" smtClean="0"/>
              <a:t>maksimal</a:t>
            </a:r>
            <a:r>
              <a:rPr lang="en-US" sz="1400" dirty="0" smtClean="0"/>
              <a:t> 5 x 24 jam.</a:t>
            </a:r>
            <a:endParaRPr lang="en-US" dirty="0" smtClean="0"/>
          </a:p>
          <a:p>
            <a:pPr marL="287338" lvl="3" indent="-169863"/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hal</a:t>
            </a:r>
            <a:r>
              <a:rPr lang="en-US" sz="1400" dirty="0" smtClean="0"/>
              <a:t> </a:t>
            </a:r>
            <a:r>
              <a:rPr lang="en-US" sz="1400" dirty="0" err="1" smtClean="0"/>
              <a:t>khusus</a:t>
            </a:r>
            <a:r>
              <a:rPr lang="en-US" sz="1400" dirty="0" smtClean="0"/>
              <a:t>, </a:t>
            </a:r>
            <a:r>
              <a:rPr lang="en-US" sz="1400" dirty="0" err="1" smtClean="0"/>
              <a:t>ijin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diberikan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DPL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diketahui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ketua</a:t>
            </a:r>
            <a:r>
              <a:rPr lang="en-US" sz="1400" dirty="0" smtClean="0"/>
              <a:t> </a:t>
            </a:r>
            <a:r>
              <a:rPr lang="en-US" sz="1400" dirty="0" err="1" smtClean="0"/>
              <a:t>Divisi</a:t>
            </a:r>
            <a:r>
              <a:rPr lang="en-US" sz="1400" dirty="0" smtClean="0"/>
              <a:t> </a:t>
            </a:r>
            <a:r>
              <a:rPr lang="en-US" sz="1400" dirty="0" err="1" smtClean="0"/>
              <a:t>Diklat</a:t>
            </a:r>
            <a:r>
              <a:rPr lang="en-US" sz="1400" dirty="0" smtClean="0"/>
              <a:t>, </a:t>
            </a:r>
            <a:r>
              <a:rPr lang="en-US" sz="1400" dirty="0" err="1" smtClean="0"/>
              <a:t>Operasional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Monitoring.</a:t>
            </a:r>
            <a:endParaRPr lang="en-US" dirty="0" smtClean="0"/>
          </a:p>
          <a:p>
            <a:pPr marL="122238" lvl="3" indent="-4763">
              <a:buNone/>
            </a:pPr>
            <a:r>
              <a:rPr lang="en-US" sz="1400" dirty="0" err="1" smtClean="0"/>
              <a:t>Melaksanakan</a:t>
            </a:r>
            <a:r>
              <a:rPr lang="en-US" sz="1400" dirty="0" smtClean="0"/>
              <a:t> </a:t>
            </a:r>
            <a:r>
              <a:rPr lang="en-US" sz="1400" dirty="0" err="1" smtClean="0"/>
              <a:t>tugas-tugas</a:t>
            </a:r>
            <a:r>
              <a:rPr lang="en-US" sz="1400" dirty="0" smtClean="0"/>
              <a:t> KKN-PPM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penuh</a:t>
            </a:r>
            <a:r>
              <a:rPr lang="en-US" sz="1400" dirty="0" smtClean="0"/>
              <a:t> rasa </a:t>
            </a:r>
            <a:r>
              <a:rPr lang="en-US" sz="1400" dirty="0" err="1" smtClean="0"/>
              <a:t>tanggungjawab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dedikasi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tinggi</a:t>
            </a:r>
            <a:endParaRPr lang="en-US" sz="1400" dirty="0" smtClean="0"/>
          </a:p>
          <a:p>
            <a:pPr marL="122238" lvl="3" indent="-4763">
              <a:buNone/>
            </a:pPr>
            <a:r>
              <a:rPr lang="en-US" sz="1400" dirty="0" err="1" smtClean="0"/>
              <a:t>Menghayati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menyesuaikan</a:t>
            </a:r>
            <a:r>
              <a:rPr lang="en-US" sz="1400" dirty="0" smtClean="0"/>
              <a:t> </a:t>
            </a:r>
            <a:r>
              <a:rPr lang="en-US" sz="1400" dirty="0" err="1" smtClean="0"/>
              <a:t>diri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kehidupan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KKN-PPM ITERA.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TATA TERTIB KKN ITERA – 2018 (KEGIATAN)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174625" lvl="1" indent="-122238"/>
            <a:r>
              <a:rPr lang="en-US" sz="1400" dirty="0" err="1" smtClean="0"/>
              <a:t>Membina</a:t>
            </a:r>
            <a:r>
              <a:rPr lang="en-US" sz="1400" dirty="0" smtClean="0"/>
              <a:t> </a:t>
            </a:r>
            <a:r>
              <a:rPr lang="en-US" sz="1400" dirty="0" err="1" smtClean="0"/>
              <a:t>kerjasama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sesama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,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, </a:t>
            </a:r>
            <a:r>
              <a:rPr lang="en-US" sz="1400" dirty="0" err="1" smtClean="0"/>
              <a:t>instansi</a:t>
            </a:r>
            <a:r>
              <a:rPr lang="en-US" sz="1400" dirty="0" smtClean="0"/>
              <a:t>/ </a:t>
            </a:r>
            <a:r>
              <a:rPr lang="en-US" sz="1400" dirty="0" err="1" smtClean="0"/>
              <a:t>dinas</a:t>
            </a:r>
            <a:r>
              <a:rPr lang="en-US" sz="1400" dirty="0" smtClean="0"/>
              <a:t> </a:t>
            </a:r>
            <a:r>
              <a:rPr lang="en-US" sz="1400" dirty="0" err="1" smtClean="0"/>
              <a:t>Pemerintah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pihak-pihak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terkait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174625" lvl="1" indent="-122238"/>
            <a:r>
              <a:rPr lang="en-US" sz="1400" dirty="0" err="1" smtClean="0"/>
              <a:t>Menjaga</a:t>
            </a:r>
            <a:r>
              <a:rPr lang="en-US" sz="1400" dirty="0" smtClean="0"/>
              <a:t> </a:t>
            </a:r>
            <a:r>
              <a:rPr lang="en-US" sz="1400" dirty="0" err="1" smtClean="0"/>
              <a:t>kelengkapan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keutuhan</a:t>
            </a:r>
            <a:r>
              <a:rPr lang="en-US" sz="1400" dirty="0" smtClean="0"/>
              <a:t> </a:t>
            </a:r>
            <a:r>
              <a:rPr lang="en-US" sz="1400" dirty="0" err="1" smtClean="0"/>
              <a:t>semua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KKN-PPM ITERA (</a:t>
            </a:r>
            <a:r>
              <a:rPr lang="en-US" sz="1400" dirty="0" err="1" smtClean="0"/>
              <a:t>Topi</a:t>
            </a:r>
            <a:r>
              <a:rPr lang="en-US" sz="1400" dirty="0" smtClean="0"/>
              <a:t>, </a:t>
            </a:r>
            <a:r>
              <a:rPr lang="en-US" sz="1400" dirty="0" err="1" smtClean="0"/>
              <a:t>Kaos</a:t>
            </a:r>
            <a:r>
              <a:rPr lang="en-US" sz="1400" dirty="0" smtClean="0"/>
              <a:t>, </a:t>
            </a:r>
            <a:r>
              <a:rPr lang="en-US" sz="1400" dirty="0" err="1" smtClean="0"/>
              <a:t>Kartu</a:t>
            </a:r>
            <a:r>
              <a:rPr lang="en-US" sz="1400" dirty="0" smtClean="0"/>
              <a:t> </a:t>
            </a:r>
            <a:r>
              <a:rPr lang="en-US" sz="1400" dirty="0" err="1" smtClean="0"/>
              <a:t>Tanda</a:t>
            </a:r>
            <a:r>
              <a:rPr lang="en-US" sz="1400" dirty="0" smtClean="0"/>
              <a:t> </a:t>
            </a:r>
            <a:r>
              <a:rPr lang="en-US" sz="1400" dirty="0" err="1" smtClean="0"/>
              <a:t>Pengenal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KKN,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).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boleh</a:t>
            </a:r>
            <a:r>
              <a:rPr lang="en-US" sz="1400" dirty="0" smtClean="0"/>
              <a:t> </a:t>
            </a:r>
            <a:r>
              <a:rPr lang="en-US" sz="1400" dirty="0" err="1" smtClean="0"/>
              <a:t>hilang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diberikan</a:t>
            </a:r>
            <a:r>
              <a:rPr lang="en-US" sz="1400" dirty="0" smtClean="0"/>
              <a:t>/</a:t>
            </a:r>
            <a:r>
              <a:rPr lang="en-US" sz="1400" dirty="0" err="1" smtClean="0"/>
              <a:t>dipindahtangankan</a:t>
            </a:r>
            <a:r>
              <a:rPr lang="en-US" sz="1400" dirty="0" smtClean="0"/>
              <a:t> </a:t>
            </a:r>
            <a:r>
              <a:rPr lang="en-US" sz="1400" dirty="0" err="1" smtClean="0"/>
              <a:t>kepada</a:t>
            </a:r>
            <a:r>
              <a:rPr lang="en-US" sz="1400" dirty="0" smtClean="0"/>
              <a:t> </a:t>
            </a:r>
            <a:r>
              <a:rPr lang="en-US" sz="1400" dirty="0" err="1" smtClean="0"/>
              <a:t>orang</a:t>
            </a:r>
            <a:r>
              <a:rPr lang="en-US" sz="1400" dirty="0" smtClean="0"/>
              <a:t> lain. </a:t>
            </a:r>
            <a:r>
              <a:rPr lang="en-US" sz="1400" dirty="0" err="1" smtClean="0"/>
              <a:t>Kehilangan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,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segera</a:t>
            </a:r>
            <a:r>
              <a:rPr lang="en-US" sz="1400" dirty="0" smtClean="0"/>
              <a:t> </a:t>
            </a:r>
            <a:r>
              <a:rPr lang="en-US" sz="1400" dirty="0" err="1" smtClean="0"/>
              <a:t>dilaporkan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DPL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membawa</a:t>
            </a:r>
            <a:r>
              <a:rPr lang="en-US" sz="1400" dirty="0" smtClean="0"/>
              <a:t>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Keterangan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kepolisian</a:t>
            </a:r>
            <a:r>
              <a:rPr lang="en-US" sz="1400" dirty="0" smtClean="0"/>
              <a:t> </a:t>
            </a:r>
            <a:r>
              <a:rPr lang="en-US" sz="1400" dirty="0" err="1" smtClean="0"/>
              <a:t>setempat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174625" lvl="1" indent="-122238"/>
            <a:r>
              <a:rPr lang="en-US" sz="1400" dirty="0" err="1" smtClean="0"/>
              <a:t>Menjaga</a:t>
            </a:r>
            <a:r>
              <a:rPr lang="en-US" sz="1400" dirty="0" smtClean="0"/>
              <a:t> </a:t>
            </a:r>
            <a:r>
              <a:rPr lang="en-US" sz="1400" dirty="0" err="1" smtClean="0"/>
              <a:t>seluruh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/ </a:t>
            </a:r>
            <a:r>
              <a:rPr lang="en-US" sz="1400" dirty="0" err="1" smtClean="0"/>
              <a:t>harta</a:t>
            </a:r>
            <a:r>
              <a:rPr lang="en-US" sz="1400" dirty="0" smtClean="0"/>
              <a:t> </a:t>
            </a:r>
            <a:r>
              <a:rPr lang="en-US" sz="1400" dirty="0" err="1" smtClean="0"/>
              <a:t>pribadi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dibawa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KKN-PPM. </a:t>
            </a:r>
            <a:r>
              <a:rPr lang="en-US" sz="1400" dirty="0" err="1" smtClean="0"/>
              <a:t>segala</a:t>
            </a:r>
            <a:r>
              <a:rPr lang="en-US" sz="1400" dirty="0" smtClean="0"/>
              <a:t> </a:t>
            </a:r>
            <a:r>
              <a:rPr lang="en-US" sz="1400" dirty="0" err="1" smtClean="0"/>
              <a:t>kerusakan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kehilangan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/ </a:t>
            </a:r>
            <a:r>
              <a:rPr lang="en-US" sz="1400" dirty="0" err="1" smtClean="0"/>
              <a:t>harta</a:t>
            </a:r>
            <a:r>
              <a:rPr lang="en-US" sz="1400" dirty="0" smtClean="0"/>
              <a:t> </a:t>
            </a:r>
            <a:r>
              <a:rPr lang="en-US" sz="1400" dirty="0" err="1" smtClean="0"/>
              <a:t>pribadi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 smtClean="0"/>
              <a:t>tanggung</a:t>
            </a:r>
            <a:r>
              <a:rPr lang="en-US" sz="1400" dirty="0" smtClean="0"/>
              <a:t> </a:t>
            </a:r>
            <a:r>
              <a:rPr lang="en-US" sz="1400" dirty="0" err="1" smtClean="0"/>
              <a:t>jawab</a:t>
            </a:r>
            <a:r>
              <a:rPr lang="en-US" sz="1400" dirty="0" smtClean="0"/>
              <a:t> </a:t>
            </a:r>
            <a:r>
              <a:rPr lang="en-US" sz="1400" dirty="0" err="1" smtClean="0"/>
              <a:t>masing-masing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174625" indent="-122238"/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seluruh</a:t>
            </a:r>
            <a:r>
              <a:rPr lang="en-US" sz="1400" dirty="0" smtClean="0"/>
              <a:t> </a:t>
            </a:r>
            <a:r>
              <a:rPr lang="en-US" sz="1400" dirty="0" err="1" smtClean="0"/>
              <a:t>rangkaian</a:t>
            </a:r>
            <a:r>
              <a:rPr lang="en-US" sz="1400" dirty="0" smtClean="0"/>
              <a:t> monitoring yang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DPL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 smtClean="0"/>
              <a:t>pelaksanaan</a:t>
            </a:r>
            <a:r>
              <a:rPr lang="en-US" sz="1400" dirty="0" smtClean="0"/>
              <a:t> KKN-PPM.</a:t>
            </a:r>
            <a:endParaRPr lang="en-US" sz="4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LARANGAN SELAMA KEGIATAN KKN PPM ITERA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355600" lvl="1"/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perbuatan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mencemarkan</a:t>
            </a:r>
            <a:r>
              <a:rPr lang="en-US" sz="1400" dirty="0" smtClean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ITERA</a:t>
            </a:r>
          </a:p>
          <a:p>
            <a:pPr marL="355600" lvl="1"/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 </a:t>
            </a:r>
            <a:r>
              <a:rPr lang="en-US" sz="1400" dirty="0" err="1" smtClean="0"/>
              <a:t>politik</a:t>
            </a:r>
            <a:r>
              <a:rPr lang="en-US" sz="1400" dirty="0" smtClean="0"/>
              <a:t> </a:t>
            </a:r>
            <a:r>
              <a:rPr lang="en-US" sz="1400" dirty="0" err="1" smtClean="0"/>
              <a:t>praktis</a:t>
            </a:r>
            <a:r>
              <a:rPr lang="en-US" sz="1400" dirty="0" smtClean="0"/>
              <a:t>, </a:t>
            </a:r>
            <a:r>
              <a:rPr lang="en-US" sz="1400" dirty="0" err="1" smtClean="0"/>
              <a:t>unjuk</a:t>
            </a:r>
            <a:r>
              <a:rPr lang="en-US" sz="1400" dirty="0" smtClean="0"/>
              <a:t> rasa, </a:t>
            </a:r>
            <a:r>
              <a:rPr lang="en-US" sz="1400" dirty="0" err="1" smtClean="0"/>
              <a:t>ikut</a:t>
            </a:r>
            <a:r>
              <a:rPr lang="en-US" sz="1400" dirty="0" smtClean="0"/>
              <a:t> </a:t>
            </a:r>
            <a:r>
              <a:rPr lang="en-US" sz="1400" dirty="0" err="1" smtClean="0"/>
              <a:t>campur</a:t>
            </a:r>
            <a:r>
              <a:rPr lang="en-US" sz="1400" dirty="0" smtClean="0"/>
              <a:t> </a:t>
            </a:r>
            <a:r>
              <a:rPr lang="en-US" sz="1400" dirty="0" err="1" smtClean="0"/>
              <a:t>tangan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Pilkada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Pilkades</a:t>
            </a:r>
            <a:r>
              <a:rPr lang="en-US" sz="1400" dirty="0" smtClean="0"/>
              <a:t>, </a:t>
            </a:r>
            <a:r>
              <a:rPr lang="en-US" sz="1400" dirty="0" err="1" smtClean="0"/>
              <a:t>serta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tindakan</a:t>
            </a:r>
            <a:r>
              <a:rPr lang="en-US" sz="1400" dirty="0" smtClean="0"/>
              <a:t> </a:t>
            </a:r>
            <a:r>
              <a:rPr lang="en-US" sz="1400" dirty="0" err="1" smtClean="0"/>
              <a:t>asusila</a:t>
            </a:r>
            <a:r>
              <a:rPr lang="en-US" sz="1400" dirty="0" smtClean="0"/>
              <a:t>.</a:t>
            </a:r>
          </a:p>
          <a:p>
            <a:pPr marL="355600" lvl="1"/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perbuatan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melanggar</a:t>
            </a:r>
            <a:r>
              <a:rPr lang="en-US" sz="1400" dirty="0" smtClean="0"/>
              <a:t> </a:t>
            </a:r>
            <a:r>
              <a:rPr lang="en-US" sz="1400" dirty="0" err="1" smtClean="0"/>
              <a:t>hukum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langsung</a:t>
            </a:r>
            <a:r>
              <a:rPr lang="en-US" sz="1400" dirty="0" smtClean="0"/>
              <a:t> </a:t>
            </a:r>
            <a:r>
              <a:rPr lang="en-US" sz="1400" dirty="0" err="1" smtClean="0"/>
              <a:t>maupun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langsung</a:t>
            </a:r>
            <a:r>
              <a:rPr lang="en-US" sz="1400" dirty="0" smtClean="0"/>
              <a:t> </a:t>
            </a:r>
          </a:p>
          <a:p>
            <a:pPr marL="355600" lvl="1"/>
            <a:r>
              <a:rPr lang="en-US" sz="1400" dirty="0" err="1" smtClean="0"/>
              <a:t>Membawa</a:t>
            </a:r>
            <a:r>
              <a:rPr lang="en-US" sz="1400" dirty="0" smtClean="0"/>
              <a:t>/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kendaraan</a:t>
            </a:r>
            <a:r>
              <a:rPr lang="en-US" sz="1400" dirty="0" smtClean="0"/>
              <a:t> </a:t>
            </a:r>
            <a:r>
              <a:rPr lang="en-US" sz="1400" dirty="0" err="1" smtClean="0"/>
              <a:t>roda</a:t>
            </a:r>
            <a:r>
              <a:rPr lang="en-US" sz="1400" dirty="0" smtClean="0"/>
              <a:t> </a:t>
            </a:r>
            <a:r>
              <a:rPr lang="en-US" sz="1400" dirty="0" err="1" smtClean="0"/>
              <a:t>empat</a:t>
            </a:r>
            <a:r>
              <a:rPr lang="en-US" sz="1400" dirty="0" smtClean="0"/>
              <a:t> (</a:t>
            </a:r>
            <a:r>
              <a:rPr lang="en-US" sz="1400" dirty="0" err="1" smtClean="0"/>
              <a:t>mobil</a:t>
            </a:r>
            <a:r>
              <a:rPr lang="en-US" sz="1400" dirty="0" smtClean="0"/>
              <a:t>)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barang</a:t>
            </a:r>
            <a:r>
              <a:rPr lang="en-US" sz="1400" dirty="0" smtClean="0"/>
              <a:t> </a:t>
            </a:r>
            <a:r>
              <a:rPr lang="en-US" sz="1400" dirty="0" err="1" smtClean="0"/>
              <a:t>mewah</a:t>
            </a:r>
            <a:r>
              <a:rPr lang="en-US" sz="1400" dirty="0" smtClean="0"/>
              <a:t> </a:t>
            </a:r>
            <a:r>
              <a:rPr lang="en-US" sz="1400" dirty="0" err="1" smtClean="0"/>
              <a:t>lainnya</a:t>
            </a:r>
            <a:r>
              <a:rPr lang="en-US" sz="1400" dirty="0" smtClean="0"/>
              <a:t>.</a:t>
            </a:r>
          </a:p>
          <a:p>
            <a:pPr marL="355600" lvl="1"/>
            <a:r>
              <a:rPr lang="en-US" sz="1400" dirty="0" err="1" smtClean="0"/>
              <a:t>Membawa</a:t>
            </a:r>
            <a:r>
              <a:rPr lang="en-US" sz="1400" dirty="0" smtClean="0"/>
              <a:t> </a:t>
            </a:r>
            <a:r>
              <a:rPr lang="en-US" sz="1400" dirty="0" err="1" smtClean="0"/>
              <a:t>keluarga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teman</a:t>
            </a:r>
            <a:r>
              <a:rPr lang="en-US" sz="1400" dirty="0" smtClean="0"/>
              <a:t> </a:t>
            </a:r>
            <a:r>
              <a:rPr lang="en-US" sz="1400" dirty="0" err="1" smtClean="0"/>
              <a:t>ikut</a:t>
            </a:r>
            <a:r>
              <a:rPr lang="en-US" sz="1400" dirty="0" smtClean="0"/>
              <a:t> </a:t>
            </a:r>
            <a:r>
              <a:rPr lang="en-US" sz="1400" dirty="0" err="1" smtClean="0"/>
              <a:t>menginap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pondokan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ijin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DPL.</a:t>
            </a:r>
          </a:p>
          <a:p>
            <a:pPr marL="355600" lvl="1"/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wewenang</a:t>
            </a:r>
            <a:r>
              <a:rPr lang="en-US" sz="1400" dirty="0" smtClean="0"/>
              <a:t>/ </a:t>
            </a:r>
            <a:r>
              <a:rPr lang="en-US" sz="1400" dirty="0" err="1" smtClean="0"/>
              <a:t>pangkat</a:t>
            </a:r>
            <a:r>
              <a:rPr lang="en-US" sz="1400" dirty="0" smtClean="0"/>
              <a:t>/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luar</a:t>
            </a:r>
            <a:r>
              <a:rPr lang="en-US" sz="1400" dirty="0" smtClean="0"/>
              <a:t> status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KKN-PPM.</a:t>
            </a:r>
          </a:p>
          <a:p>
            <a:pPr marL="355600" lvl="1"/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stempel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kop </a:t>
            </a:r>
            <a:r>
              <a:rPr lang="en-US" sz="1400" dirty="0" err="1" smtClean="0"/>
              <a:t>surat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mengatasnamakan</a:t>
            </a:r>
            <a:r>
              <a:rPr lang="en-US" sz="1400" dirty="0" smtClean="0"/>
              <a:t> Tim </a:t>
            </a:r>
            <a:r>
              <a:rPr lang="en-US" sz="1400" dirty="0" err="1" smtClean="0"/>
              <a:t>Pengelola</a:t>
            </a:r>
            <a:r>
              <a:rPr lang="en-US" sz="1400" dirty="0" smtClean="0"/>
              <a:t> KKN PPM ITERA.</a:t>
            </a:r>
          </a:p>
          <a:p>
            <a:pPr marL="355600" lvl="1"/>
            <a:r>
              <a:rPr lang="en-US" sz="1400" dirty="0" err="1" smtClean="0"/>
              <a:t>Mencari</a:t>
            </a:r>
            <a:r>
              <a:rPr lang="en-US" sz="1400" dirty="0" smtClean="0"/>
              <a:t> sponsor </a:t>
            </a:r>
            <a:r>
              <a:rPr lang="en-US" sz="1400" dirty="0" err="1" smtClean="0"/>
              <a:t>bantuan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sepengetahuan</a:t>
            </a:r>
            <a:r>
              <a:rPr lang="en-US" sz="1400" dirty="0" smtClean="0"/>
              <a:t> </a:t>
            </a:r>
            <a:r>
              <a:rPr lang="en-US" sz="1400" dirty="0" err="1" smtClean="0"/>
              <a:t>Ketua</a:t>
            </a:r>
            <a:r>
              <a:rPr lang="en-US" sz="1400" dirty="0" smtClean="0"/>
              <a:t> </a:t>
            </a:r>
            <a:r>
              <a:rPr lang="en-US" sz="1400" dirty="0" err="1" smtClean="0"/>
              <a:t>tim</a:t>
            </a:r>
            <a:r>
              <a:rPr lang="en-US" sz="1400" dirty="0" smtClean="0"/>
              <a:t> </a:t>
            </a:r>
            <a:r>
              <a:rPr lang="en-US" sz="1400" dirty="0" err="1" smtClean="0"/>
              <a:t>Pengelola</a:t>
            </a:r>
            <a:r>
              <a:rPr lang="en-US" sz="1400" dirty="0" smtClean="0"/>
              <a:t> KKN-PPM ITERA.</a:t>
            </a:r>
          </a:p>
          <a:p>
            <a:pPr marL="355600" lvl="1"/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SANKSI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355600" lvl="1"/>
            <a:r>
              <a:rPr lang="en-US" dirty="0" err="1" smtClean="0"/>
              <a:t>Peringatan</a:t>
            </a:r>
            <a:r>
              <a:rPr lang="en-US" dirty="0" smtClean="0"/>
              <a:t> 1</a:t>
            </a:r>
          </a:p>
          <a:p>
            <a:pPr marL="355600" lvl="1"/>
            <a:r>
              <a:rPr lang="en-US" dirty="0" err="1" smtClean="0"/>
              <a:t>Peringatan</a:t>
            </a:r>
            <a:r>
              <a:rPr lang="en-US" dirty="0" smtClean="0"/>
              <a:t> 2</a:t>
            </a:r>
          </a:p>
          <a:p>
            <a:pPr marL="355600" lvl="1"/>
            <a:r>
              <a:rPr lang="en-US" dirty="0" err="1" smtClean="0"/>
              <a:t>Peringatan</a:t>
            </a:r>
            <a:r>
              <a:rPr lang="en-US" dirty="0" smtClean="0"/>
              <a:t>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PERINGATAN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457200" lvl="1">
              <a:buNone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kegiatan</a:t>
            </a:r>
            <a:r>
              <a:rPr lang="en-US" sz="1400" dirty="0" smtClean="0"/>
              <a:t> </a:t>
            </a:r>
            <a:r>
              <a:rPr lang="en-US" sz="1400" dirty="0" err="1" smtClean="0"/>
              <a:t>konsolidasi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DPL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penuh</a:t>
            </a:r>
            <a:r>
              <a:rPr lang="en-US" sz="1400" dirty="0" smtClean="0"/>
              <a:t> </a:t>
            </a:r>
            <a:r>
              <a:rPr lang="en-US" sz="1400" dirty="0" err="1" smtClean="0"/>
              <a:t>ketika</a:t>
            </a:r>
            <a:r>
              <a:rPr lang="en-US" sz="1400" dirty="0" smtClean="0"/>
              <a:t> </a:t>
            </a:r>
            <a:r>
              <a:rPr lang="en-US" sz="1400" dirty="0" err="1" smtClean="0"/>
              <a:t>pembekalan</a:t>
            </a:r>
            <a:r>
              <a:rPr lang="en-US" sz="1400" dirty="0" smtClean="0"/>
              <a:t>.</a:t>
            </a:r>
          </a:p>
          <a:p>
            <a:pPr marL="457200" lvl="1">
              <a:buNone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mengisi</a:t>
            </a:r>
            <a:r>
              <a:rPr lang="en-US" sz="1400" dirty="0" smtClean="0"/>
              <a:t> </a:t>
            </a:r>
            <a:r>
              <a:rPr lang="en-US" sz="1400" dirty="0" err="1" smtClean="0"/>
              <a:t>lembar</a:t>
            </a:r>
            <a:r>
              <a:rPr lang="en-US" sz="1400" dirty="0" smtClean="0"/>
              <a:t> </a:t>
            </a:r>
            <a:r>
              <a:rPr lang="en-US" sz="1400" dirty="0" err="1" smtClean="0"/>
              <a:t>rencana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kolektif</a:t>
            </a:r>
            <a:r>
              <a:rPr lang="en-US" sz="1400" dirty="0" smtClean="0"/>
              <a:t>.</a:t>
            </a:r>
          </a:p>
          <a:p>
            <a:pPr marL="457200" lvl="1">
              <a:buNone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presensi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kecurangan</a:t>
            </a:r>
            <a:r>
              <a:rPr lang="en-US" sz="1400" dirty="0" smtClean="0"/>
              <a:t> </a:t>
            </a:r>
            <a:r>
              <a:rPr lang="en-US" sz="1400" dirty="0" err="1" smtClean="0"/>
              <a:t>terhadap</a:t>
            </a:r>
            <a:r>
              <a:rPr lang="en-US" sz="1400" dirty="0" smtClean="0"/>
              <a:t> </a:t>
            </a:r>
            <a:r>
              <a:rPr lang="en-US" sz="1400" dirty="0" err="1" smtClean="0"/>
              <a:t>presensi</a:t>
            </a:r>
            <a:r>
              <a:rPr lang="en-US" sz="1400" dirty="0" smtClean="0"/>
              <a:t>.</a:t>
            </a:r>
          </a:p>
          <a:p>
            <a:pPr marL="117475" lvl="1" indent="0">
              <a:buNone/>
            </a:pP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sepengetahuan</a:t>
            </a:r>
            <a:r>
              <a:rPr lang="en-US" sz="1400" dirty="0" smtClean="0"/>
              <a:t> </a:t>
            </a:r>
            <a:r>
              <a:rPr lang="en-US" sz="1400" dirty="0" err="1" smtClean="0"/>
              <a:t>rekan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</a:t>
            </a:r>
            <a:r>
              <a:rPr lang="en-US" sz="1400" dirty="0" smtClean="0"/>
              <a:t>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 smtClean="0"/>
              <a:t>kurang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24 jam.</a:t>
            </a:r>
          </a:p>
          <a:p>
            <a:pPr marL="117475" lvl="1" indent="0">
              <a:buNone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mengisi</a:t>
            </a:r>
            <a:r>
              <a:rPr lang="en-US" sz="1400" dirty="0" smtClean="0"/>
              <a:t>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</a:t>
            </a:r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lengkap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tanda</a:t>
            </a:r>
            <a:r>
              <a:rPr lang="en-US" sz="1400" dirty="0" smtClean="0"/>
              <a:t> </a:t>
            </a:r>
            <a:r>
              <a:rPr lang="en-US" sz="1400" dirty="0" err="1" smtClean="0"/>
              <a:t>tangan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rekan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diketahui</a:t>
            </a:r>
            <a:r>
              <a:rPr lang="en-US" sz="1400" dirty="0" smtClean="0"/>
              <a:t> </a:t>
            </a:r>
            <a:r>
              <a:rPr lang="en-US" sz="1400" dirty="0" err="1" smtClean="0"/>
              <a:t>ketua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</a:t>
            </a:r>
            <a:r>
              <a:rPr lang="en-US" sz="1400" dirty="0" smtClean="0"/>
              <a:t>.</a:t>
            </a:r>
          </a:p>
          <a:p>
            <a:pPr marL="457200" lvl="1">
              <a:buNone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satu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 err="1" smtClean="0"/>
              <a:t>ketika</a:t>
            </a:r>
            <a:r>
              <a:rPr lang="en-US" sz="1400" dirty="0" smtClean="0"/>
              <a:t> </a:t>
            </a:r>
            <a:r>
              <a:rPr lang="en-US" sz="1400" dirty="0" err="1" smtClean="0"/>
              <a:t>pelaksanaan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kerja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mengikuti</a:t>
            </a:r>
            <a:r>
              <a:rPr lang="en-US" sz="1400" dirty="0" smtClean="0"/>
              <a:t> </a:t>
            </a:r>
            <a:r>
              <a:rPr lang="en-US" sz="1400" dirty="0" err="1" smtClean="0"/>
              <a:t>prosesi</a:t>
            </a:r>
            <a:r>
              <a:rPr lang="en-US" sz="1400" dirty="0" smtClean="0"/>
              <a:t> </a:t>
            </a:r>
            <a:r>
              <a:rPr lang="en-US" sz="1400" dirty="0" err="1" smtClean="0"/>
              <a:t>pelepasan</a:t>
            </a:r>
            <a:r>
              <a:rPr lang="en-US" sz="1400" dirty="0" smtClean="0"/>
              <a:t> (</a:t>
            </a:r>
            <a:r>
              <a:rPr lang="en-US" sz="1400" dirty="0" err="1" smtClean="0"/>
              <a:t>keberangkatan</a:t>
            </a:r>
            <a:r>
              <a:rPr lang="en-US" sz="1400" dirty="0" smtClean="0"/>
              <a:t>)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penarikan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PERINGATAN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233363" lvl="1" indent="-131763"/>
            <a:r>
              <a:rPr lang="en-US" sz="1400" dirty="0" err="1" smtClean="0"/>
              <a:t>Mengulang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pelanggaran</a:t>
            </a:r>
            <a:r>
              <a:rPr lang="en-US" sz="1400" dirty="0" smtClean="0"/>
              <a:t> </a:t>
            </a:r>
            <a:r>
              <a:rPr lang="en-US" sz="1400" dirty="0" err="1" smtClean="0"/>
              <a:t>tata</a:t>
            </a:r>
            <a:r>
              <a:rPr lang="en-US" sz="1400" dirty="0" smtClean="0"/>
              <a:t> </a:t>
            </a:r>
            <a:r>
              <a:rPr lang="en-US" sz="1400" dirty="0" err="1" smtClean="0"/>
              <a:t>tertib</a:t>
            </a:r>
            <a:r>
              <a:rPr lang="en-US" sz="1400" dirty="0" smtClean="0"/>
              <a:t>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mendapatkan</a:t>
            </a:r>
            <a:r>
              <a:rPr lang="en-US" sz="1400" dirty="0" smtClean="0"/>
              <a:t> </a:t>
            </a:r>
            <a:r>
              <a:rPr lang="en-US" sz="1400" dirty="0" err="1" smtClean="0"/>
              <a:t>peringatan</a:t>
            </a:r>
            <a:r>
              <a:rPr lang="en-US" sz="1400" dirty="0" smtClean="0"/>
              <a:t> 1.</a:t>
            </a:r>
          </a:p>
          <a:p>
            <a:pPr marL="233363" lvl="1" indent="-131763"/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menghayati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bersosialisasi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rekan</a:t>
            </a:r>
            <a:r>
              <a:rPr lang="en-US" sz="1400" dirty="0" smtClean="0"/>
              <a:t>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 </a:t>
            </a:r>
            <a:r>
              <a:rPr lang="en-US" sz="1400" dirty="0" err="1" smtClean="0"/>
              <a:t>lainnya</a:t>
            </a:r>
            <a:r>
              <a:rPr lang="en-US" sz="1400" dirty="0" smtClean="0"/>
              <a:t>,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, </a:t>
            </a:r>
            <a:r>
              <a:rPr lang="en-US" sz="1400" dirty="0" err="1" smtClean="0"/>
              <a:t>serta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wilayah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KKN PPM ITERA </a:t>
            </a:r>
            <a:r>
              <a:rPr lang="en-US" sz="1400" dirty="0" err="1" smtClean="0"/>
              <a:t>berlangsung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penilaian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DPL, </a:t>
            </a:r>
            <a:r>
              <a:rPr lang="en-US" sz="1400" dirty="0" err="1" smtClean="0"/>
              <a:t>rekan</a:t>
            </a:r>
            <a:r>
              <a:rPr lang="en-US" sz="1400" dirty="0" smtClean="0"/>
              <a:t> </a:t>
            </a:r>
            <a:r>
              <a:rPr lang="en-US" sz="1400" dirty="0" err="1" smtClean="0"/>
              <a:t>kerja</a:t>
            </a:r>
            <a:r>
              <a:rPr lang="en-US" sz="1400" dirty="0" smtClean="0"/>
              <a:t> (</a:t>
            </a:r>
            <a:r>
              <a:rPr lang="en-US" sz="1400" dirty="0" err="1" smtClean="0"/>
              <a:t>ketua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</a:t>
            </a:r>
            <a:r>
              <a:rPr lang="en-US" sz="1400" dirty="0" smtClean="0"/>
              <a:t>),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.</a:t>
            </a:r>
          </a:p>
          <a:p>
            <a:pPr marL="233363" lvl="1" indent="-131763"/>
            <a:r>
              <a:rPr lang="en-US" sz="1400" dirty="0" err="1" smtClean="0"/>
              <a:t>Membawa</a:t>
            </a:r>
            <a:r>
              <a:rPr lang="en-US" sz="1400" dirty="0" smtClean="0"/>
              <a:t> </a:t>
            </a:r>
            <a:r>
              <a:rPr lang="en-US" sz="1400" dirty="0" err="1" smtClean="0"/>
              <a:t>kendaraan</a:t>
            </a:r>
            <a:r>
              <a:rPr lang="en-US" sz="1400" dirty="0" smtClean="0"/>
              <a:t> </a:t>
            </a:r>
            <a:r>
              <a:rPr lang="en-US" sz="1400" dirty="0" err="1" smtClean="0"/>
              <a:t>roda</a:t>
            </a:r>
            <a:r>
              <a:rPr lang="en-US" sz="1400" dirty="0" smtClean="0"/>
              <a:t> </a:t>
            </a:r>
            <a:r>
              <a:rPr lang="en-US" sz="1400" dirty="0" err="1" smtClean="0"/>
              <a:t>empat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benda</a:t>
            </a:r>
            <a:r>
              <a:rPr lang="en-US" sz="1400" dirty="0" smtClean="0"/>
              <a:t> </a:t>
            </a:r>
            <a:r>
              <a:rPr lang="en-US" sz="1400" dirty="0" err="1" smtClean="0"/>
              <a:t>mewah</a:t>
            </a:r>
            <a:r>
              <a:rPr lang="en-US" sz="1400" dirty="0" smtClean="0"/>
              <a:t>.</a:t>
            </a:r>
          </a:p>
          <a:p>
            <a:pPr marL="233363" lvl="1" indent="-131763"/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1x24 jam </a:t>
            </a:r>
            <a:r>
              <a:rPr lang="en-US" sz="1400" dirty="0" err="1" smtClean="0"/>
              <a:t>sampai</a:t>
            </a:r>
            <a:r>
              <a:rPr lang="en-US" sz="1400" dirty="0" smtClean="0"/>
              <a:t> 2x24 jam.</a:t>
            </a:r>
          </a:p>
          <a:p>
            <a:pPr marL="233363" lvl="1" indent="-131763"/>
            <a:r>
              <a:rPr lang="en-US" sz="1400" dirty="0" err="1" smtClean="0"/>
              <a:t>Membawa</a:t>
            </a:r>
            <a:r>
              <a:rPr lang="en-US" sz="1400" dirty="0" smtClean="0"/>
              <a:t> </a:t>
            </a:r>
            <a:r>
              <a:rPr lang="en-US" sz="1400" dirty="0" err="1" smtClean="0"/>
              <a:t>keluarga</a:t>
            </a:r>
            <a:r>
              <a:rPr lang="en-US" sz="1400" dirty="0" smtClean="0"/>
              <a:t>, </a:t>
            </a:r>
            <a:r>
              <a:rPr lang="en-US" sz="1400" dirty="0" err="1" smtClean="0"/>
              <a:t>kerabat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teman</a:t>
            </a:r>
            <a:r>
              <a:rPr lang="en-US" sz="1400" dirty="0" smtClean="0"/>
              <a:t> </a:t>
            </a:r>
            <a:r>
              <a:rPr lang="en-US" sz="1400" dirty="0" err="1" smtClean="0"/>
              <a:t>tinggal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KKN </a:t>
            </a:r>
            <a:r>
              <a:rPr lang="en-US" sz="1400" dirty="0" err="1" smtClean="0"/>
              <a:t>tanpa</a:t>
            </a:r>
            <a:r>
              <a:rPr lang="en-US" sz="1400" dirty="0" smtClean="0"/>
              <a:t> </a:t>
            </a:r>
            <a:r>
              <a:rPr lang="en-US" sz="1400" dirty="0" err="1" smtClean="0"/>
              <a:t>sepengetahuan</a:t>
            </a:r>
            <a:r>
              <a:rPr lang="en-US" sz="1400" dirty="0" smtClean="0"/>
              <a:t> DPL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Ketua</a:t>
            </a:r>
            <a:r>
              <a:rPr lang="en-US" sz="1400" dirty="0" smtClean="0"/>
              <a:t> </a:t>
            </a:r>
            <a:r>
              <a:rPr lang="en-US" sz="1400" dirty="0" err="1" smtClean="0"/>
              <a:t>Divisi</a:t>
            </a:r>
            <a:r>
              <a:rPr lang="en-US" sz="1400" dirty="0" smtClean="0"/>
              <a:t> </a:t>
            </a:r>
            <a:r>
              <a:rPr lang="en-US" sz="1400" dirty="0" err="1" smtClean="0"/>
              <a:t>Diklat</a:t>
            </a:r>
            <a:r>
              <a:rPr lang="en-US" sz="1400" dirty="0" smtClean="0"/>
              <a:t>, </a:t>
            </a:r>
            <a:r>
              <a:rPr lang="en-US" sz="1400" dirty="0" err="1" smtClean="0"/>
              <a:t>Operasional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Monitoring Tim </a:t>
            </a:r>
            <a:r>
              <a:rPr lang="en-US" sz="1400" dirty="0" err="1" smtClean="0"/>
              <a:t>pengelola</a:t>
            </a:r>
            <a:r>
              <a:rPr lang="en-US" sz="1400" dirty="0" smtClean="0"/>
              <a:t> KKN PPM ITERA.</a:t>
            </a:r>
          </a:p>
          <a:p>
            <a:pPr marL="233363" lvl="1" indent="-131763"/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rekan</a:t>
            </a:r>
            <a:r>
              <a:rPr lang="en-US" sz="1400" dirty="0" smtClean="0"/>
              <a:t> </a:t>
            </a:r>
            <a:r>
              <a:rPr lang="en-US" sz="1400" dirty="0" err="1" smtClean="0"/>
              <a:t>peserta</a:t>
            </a:r>
            <a:r>
              <a:rPr lang="en-US" sz="1400" dirty="0" smtClean="0"/>
              <a:t>,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instansi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terkait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program KKN PPM ITERA.</a:t>
            </a:r>
          </a:p>
          <a:p>
            <a:pPr marL="0" lvl="1" indent="0">
              <a:buNone/>
            </a:pPr>
            <a:r>
              <a:rPr lang="en-US" sz="1400" b="1" dirty="0" err="1" smtClean="0"/>
              <a:t>Catatan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Peringatan</a:t>
            </a:r>
            <a:r>
              <a:rPr lang="en-US" sz="1400" b="1" dirty="0" smtClean="0"/>
              <a:t> 1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2 </a:t>
            </a: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diberikan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oleh</a:t>
            </a:r>
            <a:r>
              <a:rPr lang="en-US" sz="1400" b="1" dirty="0" smtClean="0"/>
              <a:t> DPL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diketahui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oleh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Ketua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Divisi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Diklat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Operasional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Monitoring Tim </a:t>
            </a:r>
            <a:r>
              <a:rPr lang="en-US" sz="1400" b="1" dirty="0" err="1" smtClean="0"/>
              <a:t>Pengelola</a:t>
            </a:r>
            <a:r>
              <a:rPr lang="en-US" sz="1400" b="1" dirty="0" smtClean="0"/>
              <a:t> KKN PPM ITERA. </a:t>
            </a:r>
            <a:r>
              <a:rPr lang="en-US" sz="1400" b="1" dirty="0" err="1" smtClean="0"/>
              <a:t>Peringatan</a:t>
            </a:r>
            <a:r>
              <a:rPr lang="en-US" sz="1400" b="1" dirty="0" smtClean="0"/>
              <a:t> 1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2 </a:t>
            </a:r>
            <a:r>
              <a:rPr lang="en-US" sz="1400" b="1" dirty="0" err="1" smtClean="0"/>
              <a:t>akan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mempengaruhi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nilai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akhir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KKN </a:t>
            </a:r>
            <a:r>
              <a:rPr lang="en-US" sz="1400" b="1" dirty="0" err="1" smtClean="0"/>
              <a:t>peserta</a:t>
            </a:r>
            <a:r>
              <a:rPr lang="en-US" sz="1400" b="1" dirty="0" smtClean="0"/>
              <a:t>.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52400" y="726150"/>
            <a:ext cx="65937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" sz="4400" dirty="0" smtClean="0">
                <a:solidFill>
                  <a:srgbClr val="FF9800"/>
                </a:solidFill>
              </a:rPr>
              <a:t>VISI ITERA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" name="Shape 213"/>
          <p:cNvSpPr txBox="1">
            <a:spLocks/>
          </p:cNvSpPr>
          <p:nvPr/>
        </p:nvSpPr>
        <p:spPr>
          <a:xfrm>
            <a:off x="152400" y="2565047"/>
            <a:ext cx="5181600" cy="76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98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MISI ITERA</a:t>
            </a:r>
          </a:p>
        </p:txBody>
      </p:sp>
      <p:sp>
        <p:nvSpPr>
          <p:cNvPr id="13" name="Shape 249"/>
          <p:cNvSpPr txBox="1">
            <a:spLocks/>
          </p:cNvSpPr>
          <p:nvPr/>
        </p:nvSpPr>
        <p:spPr>
          <a:xfrm>
            <a:off x="228600" y="1330516"/>
            <a:ext cx="8066183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Menjadi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perguruan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tinggi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yang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unggul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bermartabat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mandiri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diakui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dunia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serta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memandu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perubahan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yang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mampu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meningkatkan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kesejahteraan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bangsa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Indonesia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dunia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dengan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memberdayakan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potensi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yang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wilayah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Sumatera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sekitarnya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3248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" name="Shape 249"/>
          <p:cNvSpPr txBox="1">
            <a:spLocks/>
          </p:cNvSpPr>
          <p:nvPr/>
        </p:nvSpPr>
        <p:spPr>
          <a:xfrm>
            <a:off x="228600" y="3257550"/>
            <a:ext cx="806618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Berkontribusi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pada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pemberdayaan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potensi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yang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wilayah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Sumatera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khususnya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Indonesia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serta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dunia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melalui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keunggulan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dalam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pendidikan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penelitian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pengabdian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pada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rgbClr val="B06900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masyarakat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dalam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bidan</a:t>
            </a:r>
            <a:r>
              <a:rPr lang="en-US" sz="20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 </a:t>
            </a:r>
            <a:r>
              <a:rPr lang="en-US" sz="2000" b="1" dirty="0" err="1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ilmu</a:t>
            </a:r>
            <a:r>
              <a:rPr lang="en-US" sz="2000" b="1" dirty="0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000" b="1" dirty="0" err="1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pengetahuan</a:t>
            </a:r>
            <a:r>
              <a:rPr lang="en-US" sz="20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lang="en-US" sz="2000" b="1" dirty="0" err="1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teknologi</a:t>
            </a:r>
            <a:r>
              <a:rPr lang="en-US" sz="2000" b="1" dirty="0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lang="en-US" sz="2000" b="1" dirty="0" err="1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seni</a:t>
            </a:r>
            <a:r>
              <a:rPr lang="en-US" sz="20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r>
              <a:rPr lang="en-US" sz="2000" dirty="0" err="1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</a:t>
            </a:r>
            <a:r>
              <a:rPr lang="en-US" sz="20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000" b="1" dirty="0" err="1" smtClean="0">
                <a:solidFill>
                  <a:srgbClr val="B069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kemanusiaan</a:t>
            </a:r>
            <a:r>
              <a:rPr lang="en-US" sz="20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3248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PERINGATAN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276350"/>
            <a:ext cx="7567725" cy="3605512"/>
          </a:xfrm>
        </p:spPr>
        <p:txBody>
          <a:bodyPr/>
          <a:lstStyle/>
          <a:p>
            <a:pPr marL="233363" lvl="1" indent="-131763"/>
            <a:r>
              <a:rPr lang="en-US" sz="1400" dirty="0" err="1" smtClean="0"/>
              <a:t>Mengulangi</a:t>
            </a:r>
            <a:r>
              <a:rPr lang="en-US" sz="1400" dirty="0" smtClean="0"/>
              <a:t> </a:t>
            </a:r>
            <a:r>
              <a:rPr lang="en-US" sz="1400" dirty="0" err="1" smtClean="0"/>
              <a:t>kesalahan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mendapatkan</a:t>
            </a:r>
            <a:r>
              <a:rPr lang="en-US" sz="1400" dirty="0" smtClean="0"/>
              <a:t> </a:t>
            </a:r>
            <a:r>
              <a:rPr lang="en-US" sz="1400" dirty="0" err="1" smtClean="0"/>
              <a:t>peringatan</a:t>
            </a:r>
            <a:r>
              <a:rPr lang="en-US" sz="1400" dirty="0" smtClean="0"/>
              <a:t> 2.</a:t>
            </a:r>
          </a:p>
          <a:p>
            <a:pPr marL="233363" lvl="1" indent="-131763"/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perbuatan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mencemarkan</a:t>
            </a:r>
            <a:r>
              <a:rPr lang="en-US" sz="1400" dirty="0" smtClean="0"/>
              <a:t> </a:t>
            </a:r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ITERA.</a:t>
            </a:r>
          </a:p>
          <a:p>
            <a:pPr marL="233363" lvl="1" indent="-131763"/>
            <a:r>
              <a:rPr lang="en-US" sz="1400" dirty="0" err="1" smtClean="0"/>
              <a:t>Meninggalkan</a:t>
            </a:r>
            <a:r>
              <a:rPr lang="en-US" sz="1400" dirty="0" smtClean="0"/>
              <a:t> </a:t>
            </a:r>
            <a:r>
              <a:rPr lang="en-US" sz="1400" dirty="0" err="1" smtClean="0"/>
              <a:t>lokasi</a:t>
            </a:r>
            <a:r>
              <a:rPr lang="en-US" sz="1400" dirty="0" smtClean="0"/>
              <a:t> KKN-PPM ITERA </a:t>
            </a:r>
            <a:r>
              <a:rPr lang="en-US" sz="1400" dirty="0" err="1" smtClean="0"/>
              <a:t>lebih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5x24 jam </a:t>
            </a:r>
            <a:r>
              <a:rPr lang="en-US" sz="1400" dirty="0" err="1" smtClean="0"/>
              <a:t>selama</a:t>
            </a:r>
            <a:r>
              <a:rPr lang="en-US" sz="1400" dirty="0" smtClean="0"/>
              <a:t>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pelaksanaan</a:t>
            </a:r>
            <a:r>
              <a:rPr lang="en-US" sz="1400" dirty="0" smtClean="0"/>
              <a:t> KKN-PPM ITERA</a:t>
            </a:r>
          </a:p>
          <a:p>
            <a:pPr marL="233363" lvl="1" indent="-131763"/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tindakan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dikategorikan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perbuatan</a:t>
            </a:r>
            <a:r>
              <a:rPr lang="en-US" sz="1400" dirty="0" smtClean="0"/>
              <a:t> </a:t>
            </a:r>
            <a:r>
              <a:rPr lang="en-US" sz="1400" dirty="0" err="1" smtClean="0"/>
              <a:t>asusila</a:t>
            </a:r>
            <a:r>
              <a:rPr lang="en-US" sz="1400" dirty="0" smtClean="0"/>
              <a:t>, </a:t>
            </a:r>
            <a:r>
              <a:rPr lang="en-US" sz="1400" dirty="0" err="1" smtClean="0"/>
              <a:t>melanggar</a:t>
            </a:r>
            <a:r>
              <a:rPr lang="en-US" sz="1400" dirty="0" smtClean="0"/>
              <a:t> </a:t>
            </a:r>
            <a:r>
              <a:rPr lang="en-US" sz="1400" dirty="0" err="1" smtClean="0"/>
              <a:t>hukum</a:t>
            </a:r>
            <a:r>
              <a:rPr lang="en-US" sz="1400" dirty="0" smtClean="0"/>
              <a:t>, </a:t>
            </a:r>
            <a:r>
              <a:rPr lang="en-US" sz="1400" dirty="0" err="1" smtClean="0"/>
              <a:t>dll</a:t>
            </a:r>
            <a:endParaRPr lang="en-US" sz="1400" dirty="0" smtClean="0"/>
          </a:p>
          <a:p>
            <a:pPr marL="233363" lvl="1" indent="-131763"/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tindakan</a:t>
            </a:r>
            <a:r>
              <a:rPr lang="en-US" sz="1400" dirty="0" smtClean="0"/>
              <a:t> </a:t>
            </a:r>
            <a:r>
              <a:rPr lang="en-US" sz="1400" dirty="0" err="1" smtClean="0"/>
              <a:t>pemalsuan</a:t>
            </a:r>
            <a:r>
              <a:rPr lang="en-US" sz="1400" dirty="0" smtClean="0"/>
              <a:t>/ </a:t>
            </a:r>
            <a:r>
              <a:rPr lang="en-US" sz="1400" dirty="0" err="1" smtClean="0"/>
              <a:t>penipuan</a:t>
            </a:r>
            <a:r>
              <a:rPr lang="en-US" sz="1400" dirty="0" smtClean="0"/>
              <a:t> </a:t>
            </a:r>
            <a:r>
              <a:rPr lang="en-US" sz="1400" dirty="0" err="1" smtClean="0"/>
              <a:t>administratif</a:t>
            </a:r>
            <a:r>
              <a:rPr lang="en-US" sz="1400" dirty="0" smtClean="0"/>
              <a:t>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lain:</a:t>
            </a:r>
          </a:p>
          <a:p>
            <a:pPr marL="690563" lvl="3" indent="-131763"/>
            <a:r>
              <a:rPr lang="en-US" sz="1400" dirty="0" smtClean="0"/>
              <a:t># </a:t>
            </a:r>
            <a:r>
              <a:rPr lang="en-US" sz="1400" dirty="0" err="1" smtClean="0"/>
              <a:t>Pemalsuan</a:t>
            </a:r>
            <a:r>
              <a:rPr lang="en-US" sz="1400" dirty="0" smtClean="0"/>
              <a:t> </a:t>
            </a:r>
            <a:r>
              <a:rPr lang="en-US" sz="1400" dirty="0" err="1" smtClean="0"/>
              <a:t>tanda</a:t>
            </a:r>
            <a:r>
              <a:rPr lang="en-US" sz="1400" dirty="0" smtClean="0"/>
              <a:t> </a:t>
            </a:r>
            <a:r>
              <a:rPr lang="en-US" sz="1400" dirty="0" err="1" smtClean="0"/>
              <a:t>tangan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surat</a:t>
            </a:r>
            <a:r>
              <a:rPr lang="en-US" sz="1400" dirty="0" smtClean="0"/>
              <a:t> </a:t>
            </a:r>
            <a:r>
              <a:rPr lang="en-US" sz="1400" dirty="0" err="1" smtClean="0"/>
              <a:t>izin</a:t>
            </a:r>
            <a:r>
              <a:rPr lang="en-US" sz="1400" dirty="0" smtClean="0"/>
              <a:t>  # </a:t>
            </a:r>
            <a:r>
              <a:rPr lang="en-US" sz="1400" dirty="0" err="1" smtClean="0"/>
              <a:t>Pemalsuan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penipuan</a:t>
            </a:r>
            <a:r>
              <a:rPr lang="en-US" sz="1400" dirty="0" smtClean="0"/>
              <a:t> </a:t>
            </a:r>
            <a:r>
              <a:rPr lang="en-US" sz="1400" dirty="0" err="1" smtClean="0"/>
              <a:t>identitas</a:t>
            </a:r>
            <a:r>
              <a:rPr lang="en-US" sz="1400" dirty="0" smtClean="0"/>
              <a:t>  # </a:t>
            </a:r>
            <a:r>
              <a:rPr lang="en-US" sz="1400" dirty="0" err="1" smtClean="0"/>
              <a:t>Pemalsuan</a:t>
            </a:r>
            <a:r>
              <a:rPr lang="en-US" sz="1400" dirty="0" smtClean="0"/>
              <a:t> </a:t>
            </a:r>
            <a:r>
              <a:rPr lang="en-US" sz="1400" dirty="0" err="1" smtClean="0"/>
              <a:t>stempel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kop </a:t>
            </a:r>
            <a:r>
              <a:rPr lang="en-US" sz="1400" dirty="0" err="1" smtClean="0"/>
              <a:t>surat</a:t>
            </a:r>
            <a:r>
              <a:rPr lang="en-US" sz="1400" dirty="0" smtClean="0"/>
              <a:t> Tim </a:t>
            </a:r>
            <a:r>
              <a:rPr lang="en-US" sz="1400" dirty="0" err="1" smtClean="0"/>
              <a:t>Pengelola</a:t>
            </a:r>
            <a:r>
              <a:rPr lang="en-US" sz="1400" dirty="0" smtClean="0"/>
              <a:t> KKN PPM ITERA </a:t>
            </a:r>
            <a:r>
              <a:rPr lang="en-US" sz="1400" dirty="0" err="1" smtClean="0"/>
              <a:t>dan</a:t>
            </a:r>
            <a:r>
              <a:rPr lang="en-US" sz="1400" dirty="0" smtClean="0"/>
              <a:t> LP3 ITERA </a:t>
            </a:r>
          </a:p>
          <a:p>
            <a:pPr marL="131763" lvl="3" indent="-131763"/>
            <a:r>
              <a:rPr lang="en-US" sz="1400" b="1" dirty="0" err="1" smtClean="0"/>
              <a:t>Catatan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peringatan</a:t>
            </a:r>
            <a:r>
              <a:rPr lang="en-US" sz="1400" b="1" dirty="0" smtClean="0"/>
              <a:t> 3 </a:t>
            </a:r>
            <a:r>
              <a:rPr lang="en-US" sz="1400" b="1" dirty="0" err="1" smtClean="0"/>
              <a:t>diterima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oleh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peserta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setelah</a:t>
            </a:r>
            <a:r>
              <a:rPr lang="en-US" sz="1400" b="1" dirty="0" smtClean="0"/>
              <a:t> DPL </a:t>
            </a:r>
            <a:r>
              <a:rPr lang="en-US" sz="1400" b="1" dirty="0" err="1" smtClean="0"/>
              <a:t>berkoordinasi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dengan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tim</a:t>
            </a:r>
            <a:r>
              <a:rPr lang="en-US" sz="1400" b="1" dirty="0" smtClean="0"/>
              <a:t> DOM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tim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Pengelola</a:t>
            </a:r>
            <a:r>
              <a:rPr lang="en-US" sz="1400" b="1" dirty="0" smtClean="0"/>
              <a:t> KKN PPM ITERA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setelah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dilakukan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sidang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oleh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peserta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dihadiri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oleh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ketua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kelompok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atau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rekan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kerja</a:t>
            </a:r>
            <a:r>
              <a:rPr lang="en-US" sz="1400" b="1" dirty="0" smtClean="0"/>
              <a:t>, DPL,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Tim DOM,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Tim </a:t>
            </a:r>
            <a:r>
              <a:rPr lang="en-US" sz="1400" b="1" dirty="0" err="1" smtClean="0"/>
              <a:t>Pengelola</a:t>
            </a:r>
            <a:r>
              <a:rPr lang="en-US" sz="1400" b="1" dirty="0" smtClean="0"/>
              <a:t> KKN-PPM ITERA. </a:t>
            </a:r>
            <a:r>
              <a:rPr lang="en-US" sz="1400" b="1" dirty="0" err="1" smtClean="0"/>
              <a:t>Konsekuensi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peringatan</a:t>
            </a:r>
            <a:r>
              <a:rPr lang="en-US" sz="1400" b="1" dirty="0" smtClean="0"/>
              <a:t> 3 </a:t>
            </a:r>
            <a:r>
              <a:rPr lang="en-US" sz="1400" b="1" dirty="0" err="1" smtClean="0"/>
              <a:t>adalah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peserta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ditarik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lokasi</a:t>
            </a:r>
            <a:r>
              <a:rPr lang="en-US" sz="1400" b="1" dirty="0" smtClean="0"/>
              <a:t> KKN-PPM ITERA </a:t>
            </a:r>
            <a:r>
              <a:rPr lang="en-US" sz="1400" b="1" dirty="0" err="1" smtClean="0"/>
              <a:t>sehingga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otomatis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nilai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akhir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mata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kuliah</a:t>
            </a:r>
            <a:r>
              <a:rPr lang="en-US" sz="1400" b="1" dirty="0" smtClean="0"/>
              <a:t> KKN yang </a:t>
            </a:r>
            <a:r>
              <a:rPr lang="en-US" sz="1400" b="1" dirty="0" err="1" smtClean="0"/>
              <a:t>bersangkutan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akan</a:t>
            </a:r>
            <a:r>
              <a:rPr lang="en-US" sz="1400" b="1" dirty="0" smtClean="0"/>
              <a:t> E.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TERIMA KASIH!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Q &amp; A Session</a:t>
            </a:r>
            <a:endParaRPr sz="2000" b="1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7942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KKN – PPM ITERA (Overview)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3575" y="1168018"/>
            <a:ext cx="7399825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KKN-PPM ITERA merupakan salah bentuk </a:t>
            </a:r>
            <a:r>
              <a:rPr lang="en" sz="2400" dirty="0" smtClean="0">
                <a:solidFill>
                  <a:srgbClr val="FF0000"/>
                </a:solidFill>
              </a:rPr>
              <a:t>pengabdian kepada masyarakat </a:t>
            </a:r>
            <a:r>
              <a:rPr lang="en" sz="2400" dirty="0" smtClean="0"/>
              <a:t>yang dilakukan oleh ITERA dengan memberikan kesempatan &amp; </a:t>
            </a:r>
            <a:r>
              <a:rPr lang="en" sz="2400" dirty="0" smtClean="0">
                <a:solidFill>
                  <a:srgbClr val="FF0000"/>
                </a:solidFill>
              </a:rPr>
              <a:t>pembelajaran </a:t>
            </a:r>
            <a:r>
              <a:rPr lang="en" sz="2400" dirty="0" smtClean="0"/>
              <a:t>kepada seluruh mahasiswa/i ITERA untuk </a:t>
            </a:r>
            <a:r>
              <a:rPr lang="en" sz="2400" dirty="0" smtClean="0">
                <a:solidFill>
                  <a:srgbClr val="FF0000"/>
                </a:solidFill>
              </a:rPr>
              <a:t>terjun langsung ke masyarakat </a:t>
            </a:r>
            <a:r>
              <a:rPr lang="en" sz="2400" dirty="0" smtClean="0"/>
              <a:t>dalam </a:t>
            </a:r>
            <a:r>
              <a:rPr lang="en" sz="2400" dirty="0" smtClean="0">
                <a:solidFill>
                  <a:srgbClr val="FF0000"/>
                </a:solidFill>
              </a:rPr>
              <a:t>memberikan pengaruh positif </a:t>
            </a:r>
            <a:r>
              <a:rPr lang="en" sz="2400" dirty="0" smtClean="0"/>
              <a:t>dan </a:t>
            </a:r>
            <a:r>
              <a:rPr lang="en" sz="2400" dirty="0" smtClean="0">
                <a:solidFill>
                  <a:srgbClr val="FF0000"/>
                </a:solidFill>
              </a:rPr>
              <a:t>aktif dalam pengembangan &amp; pemberdayaan masyarakat </a:t>
            </a:r>
            <a:r>
              <a:rPr lang="en" sz="2400" dirty="0" smtClean="0"/>
              <a:t>dan </a:t>
            </a:r>
            <a:r>
              <a:rPr lang="en" sz="2400" dirty="0" smtClean="0">
                <a:solidFill>
                  <a:srgbClr val="FF0000"/>
                </a:solidFill>
              </a:rPr>
              <a:t>memberikan warna baru dalam pembangunan.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KKN-PPM ITERA</a:t>
            </a: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79632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 smtClean="0"/>
              <a:t>Meningkatkan</a:t>
            </a:r>
            <a:r>
              <a:rPr lang="en-US" dirty="0" smtClean="0"/>
              <a:t> rasa </a:t>
            </a:r>
            <a:r>
              <a:rPr lang="en-US" dirty="0" err="1" smtClean="0">
                <a:solidFill>
                  <a:srgbClr val="FF0000"/>
                </a:solidFill>
              </a:rPr>
              <a:t>empati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kepeduliaan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 smtClean="0">
                <a:solidFill>
                  <a:srgbClr val="FF0000"/>
                </a:solidFill>
              </a:rPr>
              <a:t>Pendewasaan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pola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pikir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pragmatis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ilmiah</a:t>
            </a:r>
            <a:r>
              <a:rPr lang="en-US" dirty="0" smtClean="0"/>
              <a:t>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 smtClean="0"/>
              <a:t>Penguasaan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berfikir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multidispliner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</a:t>
            </a:r>
            <a:r>
              <a:rPr lang="en-US" dirty="0" err="1" smtClean="0"/>
              <a:t>sektoral</a:t>
            </a:r>
            <a:r>
              <a:rPr lang="en-US" dirty="0" smtClean="0"/>
              <a:t>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terapan</a:t>
            </a:r>
            <a:r>
              <a:rPr lang="en-US" dirty="0" smtClean="0">
                <a:solidFill>
                  <a:srgbClr val="FF0000"/>
                </a:solidFill>
              </a:rPr>
              <a:t> IPTEKS, </a:t>
            </a:r>
            <a:r>
              <a:rPr lang="en-US" dirty="0" err="1" smtClean="0">
                <a:solidFill>
                  <a:srgbClr val="FF0000"/>
                </a:solidFill>
              </a:rPr>
              <a:t>seni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budaya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teamwork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interdisipliner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1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1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SASARAN KKN-PPM ITERA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70450" y="1462050"/>
            <a:ext cx="2247900" cy="27099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9900"/>
                </a:solidFill>
              </a:rPr>
              <a:t>MAHASISWA</a:t>
            </a:r>
          </a:p>
          <a:p>
            <a:pPr marL="342900" indent="-233363"/>
            <a:r>
              <a:rPr lang="en-US" sz="1400" dirty="0" err="1" smtClean="0"/>
              <a:t>Pengalaman</a:t>
            </a:r>
            <a:r>
              <a:rPr lang="en-US" sz="1400" dirty="0" smtClean="0"/>
              <a:t> &amp; </a:t>
            </a:r>
            <a:r>
              <a:rPr lang="en-US" sz="1400" dirty="0" err="1" smtClean="0"/>
              <a:t>Keterampilan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problem solver.</a:t>
            </a:r>
          </a:p>
          <a:p>
            <a:pPr marL="342900" indent="-233363"/>
            <a:r>
              <a:rPr lang="en-US" sz="1400" dirty="0" err="1" smtClean="0"/>
              <a:t>Pemahaman</a:t>
            </a:r>
            <a:r>
              <a:rPr lang="en-US" sz="1400" dirty="0" smtClean="0"/>
              <a:t> </a:t>
            </a:r>
            <a:r>
              <a:rPr lang="en-US" sz="1400" dirty="0" err="1" smtClean="0"/>
              <a:t>tingkat</a:t>
            </a:r>
            <a:r>
              <a:rPr lang="en-US" sz="1400" dirty="0" smtClean="0"/>
              <a:t> </a:t>
            </a:r>
            <a:r>
              <a:rPr lang="en-US" sz="1400" dirty="0" err="1" smtClean="0"/>
              <a:t>kesulitan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pembangunan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.</a:t>
            </a:r>
          </a:p>
          <a:p>
            <a:pPr marL="342900" indent="-233363"/>
            <a:r>
              <a:rPr lang="en-US" sz="1400" dirty="0" err="1" smtClean="0"/>
              <a:t>Pembentukan</a:t>
            </a:r>
            <a:r>
              <a:rPr lang="en-US" sz="1400" dirty="0" smtClean="0"/>
              <a:t> </a:t>
            </a:r>
            <a:r>
              <a:rPr lang="en-US" sz="1400" dirty="0" err="1" smtClean="0"/>
              <a:t>sikap</a:t>
            </a:r>
            <a:r>
              <a:rPr lang="en-US" sz="1400" dirty="0" smtClean="0"/>
              <a:t> </a:t>
            </a:r>
            <a:r>
              <a:rPr lang="en-US" sz="1400" dirty="0" err="1" smtClean="0"/>
              <a:t>tanggung</a:t>
            </a:r>
            <a:r>
              <a:rPr lang="en-US" sz="1400" dirty="0" smtClean="0"/>
              <a:t> </a:t>
            </a:r>
            <a:r>
              <a:rPr lang="en-US" sz="1400" dirty="0" err="1" smtClean="0"/>
              <a:t>jawab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 </a:t>
            </a:r>
            <a:r>
              <a:rPr lang="en-US" sz="1400" dirty="0" err="1" smtClean="0"/>
              <a:t>peduli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pelaksanaan</a:t>
            </a:r>
            <a:r>
              <a:rPr lang="en-US" sz="1400" dirty="0" smtClean="0"/>
              <a:t> program-program </a:t>
            </a:r>
            <a:r>
              <a:rPr lang="en-US" sz="1400" dirty="0" err="1" smtClean="0"/>
              <a:t>pembangunan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.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233637" y="1462050"/>
            <a:ext cx="2247900" cy="27099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Masyarakat</a:t>
            </a:r>
            <a:r>
              <a:rPr lang="en-US" b="1" dirty="0" smtClean="0">
                <a:solidFill>
                  <a:srgbClr val="FF9900"/>
                </a:solidFill>
              </a:rPr>
              <a:t> (</a:t>
            </a:r>
            <a:r>
              <a:rPr lang="en-US" b="1" dirty="0" err="1" smtClean="0">
                <a:solidFill>
                  <a:srgbClr val="FF9900"/>
                </a:solidFill>
              </a:rPr>
              <a:t>Mitra</a:t>
            </a:r>
            <a:r>
              <a:rPr lang="en-US" b="1" dirty="0" smtClean="0">
                <a:solidFill>
                  <a:srgbClr val="FF9900"/>
                </a:solidFill>
              </a:rPr>
              <a:t>)</a:t>
            </a:r>
          </a:p>
          <a:p>
            <a:pPr marL="342900" indent="-233363"/>
            <a:r>
              <a:rPr lang="en-US" sz="1400" dirty="0" err="1" smtClean="0"/>
              <a:t>Mendapatkan</a:t>
            </a:r>
            <a:r>
              <a:rPr lang="en-US" sz="1400" dirty="0" smtClean="0"/>
              <a:t> </a:t>
            </a:r>
            <a:r>
              <a:rPr lang="en-US" sz="1400" dirty="0" err="1" smtClean="0"/>
              <a:t>bantuan</a:t>
            </a:r>
            <a:r>
              <a:rPr lang="en-US" sz="1400" dirty="0" smtClean="0"/>
              <a:t> </a:t>
            </a:r>
            <a:r>
              <a:rPr lang="en-US" sz="1400" dirty="0" err="1" smtClean="0"/>
              <a:t>pemikiran</a:t>
            </a:r>
            <a:r>
              <a:rPr lang="en-US" sz="1400" dirty="0" smtClean="0"/>
              <a:t>, </a:t>
            </a:r>
            <a:r>
              <a:rPr lang="en-US" sz="1400" dirty="0" err="1" smtClean="0"/>
              <a:t>tenaga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IPTEK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rencana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pengembangan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.</a:t>
            </a:r>
          </a:p>
          <a:p>
            <a:pPr marL="342900" indent="-233363"/>
            <a:r>
              <a:rPr lang="en-US" sz="1400" dirty="0" err="1" smtClean="0"/>
              <a:t>Memperoleh</a:t>
            </a:r>
            <a:r>
              <a:rPr lang="en-US" sz="1400" dirty="0" smtClean="0"/>
              <a:t> </a:t>
            </a:r>
            <a:r>
              <a:rPr lang="en-US" sz="1400" dirty="0" err="1" smtClean="0"/>
              <a:t>pembaharuan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penyelesaian</a:t>
            </a:r>
            <a:r>
              <a:rPr lang="en-US" sz="1400" dirty="0" smtClean="0"/>
              <a:t> </a:t>
            </a:r>
            <a:r>
              <a:rPr lang="en-US" sz="1400" dirty="0" err="1" smtClean="0"/>
              <a:t>permasalahan</a:t>
            </a:r>
            <a:r>
              <a:rPr lang="en-US" sz="1400" dirty="0" smtClean="0"/>
              <a:t> </a:t>
            </a:r>
            <a:r>
              <a:rPr lang="en-US" sz="1400" dirty="0" err="1" smtClean="0"/>
              <a:t>daerah</a:t>
            </a:r>
            <a:r>
              <a:rPr lang="en-US" sz="1400" dirty="0" smtClean="0"/>
              <a:t>.</a:t>
            </a:r>
          </a:p>
          <a:p>
            <a:pPr marL="342900" indent="-233363"/>
            <a:r>
              <a:rPr lang="en-US" sz="1400" dirty="0" err="1" smtClean="0"/>
              <a:t>Membentuk</a:t>
            </a:r>
            <a:r>
              <a:rPr lang="en-US" sz="1400" dirty="0" smtClean="0"/>
              <a:t> </a:t>
            </a:r>
            <a:r>
              <a:rPr lang="en-US" sz="1400" dirty="0" err="1" smtClean="0"/>
              <a:t>kader-kader</a:t>
            </a:r>
            <a:r>
              <a:rPr lang="en-US" sz="1400" dirty="0" smtClean="0"/>
              <a:t> </a:t>
            </a:r>
            <a:r>
              <a:rPr lang="en-US" sz="1400" dirty="0" err="1" smtClean="0"/>
              <a:t>pemberdayaan</a:t>
            </a:r>
            <a:r>
              <a:rPr lang="en-US" sz="1400" dirty="0" smtClean="0"/>
              <a:t> </a:t>
            </a:r>
            <a:r>
              <a:rPr lang="en-US" sz="1400" dirty="0" err="1" smtClean="0"/>
              <a:t>masyarakat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5540650" y="1462050"/>
            <a:ext cx="2460350" cy="27099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Perguruan</a:t>
            </a:r>
            <a:r>
              <a:rPr lang="en-US" b="1" dirty="0" smtClean="0">
                <a:solidFill>
                  <a:srgbClr val="FF9900"/>
                </a:solidFill>
              </a:rPr>
              <a:t> </a:t>
            </a:r>
            <a:r>
              <a:rPr lang="en-US" b="1" dirty="0" err="1" smtClean="0">
                <a:solidFill>
                  <a:srgbClr val="FF9900"/>
                </a:solidFill>
              </a:rPr>
              <a:t>Tinggi</a:t>
            </a:r>
            <a:endParaRPr lang="en-US" b="1" dirty="0" smtClean="0">
              <a:solidFill>
                <a:srgbClr val="FF9900"/>
              </a:solidFill>
            </a:endParaRPr>
          </a:p>
          <a:p>
            <a:pPr marL="342900" indent="-233363"/>
            <a:r>
              <a:rPr lang="en-US" sz="1350" dirty="0" smtClean="0"/>
              <a:t>PT </a:t>
            </a:r>
            <a:r>
              <a:rPr lang="en-US" sz="1350" dirty="0" err="1" smtClean="0"/>
              <a:t>akan</a:t>
            </a:r>
            <a:r>
              <a:rPr lang="en-US" sz="1350" dirty="0" smtClean="0"/>
              <a:t> </a:t>
            </a:r>
            <a:r>
              <a:rPr lang="en-US" sz="1350" dirty="0" err="1" smtClean="0"/>
              <a:t>mengetahui</a:t>
            </a:r>
            <a:r>
              <a:rPr lang="en-US" sz="1350" dirty="0" smtClean="0"/>
              <a:t> </a:t>
            </a:r>
            <a:r>
              <a:rPr lang="en-US" sz="1350" dirty="0" err="1" smtClean="0"/>
              <a:t>dinamika</a:t>
            </a:r>
            <a:r>
              <a:rPr lang="en-US" sz="1350" dirty="0" smtClean="0"/>
              <a:t> </a:t>
            </a:r>
            <a:r>
              <a:rPr lang="en-US" sz="1350" dirty="0" err="1" smtClean="0"/>
              <a:t>di</a:t>
            </a:r>
            <a:r>
              <a:rPr lang="en-US" sz="1350" dirty="0" smtClean="0"/>
              <a:t> </a:t>
            </a:r>
            <a:r>
              <a:rPr lang="en-US" sz="1350" dirty="0" err="1" smtClean="0"/>
              <a:t>masyarakat</a:t>
            </a:r>
            <a:r>
              <a:rPr lang="en-US" sz="1350" dirty="0" smtClean="0"/>
              <a:t> </a:t>
            </a:r>
            <a:r>
              <a:rPr lang="en-US" sz="1350" dirty="0" err="1" smtClean="0"/>
              <a:t>sebagai</a:t>
            </a:r>
            <a:r>
              <a:rPr lang="en-US" sz="1350" dirty="0" smtClean="0"/>
              <a:t> </a:t>
            </a:r>
            <a:r>
              <a:rPr lang="en-US" sz="1350" dirty="0" err="1" smtClean="0"/>
              <a:t>inputan</a:t>
            </a:r>
            <a:r>
              <a:rPr lang="en-US" sz="1350" dirty="0" smtClean="0"/>
              <a:t> </a:t>
            </a:r>
            <a:r>
              <a:rPr lang="en-US" sz="1350" dirty="0" err="1" smtClean="0"/>
              <a:t>dalam</a:t>
            </a:r>
            <a:r>
              <a:rPr lang="en-US" sz="1350" dirty="0" smtClean="0"/>
              <a:t> </a:t>
            </a:r>
            <a:r>
              <a:rPr lang="en-US" sz="1350" dirty="0" err="1" smtClean="0"/>
              <a:t>pengembangan</a:t>
            </a:r>
            <a:r>
              <a:rPr lang="en-US" sz="1350" dirty="0" smtClean="0"/>
              <a:t> IPTEK.</a:t>
            </a:r>
          </a:p>
          <a:p>
            <a:pPr marL="342900" indent="-233363"/>
            <a:r>
              <a:rPr lang="en-US" sz="1350" dirty="0" smtClean="0"/>
              <a:t>PT </a:t>
            </a:r>
            <a:r>
              <a:rPr lang="en-US" sz="1350" dirty="0" err="1" smtClean="0"/>
              <a:t>dapat</a:t>
            </a:r>
            <a:r>
              <a:rPr lang="en-US" sz="1350" dirty="0" smtClean="0"/>
              <a:t> </a:t>
            </a:r>
            <a:r>
              <a:rPr lang="en-US" sz="1350" dirty="0" err="1" smtClean="0"/>
              <a:t>menjalin</a:t>
            </a:r>
            <a:r>
              <a:rPr lang="en-US" sz="1350" dirty="0" smtClean="0"/>
              <a:t> </a:t>
            </a:r>
            <a:r>
              <a:rPr lang="en-US" sz="1350" dirty="0" err="1" smtClean="0"/>
              <a:t>kerjasama</a:t>
            </a:r>
            <a:r>
              <a:rPr lang="en-US" sz="1350" dirty="0" smtClean="0"/>
              <a:t> </a:t>
            </a:r>
            <a:r>
              <a:rPr lang="en-US" sz="1350" dirty="0" err="1" smtClean="0"/>
              <a:t>dengan</a:t>
            </a:r>
            <a:r>
              <a:rPr lang="en-US" sz="1350" dirty="0" smtClean="0"/>
              <a:t> </a:t>
            </a:r>
            <a:r>
              <a:rPr lang="en-US" sz="1350" dirty="0" err="1" smtClean="0"/>
              <a:t>instansi</a:t>
            </a:r>
            <a:r>
              <a:rPr lang="en-US" sz="1350" dirty="0" smtClean="0"/>
              <a:t> </a:t>
            </a:r>
            <a:r>
              <a:rPr lang="en-US" sz="1350" dirty="0" err="1" smtClean="0"/>
              <a:t>pemda</a:t>
            </a:r>
            <a:r>
              <a:rPr lang="en-US" sz="1350" dirty="0" smtClean="0"/>
              <a:t> </a:t>
            </a:r>
            <a:r>
              <a:rPr lang="en-US" sz="1350" dirty="0" err="1" smtClean="0"/>
              <a:t>dalam</a:t>
            </a:r>
            <a:r>
              <a:rPr lang="en-US" sz="1350" dirty="0" smtClean="0"/>
              <a:t> </a:t>
            </a:r>
            <a:r>
              <a:rPr lang="en-US" sz="1350" dirty="0" err="1" smtClean="0"/>
              <a:t>pengembangan</a:t>
            </a:r>
            <a:r>
              <a:rPr lang="en-US" sz="1350" dirty="0" smtClean="0"/>
              <a:t> IPTEK.</a:t>
            </a:r>
          </a:p>
          <a:p>
            <a:pPr marL="342900" indent="-233363"/>
            <a:r>
              <a:rPr lang="en-US" sz="1350" dirty="0" smtClean="0"/>
              <a:t>PT </a:t>
            </a:r>
            <a:r>
              <a:rPr lang="en-US" sz="1350" dirty="0" err="1" smtClean="0"/>
              <a:t>dapat</a:t>
            </a:r>
            <a:r>
              <a:rPr lang="en-US" sz="1350" dirty="0" smtClean="0"/>
              <a:t> </a:t>
            </a:r>
            <a:r>
              <a:rPr lang="en-US" sz="1350" dirty="0" err="1" smtClean="0"/>
              <a:t>mengembangkan</a:t>
            </a:r>
            <a:r>
              <a:rPr lang="en-US" sz="1350" dirty="0" smtClean="0"/>
              <a:t> IPTEK yang </a:t>
            </a:r>
            <a:r>
              <a:rPr lang="en-US" sz="1350" dirty="0" err="1" smtClean="0"/>
              <a:t>bermamfaat</a:t>
            </a:r>
            <a:r>
              <a:rPr lang="en-US" sz="1350" dirty="0" smtClean="0"/>
              <a:t> </a:t>
            </a:r>
            <a:r>
              <a:rPr lang="en-US" sz="1350" dirty="0" err="1" smtClean="0"/>
              <a:t>secara</a:t>
            </a:r>
            <a:r>
              <a:rPr lang="en-US" sz="1350" dirty="0" smtClean="0"/>
              <a:t> </a:t>
            </a:r>
            <a:r>
              <a:rPr lang="en-US" sz="1350" dirty="0" err="1" smtClean="0"/>
              <a:t>langsung</a:t>
            </a:r>
            <a:r>
              <a:rPr lang="en-US" sz="1350" dirty="0" smtClean="0"/>
              <a:t> </a:t>
            </a:r>
            <a:r>
              <a:rPr lang="en-US" sz="1350" dirty="0" err="1" smtClean="0"/>
              <a:t>dalam</a:t>
            </a:r>
            <a:r>
              <a:rPr lang="en-US" sz="1350" dirty="0" smtClean="0"/>
              <a:t> </a:t>
            </a:r>
            <a:r>
              <a:rPr lang="en-US" sz="1350" dirty="0" err="1" smtClean="0"/>
              <a:t>penyelesaian</a:t>
            </a:r>
            <a:r>
              <a:rPr lang="en-US" sz="1350" dirty="0" smtClean="0"/>
              <a:t> </a:t>
            </a:r>
            <a:r>
              <a:rPr lang="en-US" sz="1350" dirty="0" err="1" smtClean="0"/>
              <a:t>permasalahan</a:t>
            </a:r>
            <a:r>
              <a:rPr lang="en-US" sz="1350" dirty="0" smtClean="0"/>
              <a:t> </a:t>
            </a:r>
            <a:r>
              <a:rPr lang="en-US" sz="1350" dirty="0" err="1" smtClean="0"/>
              <a:t>di</a:t>
            </a:r>
            <a:r>
              <a:rPr lang="en-US" sz="1350" dirty="0" smtClean="0"/>
              <a:t> </a:t>
            </a:r>
            <a:r>
              <a:rPr lang="en-US" sz="1350" dirty="0" err="1" smtClean="0"/>
              <a:t>masyarakat</a:t>
            </a:r>
            <a:endParaRPr lang="en-US" sz="1350" dirty="0" smtClean="0"/>
          </a:p>
          <a:p>
            <a:pPr marL="342900" indent="-233363"/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8" name="Rounded Rectangle 7"/>
          <p:cNvSpPr/>
          <p:nvPr/>
        </p:nvSpPr>
        <p:spPr>
          <a:xfrm>
            <a:off x="762000" y="1352550"/>
            <a:ext cx="2438400" cy="37909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7429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9800"/>
                </a:solidFill>
              </a:rPr>
              <a:t>KKN-PPM ITERA</a:t>
            </a:r>
            <a:endParaRPr sz="540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2777550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" dirty="0" smtClean="0"/>
              <a:t> Working with community</a:t>
            </a:r>
          </a:p>
          <a:p>
            <a:pPr marL="0" indent="0">
              <a:spcAft>
                <a:spcPts val="1000"/>
              </a:spcAft>
            </a:pPr>
            <a:r>
              <a:rPr lang="en" dirty="0" smtClean="0"/>
              <a:t> empowerment</a:t>
            </a:r>
          </a:p>
          <a:p>
            <a:pPr marL="0" indent="0">
              <a:spcAft>
                <a:spcPts val="1000"/>
              </a:spcAft>
            </a:pPr>
            <a:r>
              <a:rPr lang="en" dirty="0" smtClean="0"/>
              <a:t> Hilirisasi riset dan pengabdian (</a:t>
            </a:r>
            <a:r>
              <a:rPr lang="en" dirty="0" smtClean="0">
                <a:solidFill>
                  <a:srgbClr val="FF0000"/>
                </a:solidFill>
              </a:rPr>
              <a:t>long term</a:t>
            </a:r>
            <a:r>
              <a:rPr lang="en" dirty="0" smtClean="0"/>
              <a:t>)</a:t>
            </a:r>
          </a:p>
          <a:p>
            <a:pPr marL="0" indent="0">
              <a:spcAft>
                <a:spcPts val="1000"/>
              </a:spcAft>
            </a:pP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7" name="Shape 248"/>
          <p:cNvSpPr txBox="1">
            <a:spLocks/>
          </p:cNvSpPr>
          <p:nvPr/>
        </p:nvSpPr>
        <p:spPr>
          <a:xfrm>
            <a:off x="1377133" y="4171950"/>
            <a:ext cx="5567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8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KKN-PPM ITER</a:t>
            </a:r>
            <a:r>
              <a:rPr lang="en-US" sz="2400" b="1" baseline="0" dirty="0" smtClean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-US" sz="2400" b="1" dirty="0" smtClean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BERKESINAMBUNGAN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98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2608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PROGRAM KKN-PPM ITERA</a:t>
            </a:r>
            <a:endParaRPr sz="250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" name="Shape 945"/>
          <p:cNvGrpSpPr>
            <a:grpSpLocks noChangeAspect="1"/>
          </p:cNvGrpSpPr>
          <p:nvPr/>
        </p:nvGrpSpPr>
        <p:grpSpPr>
          <a:xfrm>
            <a:off x="7772400" y="819150"/>
            <a:ext cx="914400" cy="914400"/>
            <a:chOff x="5233525" y="4954450"/>
            <a:chExt cx="538275" cy="516350"/>
          </a:xfrm>
        </p:grpSpPr>
        <p:sp>
          <p:nvSpPr>
            <p:cNvPr id="7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1631</Words>
  <PresentationFormat>On-screen Show (16:9)</PresentationFormat>
  <Paragraphs>262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Roboto Condensed</vt:lpstr>
      <vt:lpstr>Roboto Condensed Light</vt:lpstr>
      <vt:lpstr>Wingdings</vt:lpstr>
      <vt:lpstr>Arvo</vt:lpstr>
      <vt:lpstr>Salerio template</vt:lpstr>
      <vt:lpstr>PEMBEKALAN KKN ITERA 2018  oleh: Tim Divisi Diklat, Operasional &amp; Monitoring (DOM) KKN ITERA</vt:lpstr>
      <vt:lpstr>AGENDA</vt:lpstr>
      <vt:lpstr>VISI ITERA</vt:lpstr>
      <vt:lpstr>KKN – PPM ITERA (Overview)</vt:lpstr>
      <vt:lpstr>Slide 5</vt:lpstr>
      <vt:lpstr>TUJUAN KKN-PPM ITERA</vt:lpstr>
      <vt:lpstr>SASARAN KKN-PPM ITERA</vt:lpstr>
      <vt:lpstr>KKN-PPM ITERA</vt:lpstr>
      <vt:lpstr>PROGRAM KKN-PPM ITERA</vt:lpstr>
      <vt:lpstr>LOKASI KEGIATAN KKN-PPM ITERA 2018</vt:lpstr>
      <vt:lpstr>Ruang Lingkup KKN-PPM ITERA</vt:lpstr>
      <vt:lpstr>RUANG LINGKUP</vt:lpstr>
      <vt:lpstr>RUANG LINGKUP</vt:lpstr>
      <vt:lpstr>Keikutsertaan KKN-PPM 2018 ITERA</vt:lpstr>
      <vt:lpstr>Sustainability Development Goal’s (SDG)</vt:lpstr>
      <vt:lpstr>Bidang Program Kegiatan KKN PPM ITERA</vt:lpstr>
      <vt:lpstr>Bidang Program Kegiatan KKN PPM ITERA</vt:lpstr>
      <vt:lpstr>Bidang Program Kegiatan KKN PPM ITERA</vt:lpstr>
      <vt:lpstr>EKIVALENSI KEGIATAN KKN PPM ITERA</vt:lpstr>
      <vt:lpstr>MACAM PROGRAM KKN PPM ITERA</vt:lpstr>
      <vt:lpstr>Perhitungan Jam Kerja KKN</vt:lpstr>
      <vt:lpstr>PERATURAN KKN - ITERA</vt:lpstr>
      <vt:lpstr>TATA TERTIB KKN ITERA – 2018 (PEMBEKALAN)</vt:lpstr>
      <vt:lpstr>TATA TERTIB KKN ITERA – 2018 (KEGIATAN)</vt:lpstr>
      <vt:lpstr>TATA TERTIB KKN ITERA – 2018 (KEGIATAN)</vt:lpstr>
      <vt:lpstr>LARANGAN SELAMA KEGIATAN KKN PPM ITERA</vt:lpstr>
      <vt:lpstr>SANKSI</vt:lpstr>
      <vt:lpstr>PERINGATAN 1</vt:lpstr>
      <vt:lpstr>PERINGATAN 2</vt:lpstr>
      <vt:lpstr>PERINGATAN 3</vt:lpstr>
      <vt:lpstr>TERIMA KASIH!</vt:lpstr>
      <vt:lpstr>CREDITS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KKN-PPM ITERA 2018  oleh: Tim Pengelola KKN-PPM LP3 ITERA</dc:title>
  <dc:creator>Satiawan</dc:creator>
  <cp:lastModifiedBy>Satiawan</cp:lastModifiedBy>
  <cp:revision>180</cp:revision>
  <dcterms:modified xsi:type="dcterms:W3CDTF">2018-05-31T04:07:58Z</dcterms:modified>
</cp:coreProperties>
</file>