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22EA9-E145-404B-B82D-6DFA78FA4533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07C5-7651-4D81-A4E8-CFF9518CC3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3F68-CB7A-456F-ABD6-2D1F0FCAE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3F68-CB7A-456F-ABD6-2D1F0FCAE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ATOS Test Environment</a:t>
            </a:r>
            <a:endParaRPr lang="en-GB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1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Resultado de imagen de gitlab"/>
          <p:cNvSpPr>
            <a:spLocks noChangeAspect="1" noChangeArrowheads="1"/>
          </p:cNvSpPr>
          <p:nvPr/>
        </p:nvSpPr>
        <p:spPr bwMode="auto">
          <a:xfrm>
            <a:off x="155575" y="-2833688"/>
            <a:ext cx="5905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2" descr="Resultado de imagen de linux"/>
          <p:cNvSpPr>
            <a:spLocks noChangeAspect="1" noChangeArrowheads="1"/>
          </p:cNvSpPr>
          <p:nvPr/>
        </p:nvSpPr>
        <p:spPr bwMode="auto">
          <a:xfrm>
            <a:off x="155575" y="-1584325"/>
            <a:ext cx="69913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83" y="3536013"/>
            <a:ext cx="1120800" cy="146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293812" y="2278649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6900" y="2278649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07872" y="2599872"/>
            <a:ext cx="6471174" cy="32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3" idx="3"/>
          </p:cNvCxnSpPr>
          <p:nvPr/>
        </p:nvCxnSpPr>
        <p:spPr>
          <a:xfrm flipH="1" flipV="1">
            <a:off x="3229981" y="4039808"/>
            <a:ext cx="2603726" cy="303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92" y="3488620"/>
            <a:ext cx="1302870" cy="147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0" name="TextBox 10"/>
          <p:cNvSpPr txBox="1">
            <a:spLocks noChangeArrowheads="1"/>
          </p:cNvSpPr>
          <p:nvPr/>
        </p:nvSpPr>
        <p:spPr bwMode="auto">
          <a:xfrm>
            <a:off x="5941923" y="4978478"/>
            <a:ext cx="16244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200" b="1" dirty="0" smtClean="0"/>
              <a:t>VM</a:t>
            </a:r>
          </a:p>
          <a:p>
            <a:pPr algn="ctr" eaLnBrk="1" hangingPunct="1"/>
            <a:r>
              <a:rPr lang="es-ES_tradnl" altLang="en-US" sz="1200" b="1" dirty="0" smtClean="0"/>
              <a:t>DISIEM Server</a:t>
            </a:r>
          </a:p>
          <a:p>
            <a:pPr algn="ctr" eaLnBrk="1" hangingPunct="1"/>
            <a:r>
              <a:rPr lang="es-ES_tradnl" altLang="en-US" sz="1200" b="1" dirty="0" smtClean="0"/>
              <a:t>(95.211.159.91)</a:t>
            </a:r>
            <a:endParaRPr lang="en-US" altLang="en-US" sz="1200" b="1" dirty="0"/>
          </a:p>
        </p:txBody>
      </p:sp>
      <p:cxnSp>
        <p:nvCxnSpPr>
          <p:cNvPr id="37" name="Straight Connector 40"/>
          <p:cNvCxnSpPr/>
          <p:nvPr/>
        </p:nvCxnSpPr>
        <p:spPr>
          <a:xfrm flipH="1">
            <a:off x="3429001" y="4504033"/>
            <a:ext cx="2404706" cy="1120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4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70" y="3806415"/>
            <a:ext cx="464711" cy="466786"/>
          </a:xfrm>
          <a:prstGeom prst="rect">
            <a:avLst/>
          </a:prstGeom>
        </p:spPr>
      </p:pic>
      <p:cxnSp>
        <p:nvCxnSpPr>
          <p:cNvPr id="34" name="Straight Connector 11"/>
          <p:cNvCxnSpPr/>
          <p:nvPr/>
        </p:nvCxnSpPr>
        <p:spPr>
          <a:xfrm>
            <a:off x="4782130" y="2270711"/>
            <a:ext cx="0" cy="320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1"/>
          <p:cNvCxnSpPr/>
          <p:nvPr/>
        </p:nvCxnSpPr>
        <p:spPr>
          <a:xfrm flipH="1">
            <a:off x="7239001" y="2599324"/>
            <a:ext cx="9474" cy="610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41" y="5120955"/>
            <a:ext cx="1120800" cy="146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58" y="5374722"/>
            <a:ext cx="464711" cy="466786"/>
          </a:xfrm>
          <a:prstGeom prst="rect">
            <a:avLst/>
          </a:prstGeom>
        </p:spPr>
      </p:pic>
      <p:sp>
        <p:nvSpPr>
          <p:cNvPr id="52" name="TextBox 1"/>
          <p:cNvSpPr txBox="1">
            <a:spLocks noChangeArrowheads="1"/>
          </p:cNvSpPr>
          <p:nvPr/>
        </p:nvSpPr>
        <p:spPr bwMode="auto">
          <a:xfrm>
            <a:off x="648634" y="4273201"/>
            <a:ext cx="1011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200" b="1" dirty="0" err="1" smtClean="0"/>
              <a:t>OwnCloud</a:t>
            </a:r>
            <a:endParaRPr lang="es-ES_tradnl" altLang="en-US" sz="1200" b="1" dirty="0" smtClean="0"/>
          </a:p>
          <a:p>
            <a:pPr algn="ctr" eaLnBrk="1" hangingPunct="1"/>
            <a:r>
              <a:rPr lang="es-ES_tradnl" altLang="en-US" sz="1200" b="1" dirty="0" smtClean="0"/>
              <a:t>(5.79.93.84)</a:t>
            </a:r>
            <a:endParaRPr lang="en-US" altLang="en-US" sz="1200" b="1" dirty="0" smtClean="0"/>
          </a:p>
        </p:txBody>
      </p:sp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942388" y="6167735"/>
            <a:ext cx="10118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200" b="1" dirty="0" err="1" smtClean="0"/>
              <a:t>GitLab</a:t>
            </a:r>
            <a:endParaRPr lang="es-ES_tradnl" altLang="en-US" sz="1200" b="1" dirty="0" smtClean="0"/>
          </a:p>
          <a:p>
            <a:pPr algn="ctr" eaLnBrk="1" hangingPunct="1"/>
            <a:r>
              <a:rPr lang="es-ES_tradnl" altLang="en-US" sz="1200" b="1" dirty="0" smtClean="0"/>
              <a:t>(5.79.93.85)</a:t>
            </a:r>
            <a:endParaRPr lang="en-US" altLang="en-US" sz="1200" b="1" dirty="0" smtClean="0"/>
          </a:p>
        </p:txBody>
      </p:sp>
      <p:sp>
        <p:nvSpPr>
          <p:cNvPr id="54" name="TextBox 1"/>
          <p:cNvSpPr txBox="1">
            <a:spLocks noChangeArrowheads="1"/>
          </p:cNvSpPr>
          <p:nvPr/>
        </p:nvSpPr>
        <p:spPr bwMode="auto">
          <a:xfrm>
            <a:off x="2633294" y="3536013"/>
            <a:ext cx="9610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000" b="1" i="1" dirty="0" err="1" smtClean="0"/>
              <a:t>ossec-agent</a:t>
            </a:r>
            <a:endParaRPr lang="en-US" altLang="en-US" sz="1000" b="1" i="1" dirty="0" smtClean="0"/>
          </a:p>
        </p:txBody>
      </p:sp>
      <p:sp>
        <p:nvSpPr>
          <p:cNvPr id="55" name="TextBox 1"/>
          <p:cNvSpPr txBox="1">
            <a:spLocks noChangeArrowheads="1"/>
          </p:cNvSpPr>
          <p:nvPr/>
        </p:nvSpPr>
        <p:spPr bwMode="auto">
          <a:xfrm>
            <a:off x="2780138" y="5178532"/>
            <a:ext cx="10409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000" b="1" i="1" dirty="0" err="1" smtClean="0"/>
              <a:t>ossec-agent</a:t>
            </a:r>
            <a:endParaRPr lang="en-US" altLang="en-US" sz="1000" b="1" i="1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9" y="5559262"/>
            <a:ext cx="564491" cy="56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sultado de imagen de own clou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1" y="3720272"/>
            <a:ext cx="1003559" cy="4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Rectángulo"/>
          <p:cNvSpPr/>
          <p:nvPr/>
        </p:nvSpPr>
        <p:spPr>
          <a:xfrm>
            <a:off x="381000" y="228600"/>
            <a:ext cx="6553200" cy="26501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CuadroTexto"/>
          <p:cNvSpPr txBox="1"/>
          <p:nvPr/>
        </p:nvSpPr>
        <p:spPr>
          <a:xfrm>
            <a:off x="648126" y="382489"/>
            <a:ext cx="1258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Atos Subnet</a:t>
            </a:r>
            <a:endParaRPr lang="en-GB" sz="1400" b="1" dirty="0">
              <a:solidFill>
                <a:schemeClr val="tx2"/>
              </a:solidFill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54" y="5640419"/>
            <a:ext cx="1052736" cy="21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5237020" y="3606360"/>
            <a:ext cx="1193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000" b="1" i="1" dirty="0" err="1" smtClean="0"/>
              <a:t>ossec</a:t>
            </a:r>
            <a:r>
              <a:rPr lang="es-ES_tradnl" altLang="en-US" sz="1000" b="1" i="1" dirty="0" smtClean="0"/>
              <a:t>-server</a:t>
            </a:r>
          </a:p>
          <a:p>
            <a:pPr algn="ctr" eaLnBrk="1" hangingPunct="1"/>
            <a:r>
              <a:rPr lang="es-ES_tradnl" altLang="en-US" sz="1000" b="1" i="1" dirty="0" smtClean="0"/>
              <a:t>(1514/</a:t>
            </a:r>
            <a:r>
              <a:rPr lang="es-ES_tradnl" altLang="en-US" sz="1000" b="1" i="1" dirty="0" err="1" smtClean="0"/>
              <a:t>udp</a:t>
            </a:r>
            <a:r>
              <a:rPr lang="es-ES_tradnl" altLang="en-US" sz="1000" b="1" i="1" dirty="0" smtClean="0"/>
              <a:t>)</a:t>
            </a:r>
            <a:endParaRPr lang="en-US" altLang="en-US" sz="1000" b="1" i="1" dirty="0" smtClean="0"/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81" y="4048678"/>
            <a:ext cx="464711" cy="466786"/>
          </a:xfrm>
          <a:prstGeom prst="rect">
            <a:avLst/>
          </a:prstGeom>
        </p:spPr>
      </p:pic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6780548" y="3209654"/>
            <a:ext cx="1193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000" b="1" i="1" dirty="0" smtClean="0"/>
              <a:t>xl-</a:t>
            </a:r>
            <a:r>
              <a:rPr lang="es-ES_tradnl" altLang="en-US" sz="1000" b="1" i="1" dirty="0" err="1" smtClean="0"/>
              <a:t>siem</a:t>
            </a:r>
            <a:r>
              <a:rPr lang="es-ES_tradnl" altLang="en-US" sz="1000" b="1" i="1" dirty="0" smtClean="0"/>
              <a:t> server</a:t>
            </a:r>
          </a:p>
          <a:p>
            <a:pPr algn="ctr" eaLnBrk="1" hangingPunct="1"/>
            <a:r>
              <a:rPr lang="es-ES_tradnl" altLang="en-US" sz="1000" b="1" i="1" dirty="0" smtClean="0"/>
              <a:t>(41000/</a:t>
            </a:r>
            <a:r>
              <a:rPr lang="es-ES_tradnl" altLang="en-US" sz="1000" b="1" i="1" dirty="0" err="1" smtClean="0"/>
              <a:t>tcp</a:t>
            </a:r>
            <a:r>
              <a:rPr lang="es-ES_tradnl" altLang="en-US" sz="1000" b="1" i="1" dirty="0" smtClean="0"/>
              <a:t>)</a:t>
            </a:r>
            <a:endParaRPr lang="en-US" altLang="en-US" sz="1000" b="1" i="1" dirty="0" smtClean="0"/>
          </a:p>
        </p:txBody>
      </p:sp>
      <p:sp>
        <p:nvSpPr>
          <p:cNvPr id="56" name="TextBox 1"/>
          <p:cNvSpPr txBox="1">
            <a:spLocks noChangeArrowheads="1"/>
          </p:cNvSpPr>
          <p:nvPr/>
        </p:nvSpPr>
        <p:spPr bwMode="auto">
          <a:xfrm>
            <a:off x="4840552" y="2166444"/>
            <a:ext cx="7929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000" b="1" i="1" dirty="0" err="1" smtClean="0"/>
              <a:t>eth</a:t>
            </a:r>
            <a:r>
              <a:rPr lang="es-ES_tradnl" altLang="en-US" sz="1000" b="1" i="1" dirty="0" smtClean="0"/>
              <a:t> </a:t>
            </a:r>
          </a:p>
          <a:p>
            <a:pPr algn="ctr" eaLnBrk="1" hangingPunct="1"/>
            <a:r>
              <a:rPr lang="es-ES_tradnl" altLang="en-US" sz="1000" b="1" i="1" dirty="0" err="1" smtClean="0"/>
              <a:t>promisc</a:t>
            </a:r>
            <a:endParaRPr lang="en-US" altLang="en-US" sz="1000" b="1" i="1" dirty="0" smtClean="0"/>
          </a:p>
        </p:txBody>
      </p:sp>
      <p:pic>
        <p:nvPicPr>
          <p:cNvPr id="3" name="Picture 2" descr="Resultado de imagen de portat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6" y="1110741"/>
            <a:ext cx="1439696" cy="10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48" y="690266"/>
            <a:ext cx="1322053" cy="149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4182523" y="228601"/>
            <a:ext cx="1326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n-US" sz="1200" b="1" dirty="0" smtClean="0"/>
              <a:t>XL-SIEM </a:t>
            </a:r>
            <a:r>
              <a:rPr lang="es-ES_tradnl" altLang="en-US" sz="1200" b="1" dirty="0" err="1" smtClean="0"/>
              <a:t>Agent</a:t>
            </a:r>
            <a:r>
              <a:rPr lang="es-ES_tradnl" altLang="en-US" sz="1200" b="1" dirty="0" smtClean="0"/>
              <a:t> </a:t>
            </a:r>
          </a:p>
          <a:p>
            <a:pPr algn="ctr" eaLnBrk="1" hangingPunct="1"/>
            <a:r>
              <a:rPr lang="es-ES_tradnl" altLang="en-US" sz="1200" b="1" dirty="0" smtClean="0"/>
              <a:t>+ Sensores</a:t>
            </a:r>
            <a:endParaRPr lang="en-US" altLang="en-US" sz="1200" b="1" dirty="0" smtClean="0"/>
          </a:p>
        </p:txBody>
      </p:sp>
      <p:pic>
        <p:nvPicPr>
          <p:cNvPr id="47" name="Picture 2" descr="Resultado de imagen de portati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5" y="1151282"/>
            <a:ext cx="1439696" cy="10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290464" y="2625717"/>
            <a:ext cx="719848" cy="9361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>
            <a:off x="2633294" y="2599324"/>
            <a:ext cx="480510" cy="889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 redondeado"/>
          <p:cNvSpPr/>
          <p:nvPr/>
        </p:nvSpPr>
        <p:spPr>
          <a:xfrm>
            <a:off x="5196864" y="835360"/>
            <a:ext cx="710594" cy="31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L-ADS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Resultado de imagen de sn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Resultado de imagen de sno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740" y="1195880"/>
            <a:ext cx="797934" cy="3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ATOS Operational Environment</a:t>
            </a:r>
            <a:br>
              <a:rPr lang="en-GB" dirty="0" smtClean="0"/>
            </a:br>
            <a:r>
              <a:rPr lang="en-GB" dirty="0"/>
              <a:t>(</a:t>
            </a:r>
            <a:r>
              <a:rPr lang="en-GB" dirty="0" smtClean="0"/>
              <a:t>ARI Testbed)</a:t>
            </a:r>
            <a:br>
              <a:rPr lang="en-GB" dirty="0" smtClean="0"/>
            </a:br>
            <a:endParaRPr lang="en-GB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Resultado de imagen de gitlab"/>
          <p:cNvSpPr>
            <a:spLocks noChangeAspect="1" noChangeArrowheads="1"/>
          </p:cNvSpPr>
          <p:nvPr/>
        </p:nvSpPr>
        <p:spPr bwMode="auto">
          <a:xfrm>
            <a:off x="155575" y="-2833688"/>
            <a:ext cx="5905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2" descr="Resultado de imagen de linux"/>
          <p:cNvSpPr>
            <a:spLocks noChangeAspect="1" noChangeArrowheads="1"/>
          </p:cNvSpPr>
          <p:nvPr/>
        </p:nvSpPr>
        <p:spPr bwMode="auto">
          <a:xfrm>
            <a:off x="155575" y="-1584325"/>
            <a:ext cx="69913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9" name="28 Grupo"/>
          <p:cNvGrpSpPr/>
          <p:nvPr/>
        </p:nvGrpSpPr>
        <p:grpSpPr>
          <a:xfrm>
            <a:off x="381000" y="304800"/>
            <a:ext cx="7592922" cy="6324600"/>
            <a:chOff x="381000" y="304800"/>
            <a:chExt cx="7592922" cy="6324600"/>
          </a:xfrm>
        </p:grpSpPr>
        <p:pic>
          <p:nvPicPr>
            <p:cNvPr id="8195" name="Picture 4" descr="http://tonybaldwin.homelinux.net/images/web_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042988"/>
              <a:ext cx="1368425" cy="163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 descr="http://tonybaldwin.homelinux.net/images/web_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687" y="1042988"/>
              <a:ext cx="1368425" cy="163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" name="TextBox 1"/>
            <p:cNvSpPr txBox="1">
              <a:spLocks noChangeArrowheads="1"/>
            </p:cNvSpPr>
            <p:nvPr/>
          </p:nvSpPr>
          <p:spPr bwMode="auto">
            <a:xfrm>
              <a:off x="777301" y="577534"/>
              <a:ext cx="1157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altLang="en-US" sz="1200" b="1" dirty="0" smtClean="0"/>
                <a:t>Web Server 1</a:t>
              </a:r>
            </a:p>
            <a:p>
              <a:pPr algn="ctr" eaLnBrk="1" hangingPunct="1"/>
              <a:r>
                <a:rPr lang="es-ES_tradnl" altLang="en-US" sz="1200" b="1" dirty="0" smtClean="0"/>
                <a:t>(¿</a:t>
              </a:r>
              <a:r>
                <a:rPr lang="es-ES_tradnl" altLang="en-US" sz="1200" b="1" dirty="0" err="1" smtClean="0"/>
                <a:t>ip</a:t>
              </a:r>
              <a:r>
                <a:rPr lang="es-ES_tradnl" altLang="en-US" sz="1200" b="1" dirty="0" smtClean="0"/>
                <a:t>?)</a:t>
              </a:r>
              <a:endParaRPr lang="en-US" altLang="en-US" sz="1200" b="1" dirty="0" smtClean="0"/>
            </a:p>
          </p:txBody>
        </p:sp>
        <p:sp>
          <p:nvSpPr>
            <p:cNvPr id="8198" name="TextBox 7"/>
            <p:cNvSpPr txBox="1">
              <a:spLocks noChangeArrowheads="1"/>
            </p:cNvSpPr>
            <p:nvPr/>
          </p:nvSpPr>
          <p:spPr bwMode="auto">
            <a:xfrm>
              <a:off x="2553536" y="577533"/>
              <a:ext cx="11549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altLang="en-US" sz="1200" b="1" dirty="0" smtClean="0"/>
                <a:t>Web Server 2</a:t>
              </a:r>
            </a:p>
            <a:p>
              <a:pPr algn="ctr" eaLnBrk="1" hangingPunct="1"/>
              <a:r>
                <a:rPr lang="es-ES_tradnl" altLang="en-US" sz="1200" b="1" dirty="0" smtClean="0"/>
                <a:t>(¿</a:t>
              </a:r>
              <a:r>
                <a:rPr lang="es-ES_tradnl" altLang="en-US" sz="1200" b="1" dirty="0" err="1" smtClean="0"/>
                <a:t>ip</a:t>
              </a:r>
              <a:r>
                <a:rPr lang="es-ES_tradnl" altLang="en-US" sz="1200" b="1" dirty="0" smtClean="0"/>
                <a:t>?)</a:t>
              </a:r>
              <a:endParaRPr lang="en-US" altLang="en-US" sz="1200" b="1" dirty="0" smtClean="0"/>
            </a:p>
          </p:txBody>
        </p:sp>
        <p:pic>
          <p:nvPicPr>
            <p:cNvPr id="819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183" y="3536013"/>
              <a:ext cx="1120800" cy="14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7" descr="http://4.bp.blogspot.com/-pVlLDlsWYJs/TcHYl7vZpnI/AAAAAAAABdA/Vje3ehVosn8/s320/firewal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812" y="1481348"/>
              <a:ext cx="609600" cy="756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/>
            <p:cNvCxnSpPr>
              <a:stCxn id="8195" idx="2"/>
            </p:cNvCxnSpPr>
            <p:nvPr/>
          </p:nvCxnSpPr>
          <p:spPr>
            <a:xfrm>
              <a:off x="1293812" y="2676525"/>
              <a:ext cx="0" cy="320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196" idx="2"/>
            </p:cNvCxnSpPr>
            <p:nvPr/>
          </p:nvCxnSpPr>
          <p:spPr>
            <a:xfrm>
              <a:off x="3136900" y="2676525"/>
              <a:ext cx="0" cy="320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77301" y="2989262"/>
              <a:ext cx="4874113" cy="7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5477298" y="1859755"/>
              <a:ext cx="137432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3" idx="3"/>
            </p:cNvCxnSpPr>
            <p:nvPr/>
          </p:nvCxnSpPr>
          <p:spPr>
            <a:xfrm flipH="1" flipV="1">
              <a:off x="3229981" y="4039808"/>
              <a:ext cx="2603726" cy="3035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1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192" y="3488620"/>
              <a:ext cx="1302870" cy="147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0" name="TextBox 10"/>
            <p:cNvSpPr txBox="1">
              <a:spLocks noChangeArrowheads="1"/>
            </p:cNvSpPr>
            <p:nvPr/>
          </p:nvSpPr>
          <p:spPr bwMode="auto">
            <a:xfrm>
              <a:off x="5941923" y="4978478"/>
              <a:ext cx="16244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 smtClean="0"/>
                <a:t>VM</a:t>
              </a:r>
            </a:p>
            <a:p>
              <a:pPr algn="ctr" eaLnBrk="1" hangingPunct="1"/>
              <a:r>
                <a:rPr lang="es-ES_tradnl" altLang="en-US" sz="1200" b="1" dirty="0" smtClean="0"/>
                <a:t>DISIEM Server</a:t>
              </a:r>
            </a:p>
            <a:p>
              <a:pPr algn="ctr" eaLnBrk="1" hangingPunct="1"/>
              <a:r>
                <a:rPr lang="es-ES_tradnl" altLang="en-US" sz="1200" b="1" dirty="0" smtClean="0"/>
                <a:t>(95.211.159.91)</a:t>
              </a:r>
              <a:endParaRPr lang="en-US" altLang="en-US" sz="1200" b="1" dirty="0"/>
            </a:p>
          </p:txBody>
        </p:sp>
        <p:cxnSp>
          <p:nvCxnSpPr>
            <p:cNvPr id="37" name="Straight Connector 40"/>
            <p:cNvCxnSpPr/>
            <p:nvPr/>
          </p:nvCxnSpPr>
          <p:spPr>
            <a:xfrm flipH="1">
              <a:off x="3429001" y="4504033"/>
              <a:ext cx="2404706" cy="11207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4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270" y="3806415"/>
              <a:ext cx="464711" cy="466786"/>
            </a:xfrm>
            <a:prstGeom prst="rect">
              <a:avLst/>
            </a:prstGeom>
          </p:spPr>
        </p:pic>
        <p:pic>
          <p:nvPicPr>
            <p:cNvPr id="32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361" y="1113631"/>
              <a:ext cx="1322053" cy="1492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11"/>
            <p:cNvCxnSpPr/>
            <p:nvPr/>
          </p:nvCxnSpPr>
          <p:spPr>
            <a:xfrm>
              <a:off x="4782130" y="2668587"/>
              <a:ext cx="0" cy="320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"/>
            <p:cNvSpPr txBox="1">
              <a:spLocks noChangeArrowheads="1"/>
            </p:cNvSpPr>
            <p:nvPr/>
          </p:nvSpPr>
          <p:spPr bwMode="auto">
            <a:xfrm>
              <a:off x="4329361" y="577534"/>
              <a:ext cx="128342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 smtClean="0"/>
                <a:t>VM</a:t>
              </a:r>
            </a:p>
            <a:p>
              <a:pPr algn="r" eaLnBrk="1" hangingPunct="1"/>
              <a:r>
                <a:rPr lang="en-US" altLang="en-US" sz="1200" b="1" dirty="0" smtClean="0"/>
                <a:t>XL-SIEM Agent</a:t>
              </a:r>
            </a:p>
            <a:p>
              <a:pPr algn="ctr" eaLnBrk="1" hangingPunct="1"/>
              <a:r>
                <a:rPr lang="es-ES_tradnl" altLang="en-US" sz="1200" b="1" dirty="0" smtClean="0"/>
                <a:t>(¿</a:t>
              </a:r>
              <a:r>
                <a:rPr lang="es-ES_tradnl" altLang="en-US" sz="1200" b="1" dirty="0" err="1" smtClean="0"/>
                <a:t>ip</a:t>
              </a:r>
              <a:r>
                <a:rPr lang="es-ES_tradnl" altLang="en-US" sz="1200" b="1" dirty="0" smtClean="0"/>
                <a:t>?)</a:t>
              </a:r>
              <a:endParaRPr lang="en-US" altLang="en-US" sz="1200" b="1" dirty="0" smtClean="0"/>
            </a:p>
          </p:txBody>
        </p:sp>
        <p:cxnSp>
          <p:nvCxnSpPr>
            <p:cNvPr id="39" name="Straight Connector 11"/>
            <p:cNvCxnSpPr/>
            <p:nvPr/>
          </p:nvCxnSpPr>
          <p:spPr>
            <a:xfrm flipH="1">
              <a:off x="7239000" y="2319097"/>
              <a:ext cx="18950" cy="890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41" y="5120955"/>
              <a:ext cx="1120800" cy="14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558" y="5374722"/>
              <a:ext cx="464711" cy="466786"/>
            </a:xfrm>
            <a:prstGeom prst="rect">
              <a:avLst/>
            </a:prstGeom>
          </p:spPr>
        </p:pic>
        <p:sp>
          <p:nvSpPr>
            <p:cNvPr id="52" name="TextBox 1"/>
            <p:cNvSpPr txBox="1">
              <a:spLocks noChangeArrowheads="1"/>
            </p:cNvSpPr>
            <p:nvPr/>
          </p:nvSpPr>
          <p:spPr bwMode="auto">
            <a:xfrm>
              <a:off x="675883" y="4273201"/>
              <a:ext cx="9573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200" b="1" dirty="0" err="1" smtClean="0"/>
                <a:t>OwnCloud</a:t>
              </a:r>
              <a:endParaRPr lang="es-ES_tradnl" altLang="en-US" sz="1200" b="1" dirty="0" smtClean="0"/>
            </a:p>
            <a:p>
              <a:pPr algn="ctr" eaLnBrk="1" hangingPunct="1"/>
              <a:r>
                <a:rPr lang="es-ES_tradnl" altLang="en-US" sz="1200" b="1" dirty="0" smtClean="0"/>
                <a:t>(¿</a:t>
              </a:r>
              <a:r>
                <a:rPr lang="es-ES_tradnl" altLang="en-US" sz="1200" b="1" dirty="0" err="1" smtClean="0"/>
                <a:t>ip</a:t>
              </a:r>
              <a:r>
                <a:rPr lang="es-ES_tradnl" altLang="en-US" sz="1200" b="1" dirty="0" smtClean="0"/>
                <a:t>?)</a:t>
              </a:r>
              <a:endParaRPr lang="en-US" altLang="en-US" sz="1200" b="1" dirty="0" smtClean="0"/>
            </a:p>
          </p:txBody>
        </p:sp>
        <p:sp>
          <p:nvSpPr>
            <p:cNvPr id="53" name="TextBox 1"/>
            <p:cNvSpPr txBox="1">
              <a:spLocks noChangeArrowheads="1"/>
            </p:cNvSpPr>
            <p:nvPr/>
          </p:nvSpPr>
          <p:spPr bwMode="auto">
            <a:xfrm>
              <a:off x="1111503" y="6167735"/>
              <a:ext cx="6735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200" b="1" dirty="0" err="1" smtClean="0"/>
                <a:t>GitLab</a:t>
              </a:r>
              <a:endParaRPr lang="es-ES_tradnl" altLang="en-US" sz="1200" b="1" dirty="0" smtClean="0"/>
            </a:p>
            <a:p>
              <a:pPr algn="ctr" eaLnBrk="1" hangingPunct="1"/>
              <a:r>
                <a:rPr lang="es-ES_tradnl" altLang="en-US" sz="1200" b="1" dirty="0" smtClean="0"/>
                <a:t>(¿</a:t>
              </a:r>
              <a:r>
                <a:rPr lang="es-ES_tradnl" altLang="en-US" sz="1200" b="1" dirty="0" err="1" smtClean="0"/>
                <a:t>ip</a:t>
              </a:r>
              <a:r>
                <a:rPr lang="es-ES_tradnl" altLang="en-US" sz="1200" b="1" dirty="0" smtClean="0"/>
                <a:t>?)</a:t>
              </a:r>
              <a:endParaRPr lang="en-US" altLang="en-US" sz="1200" b="1" dirty="0" smtClean="0"/>
            </a:p>
          </p:txBody>
        </p:sp>
        <p:sp>
          <p:nvSpPr>
            <p:cNvPr id="54" name="TextBox 1"/>
            <p:cNvSpPr txBox="1">
              <a:spLocks noChangeArrowheads="1"/>
            </p:cNvSpPr>
            <p:nvPr/>
          </p:nvSpPr>
          <p:spPr bwMode="auto">
            <a:xfrm>
              <a:off x="2633294" y="3536013"/>
              <a:ext cx="9610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000" b="1" i="1" dirty="0" err="1" smtClean="0"/>
                <a:t>ossec-agent</a:t>
              </a:r>
              <a:endParaRPr lang="en-US" altLang="en-US" sz="1000" b="1" i="1" dirty="0" smtClean="0"/>
            </a:p>
          </p:txBody>
        </p:sp>
        <p:sp>
          <p:nvSpPr>
            <p:cNvPr id="55" name="TextBox 1"/>
            <p:cNvSpPr txBox="1">
              <a:spLocks noChangeArrowheads="1"/>
            </p:cNvSpPr>
            <p:nvPr/>
          </p:nvSpPr>
          <p:spPr bwMode="auto">
            <a:xfrm>
              <a:off x="2780138" y="5178532"/>
              <a:ext cx="10409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000" b="1" i="1" dirty="0" err="1" smtClean="0"/>
                <a:t>ossec-agent</a:t>
              </a:r>
              <a:endParaRPr lang="en-US" altLang="en-US" sz="1000" b="1" i="1" dirty="0" smtClean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559" y="5559262"/>
              <a:ext cx="564491" cy="56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Resultado de imagen de own clou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491" y="3720272"/>
              <a:ext cx="1003559" cy="497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26 Rectángulo"/>
            <p:cNvSpPr/>
            <p:nvPr/>
          </p:nvSpPr>
          <p:spPr>
            <a:xfrm>
              <a:off x="381000" y="304800"/>
              <a:ext cx="5680075" cy="29718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1579173" y="2989262"/>
              <a:ext cx="125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2"/>
                  </a:solidFill>
                </a:rPr>
                <a:t>Atos Subnet</a:t>
              </a:r>
              <a:endParaRPr lang="en-GB" sz="1400" b="1" dirty="0">
                <a:solidFill>
                  <a:schemeClr val="tx2"/>
                </a:solidFill>
              </a:endParaRPr>
            </a:p>
          </p:txBody>
        </p:sp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354" y="5640419"/>
              <a:ext cx="1052736" cy="21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1"/>
            <p:cNvSpPr txBox="1">
              <a:spLocks noChangeArrowheads="1"/>
            </p:cNvSpPr>
            <p:nvPr/>
          </p:nvSpPr>
          <p:spPr bwMode="auto">
            <a:xfrm>
              <a:off x="5237020" y="3606360"/>
              <a:ext cx="1193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000" b="1" i="1" dirty="0" err="1" smtClean="0"/>
                <a:t>ossec</a:t>
              </a:r>
              <a:r>
                <a:rPr lang="es-ES_tradnl" altLang="en-US" sz="1000" b="1" i="1" dirty="0" smtClean="0"/>
                <a:t>-server</a:t>
              </a:r>
            </a:p>
            <a:p>
              <a:pPr algn="ctr" eaLnBrk="1" hangingPunct="1"/>
              <a:r>
                <a:rPr lang="es-ES_tradnl" altLang="en-US" sz="1000" b="1" i="1" dirty="0" smtClean="0"/>
                <a:t>(1514/</a:t>
              </a:r>
              <a:r>
                <a:rPr lang="es-ES_tradnl" altLang="en-US" sz="1000" b="1" i="1" dirty="0" err="1" smtClean="0"/>
                <a:t>udp</a:t>
              </a:r>
              <a:r>
                <a:rPr lang="es-ES_tradnl" altLang="en-US" sz="1000" b="1" i="1" dirty="0" smtClean="0"/>
                <a:t>)</a:t>
              </a:r>
              <a:endParaRPr lang="en-US" altLang="en-US" sz="1000" b="1" i="1" dirty="0" smtClean="0"/>
            </a:p>
          </p:txBody>
        </p:sp>
        <p:pic>
          <p:nvPicPr>
            <p:cNvPr id="45" name="44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081" y="4048678"/>
              <a:ext cx="464711" cy="466786"/>
            </a:xfrm>
            <a:prstGeom prst="rect">
              <a:avLst/>
            </a:prstGeom>
          </p:spPr>
        </p:pic>
        <p:sp>
          <p:nvSpPr>
            <p:cNvPr id="49" name="TextBox 1"/>
            <p:cNvSpPr txBox="1">
              <a:spLocks noChangeArrowheads="1"/>
            </p:cNvSpPr>
            <p:nvPr/>
          </p:nvSpPr>
          <p:spPr bwMode="auto">
            <a:xfrm>
              <a:off x="6780548" y="3209654"/>
              <a:ext cx="1193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000" b="1" i="1" dirty="0" smtClean="0"/>
                <a:t>xl-</a:t>
              </a:r>
              <a:r>
                <a:rPr lang="es-ES_tradnl" altLang="en-US" sz="1000" b="1" i="1" dirty="0" err="1" smtClean="0"/>
                <a:t>siem</a:t>
              </a:r>
              <a:r>
                <a:rPr lang="es-ES_tradnl" altLang="en-US" sz="1000" b="1" i="1" dirty="0" smtClean="0"/>
                <a:t> server</a:t>
              </a:r>
            </a:p>
            <a:p>
              <a:pPr algn="ctr" eaLnBrk="1" hangingPunct="1"/>
              <a:r>
                <a:rPr lang="es-ES_tradnl" altLang="en-US" sz="1000" b="1" i="1" dirty="0" smtClean="0"/>
                <a:t>(41000/</a:t>
              </a:r>
              <a:r>
                <a:rPr lang="es-ES_tradnl" altLang="en-US" sz="1000" b="1" i="1" dirty="0" err="1" smtClean="0"/>
                <a:t>tcp</a:t>
              </a:r>
              <a:r>
                <a:rPr lang="es-ES_tradnl" altLang="en-US" sz="1000" b="1" i="1" dirty="0" smtClean="0"/>
                <a:t>)</a:t>
              </a:r>
              <a:endParaRPr lang="en-US" altLang="en-US" sz="1000" b="1" i="1" dirty="0" smtClean="0"/>
            </a:p>
          </p:txBody>
        </p:sp>
        <p:sp>
          <p:nvSpPr>
            <p:cNvPr id="56" name="TextBox 1"/>
            <p:cNvSpPr txBox="1">
              <a:spLocks noChangeArrowheads="1"/>
            </p:cNvSpPr>
            <p:nvPr/>
          </p:nvSpPr>
          <p:spPr bwMode="auto">
            <a:xfrm>
              <a:off x="4052939" y="2468532"/>
              <a:ext cx="792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s-ES_tradnl" altLang="en-US" sz="1000" b="1" i="1" dirty="0" err="1" smtClean="0"/>
                <a:t>eth</a:t>
              </a:r>
              <a:r>
                <a:rPr lang="es-ES_tradnl" altLang="en-US" sz="1000" b="1" i="1" dirty="0" smtClean="0"/>
                <a:t>? </a:t>
              </a:r>
            </a:p>
            <a:p>
              <a:pPr algn="ctr" eaLnBrk="1" hangingPunct="1"/>
              <a:r>
                <a:rPr lang="es-ES_tradnl" altLang="en-US" sz="1000" b="1" i="1" dirty="0" err="1" smtClean="0"/>
                <a:t>promisc</a:t>
              </a:r>
              <a:endParaRPr lang="en-US" altLang="en-US" sz="1000" b="1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106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Presentación en pantalla (4:3)</PresentationFormat>
  <Paragraphs>46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ATOS Test Environment</vt:lpstr>
      <vt:lpstr>Presentación de PowerPoint</vt:lpstr>
      <vt:lpstr>ATOS Operational Environment (ARI Testbed)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 Testbed</dc:title>
  <dc:creator>Gonzalez Zarzosa, Susana</dc:creator>
  <cp:lastModifiedBy>Gonzalez Granadillo, Gustavo (ext)</cp:lastModifiedBy>
  <cp:revision>17</cp:revision>
  <dcterms:created xsi:type="dcterms:W3CDTF">2006-08-16T00:00:00Z</dcterms:created>
  <dcterms:modified xsi:type="dcterms:W3CDTF">2017-11-08T11:40:21Z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-88518847</vt:i4>
  </property>
  <property fmtid="{D5CDD505-2E9C-101B-9397-08002B2CF9AE}" pid="3" name="_NewReviewCycle">
    <vt:lpwstr/>
  </property>
  <property fmtid="{D5CDD505-2E9C-101B-9397-08002B2CF9AE}" pid="4" name="_EmailSubject">
    <vt:lpwstr>[DISIEM] Atos Test environment </vt:lpwstr>
  </property>
  <property fmtid="{D5CDD505-2E9C-101B-9397-08002B2CF9AE}" pid="5" name="_AuthorEmail">
    <vt:lpwstr>susana.gzarzosa@atos.net</vt:lpwstr>
  </property>
  <property fmtid="{D5CDD505-2E9C-101B-9397-08002B2CF9AE}" pid="6" name="_AuthorEmailDisplayName">
    <vt:lpwstr>Gonzalez Zarzosa, Susana</vt:lpwstr>
  </property>
</Properties>
</file>