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622" r:id="rId2"/>
    <p:sldId id="623" r:id="rId3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  <p15:guide id="3" orient="horz" pos="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41C"/>
    <a:srgbClr val="856443"/>
    <a:srgbClr val="BF7C6D"/>
    <a:srgbClr val="F0B21D"/>
    <a:srgbClr val="0000D0"/>
    <a:srgbClr val="0FFFFF"/>
    <a:srgbClr val="C1C389"/>
    <a:srgbClr val="8900EB"/>
    <a:srgbClr val="74C085"/>
    <a:srgbClr val="008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 autoAdjust="0"/>
    <p:restoredTop sz="50000" autoAdjust="0"/>
  </p:normalViewPr>
  <p:slideViewPr>
    <p:cSldViewPr snapToGrid="0" showGuides="1">
      <p:cViewPr>
        <p:scale>
          <a:sx n="186" d="100"/>
          <a:sy n="186" d="100"/>
        </p:scale>
        <p:origin x="1008" y="-632"/>
      </p:cViewPr>
      <p:guideLst>
        <p:guide orient="horz" pos="1044"/>
        <p:guide pos="118"/>
        <p:guide orient="horz"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2150"/>
            <a:ext cx="280035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2086021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in Upper &amp; LC Bold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1" y="3511179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24 Point Arial Title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4946803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7" y="1432984"/>
            <a:ext cx="2073275" cy="451061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432984"/>
            <a:ext cx="6048376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7" y="1892302"/>
            <a:ext cx="2073275" cy="40513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299"/>
            <a:ext cx="6048376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7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6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3979333"/>
            <a:ext cx="5689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6" y="1987159"/>
            <a:ext cx="5189267" cy="16789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26803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6" y="3262839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2"/>
            <a:ext cx="9144000" cy="28913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737487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6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2683787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Divider3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892299"/>
            <a:ext cx="8410574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tiff"/><Relationship Id="rId3" Type="http://schemas.openxmlformats.org/officeDocument/2006/relationships/image" Target="../media/image5.png"/><Relationship Id="rId7" Type="http://schemas.openxmlformats.org/officeDocument/2006/relationships/image" Target="../media/image18.tiff"/><Relationship Id="rId12" Type="http://schemas.openxmlformats.org/officeDocument/2006/relationships/image" Target="../media/image20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tiff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A7BB224-2A2E-5A40-A595-B6B1DB6D1ED5}"/>
              </a:ext>
            </a:extLst>
          </p:cNvPr>
          <p:cNvGrpSpPr/>
          <p:nvPr/>
        </p:nvGrpSpPr>
        <p:grpSpPr>
          <a:xfrm>
            <a:off x="2139369" y="5132419"/>
            <a:ext cx="1631249" cy="351187"/>
            <a:chOff x="2653076" y="1146047"/>
            <a:chExt cx="1631249" cy="351187"/>
          </a:xfrm>
        </p:grpSpPr>
        <p:pic>
          <p:nvPicPr>
            <p:cNvPr id="1026" name="Picture 2" descr="Why Is Storage On Kubernetes So Hard? - Software Engineering Daily">
              <a:extLst>
                <a:ext uri="{FF2B5EF4-FFF2-40B4-BE49-F238E27FC236}">
                  <a16:creationId xmlns:a16="http://schemas.microsoft.com/office/drawing/2014/main" id="{9D1B5901-5498-2C49-B18B-D645984A93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9" t="8030" r="25596" b="29971"/>
            <a:stretch/>
          </p:blipFill>
          <p:spPr bwMode="auto">
            <a:xfrm>
              <a:off x="3760343" y="1146047"/>
              <a:ext cx="523982" cy="34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326389-30BB-8248-81B5-F18E02F7759E}"/>
                </a:ext>
              </a:extLst>
            </p:cNvPr>
            <p:cNvSpPr/>
            <p:nvPr/>
          </p:nvSpPr>
          <p:spPr>
            <a:xfrm>
              <a:off x="2653076" y="1158680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Kubernetes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10A3D0-388A-914B-991A-EF5C75A8DA43}"/>
              </a:ext>
            </a:extLst>
          </p:cNvPr>
          <p:cNvGrpSpPr/>
          <p:nvPr/>
        </p:nvGrpSpPr>
        <p:grpSpPr>
          <a:xfrm>
            <a:off x="1624292" y="2505487"/>
            <a:ext cx="1069109" cy="307777"/>
            <a:chOff x="1809226" y="2433569"/>
            <a:chExt cx="1069109" cy="307777"/>
          </a:xfrm>
        </p:grpSpPr>
        <p:sp>
          <p:nvSpPr>
            <p:cNvPr id="127" name="TextBox 126"/>
            <p:cNvSpPr txBox="1"/>
            <p:nvPr/>
          </p:nvSpPr>
          <p:spPr>
            <a:xfrm>
              <a:off x="1809226" y="2433569"/>
              <a:ext cx="834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E7D8D"/>
                  </a:solidFill>
                  <a:latin typeface="Chalkboard SE Regular"/>
                  <a:cs typeface="Chalkboard SE Regular"/>
                </a:rPr>
                <a:t>GemFire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7717" y="2452720"/>
              <a:ext cx="340618" cy="250982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FBE41C-2B07-EE45-BF3E-6422879FEC2B}"/>
              </a:ext>
            </a:extLst>
          </p:cNvPr>
          <p:cNvSpPr/>
          <p:nvPr/>
        </p:nvSpPr>
        <p:spPr>
          <a:xfrm>
            <a:off x="328772" y="719189"/>
            <a:ext cx="5239821" cy="480830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DFEB0-9C62-8344-9B85-E8080FE2A78D}"/>
              </a:ext>
            </a:extLst>
          </p:cNvPr>
          <p:cNvGrpSpPr/>
          <p:nvPr/>
        </p:nvGrpSpPr>
        <p:grpSpPr>
          <a:xfrm>
            <a:off x="1551398" y="4274953"/>
            <a:ext cx="1155385" cy="542335"/>
            <a:chOff x="4203506" y="4250986"/>
            <a:chExt cx="1155385" cy="542335"/>
          </a:xfrm>
        </p:grpSpPr>
        <p:sp>
          <p:nvSpPr>
            <p:cNvPr id="142" name="Shape 391">
              <a:extLst>
                <a:ext uri="{FF2B5EF4-FFF2-40B4-BE49-F238E27FC236}">
                  <a16:creationId xmlns:a16="http://schemas.microsoft.com/office/drawing/2014/main" id="{DCFA21EE-AEC4-204F-816D-0688D07DAC98}"/>
                </a:ext>
              </a:extLst>
            </p:cNvPr>
            <p:cNvSpPr/>
            <p:nvPr/>
          </p:nvSpPr>
          <p:spPr>
            <a:xfrm>
              <a:off x="4203506" y="4250986"/>
              <a:ext cx="1155385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+mj-lt"/>
                  <a:cs typeface="Bradley Hand Bold"/>
                </a:rPr>
                <a:t>Retail Analytics</a:t>
              </a:r>
              <a:r>
                <a:rPr lang="en-US" sz="1400" b="1" dirty="0">
                  <a:solidFill>
                    <a:srgbClr val="FFFFFF"/>
                  </a:solidFill>
                  <a:latin typeface="Bradley Hand Bold"/>
                  <a:cs typeface="Bradley Hand Bold"/>
                </a:rPr>
                <a:t> 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068455" y="4303700"/>
              <a:ext cx="228610" cy="220135"/>
            </a:xfrm>
            <a:prstGeom prst="rect">
              <a:avLst/>
            </a:prstGeom>
          </p:spPr>
        </p:pic>
      </p:grpSp>
      <p:sp>
        <p:nvSpPr>
          <p:cNvPr id="18" name="Cloud 17">
            <a:extLst>
              <a:ext uri="{FF2B5EF4-FFF2-40B4-BE49-F238E27FC236}">
                <a16:creationId xmlns:a16="http://schemas.microsoft.com/office/drawing/2014/main" id="{5B0AC13D-BA0F-224C-AC73-828AA343015A}"/>
              </a:ext>
            </a:extLst>
          </p:cNvPr>
          <p:cNvSpPr/>
          <p:nvPr/>
        </p:nvSpPr>
        <p:spPr>
          <a:xfrm>
            <a:off x="1391213" y="2496505"/>
            <a:ext cx="1783502" cy="845201"/>
          </a:xfrm>
          <a:prstGeom prst="cloud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hape 391"/>
          <p:cNvSpPr/>
          <p:nvPr/>
        </p:nvSpPr>
        <p:spPr>
          <a:xfrm>
            <a:off x="2144619" y="1751806"/>
            <a:ext cx="1724782" cy="32873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FFFF"/>
                </a:solidFill>
                <a:cs typeface="Bradley Hand Bold"/>
              </a:rPr>
              <a:t>Retail Store</a:t>
            </a:r>
          </a:p>
        </p:txBody>
      </p:sp>
      <p:grpSp>
        <p:nvGrpSpPr>
          <p:cNvPr id="81" name="Shape 418"/>
          <p:cNvGrpSpPr/>
          <p:nvPr/>
        </p:nvGrpSpPr>
        <p:grpSpPr>
          <a:xfrm>
            <a:off x="1596209" y="2815203"/>
            <a:ext cx="460519" cy="460519"/>
            <a:chOff x="6934575" y="1789125"/>
            <a:chExt cx="631800" cy="631800"/>
          </a:xfrm>
        </p:grpSpPr>
        <p:sp>
          <p:nvSpPr>
            <p:cNvPr id="82" name="Shape 419"/>
            <p:cNvSpPr/>
            <p:nvPr/>
          </p:nvSpPr>
          <p:spPr>
            <a:xfrm>
              <a:off x="6934575" y="1789125"/>
              <a:ext cx="631800" cy="631800"/>
            </a:xfrm>
            <a:prstGeom prst="cube">
              <a:avLst>
                <a:gd name="adj" fmla="val 25000"/>
              </a:avLst>
            </a:prstGeom>
            <a:solidFill>
              <a:srgbClr val="00786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3" name="Shape 4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34575" y="1959341"/>
              <a:ext cx="460500" cy="4604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Shape 418">
            <a:extLst>
              <a:ext uri="{FF2B5EF4-FFF2-40B4-BE49-F238E27FC236}">
                <a16:creationId xmlns:a16="http://schemas.microsoft.com/office/drawing/2014/main" id="{6460DBA7-D8EF-664B-96E0-48E192C16E88}"/>
              </a:ext>
            </a:extLst>
          </p:cNvPr>
          <p:cNvGrpSpPr/>
          <p:nvPr/>
        </p:nvGrpSpPr>
        <p:grpSpPr>
          <a:xfrm>
            <a:off x="2177004" y="2814399"/>
            <a:ext cx="460519" cy="460519"/>
            <a:chOff x="6934575" y="1789125"/>
            <a:chExt cx="631800" cy="631800"/>
          </a:xfrm>
        </p:grpSpPr>
        <p:sp>
          <p:nvSpPr>
            <p:cNvPr id="118" name="Shape 419">
              <a:extLst>
                <a:ext uri="{FF2B5EF4-FFF2-40B4-BE49-F238E27FC236}">
                  <a16:creationId xmlns:a16="http://schemas.microsoft.com/office/drawing/2014/main" id="{2CCECF0B-D3A9-1E40-8E20-14F7BB435653}"/>
                </a:ext>
              </a:extLst>
            </p:cNvPr>
            <p:cNvSpPr/>
            <p:nvPr/>
          </p:nvSpPr>
          <p:spPr>
            <a:xfrm>
              <a:off x="6934575" y="1789125"/>
              <a:ext cx="631800" cy="631800"/>
            </a:xfrm>
            <a:prstGeom prst="cube">
              <a:avLst>
                <a:gd name="adj" fmla="val 25000"/>
              </a:avLst>
            </a:prstGeom>
            <a:solidFill>
              <a:srgbClr val="00786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19" name="Shape 420">
              <a:extLst>
                <a:ext uri="{FF2B5EF4-FFF2-40B4-BE49-F238E27FC236}">
                  <a16:creationId xmlns:a16="http://schemas.microsoft.com/office/drawing/2014/main" id="{F6A38A4B-8EF9-EF41-A4D4-1D076E4D89D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34575" y="1959341"/>
              <a:ext cx="460500" cy="4604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Shape 418">
            <a:extLst>
              <a:ext uri="{FF2B5EF4-FFF2-40B4-BE49-F238E27FC236}">
                <a16:creationId xmlns:a16="http://schemas.microsoft.com/office/drawing/2014/main" id="{63694262-D93A-B149-A64A-6F69A42CF020}"/>
              </a:ext>
            </a:extLst>
          </p:cNvPr>
          <p:cNvGrpSpPr/>
          <p:nvPr/>
        </p:nvGrpSpPr>
        <p:grpSpPr>
          <a:xfrm>
            <a:off x="2739266" y="2813595"/>
            <a:ext cx="460519" cy="460519"/>
            <a:chOff x="6934575" y="1789125"/>
            <a:chExt cx="631800" cy="631800"/>
          </a:xfrm>
        </p:grpSpPr>
        <p:sp>
          <p:nvSpPr>
            <p:cNvPr id="129" name="Shape 419">
              <a:extLst>
                <a:ext uri="{FF2B5EF4-FFF2-40B4-BE49-F238E27FC236}">
                  <a16:creationId xmlns:a16="http://schemas.microsoft.com/office/drawing/2014/main" id="{42711641-A95B-B64D-82DB-B19B242667E6}"/>
                </a:ext>
              </a:extLst>
            </p:cNvPr>
            <p:cNvSpPr/>
            <p:nvPr/>
          </p:nvSpPr>
          <p:spPr>
            <a:xfrm>
              <a:off x="6934575" y="1789125"/>
              <a:ext cx="631800" cy="631800"/>
            </a:xfrm>
            <a:prstGeom prst="cube">
              <a:avLst>
                <a:gd name="adj" fmla="val 25000"/>
              </a:avLst>
            </a:prstGeom>
            <a:solidFill>
              <a:srgbClr val="00786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37" name="Shape 420">
              <a:extLst>
                <a:ext uri="{FF2B5EF4-FFF2-40B4-BE49-F238E27FC236}">
                  <a16:creationId xmlns:a16="http://schemas.microsoft.com/office/drawing/2014/main" id="{10B085B4-F5EC-C04B-B81D-9743730F682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34575" y="1959341"/>
              <a:ext cx="460500" cy="4604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A5CC5-B13F-3D45-954B-B3ED9B638EC3}"/>
              </a:ext>
            </a:extLst>
          </p:cNvPr>
          <p:cNvSpPr/>
          <p:nvPr/>
        </p:nvSpPr>
        <p:spPr>
          <a:xfrm>
            <a:off x="904801" y="1017405"/>
            <a:ext cx="399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E7D8D"/>
                </a:solidFill>
                <a:latin typeface="Chalkboard SE Regular"/>
                <a:cs typeface="Chalkboard SE Regular"/>
              </a:rPr>
              <a:t>Retail Store Cloud Native Data</a:t>
            </a:r>
          </a:p>
        </p:txBody>
      </p:sp>
      <p:pic>
        <p:nvPicPr>
          <p:cNvPr id="42" name="Shape 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8108" y="1818357"/>
            <a:ext cx="262827" cy="1956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B8B43C-4AC0-5248-BF79-FE402041A1EE}"/>
              </a:ext>
            </a:extLst>
          </p:cNvPr>
          <p:cNvGrpSpPr/>
          <p:nvPr/>
        </p:nvGrpSpPr>
        <p:grpSpPr>
          <a:xfrm>
            <a:off x="3462390" y="2661007"/>
            <a:ext cx="1428109" cy="925568"/>
            <a:chOff x="3852808" y="3626778"/>
            <a:chExt cx="1428109" cy="925568"/>
          </a:xfrm>
        </p:grpSpPr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98AE9677-39C1-B640-92A6-657928541E4C}"/>
                </a:ext>
              </a:extLst>
            </p:cNvPr>
            <p:cNvSpPr/>
            <p:nvPr/>
          </p:nvSpPr>
          <p:spPr>
            <a:xfrm>
              <a:off x="3852808" y="3626778"/>
              <a:ext cx="1428109" cy="925568"/>
            </a:xfrm>
            <a:prstGeom prst="cloud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58CA0-596F-4B41-8744-6F05CA7F359B}"/>
                </a:ext>
              </a:extLst>
            </p:cNvPr>
            <p:cNvSpPr/>
            <p:nvPr/>
          </p:nvSpPr>
          <p:spPr>
            <a:xfrm>
              <a:off x="4140572" y="3652489"/>
              <a:ext cx="8744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halkboard SE Regular"/>
                  <a:cs typeface="Chalkboard SE Regular"/>
                </a:rPr>
                <a:t>Postgres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4E9FD3-DCDC-FB4D-B364-3493E5630177}"/>
                </a:ext>
              </a:extLst>
            </p:cNvPr>
            <p:cNvGrpSpPr/>
            <p:nvPr/>
          </p:nvGrpSpPr>
          <p:grpSpPr>
            <a:xfrm>
              <a:off x="3996646" y="3996649"/>
              <a:ext cx="616449" cy="482886"/>
              <a:chOff x="5907640" y="3739793"/>
              <a:chExt cx="750014" cy="678095"/>
            </a:xfrm>
          </p:grpSpPr>
          <p:pic>
            <p:nvPicPr>
              <p:cNvPr id="1030" name="Picture 6" descr="PostgreSQL - Wikipedia">
                <a:extLst>
                  <a:ext uri="{FF2B5EF4-FFF2-40B4-BE49-F238E27FC236}">
                    <a16:creationId xmlns:a16="http://schemas.microsoft.com/office/drawing/2014/main" id="{46CC4D76-01D3-8F47-8F69-F33E3598F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2027" y="3970259"/>
                <a:ext cx="400692" cy="41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Shape 478">
                <a:extLst>
                  <a:ext uri="{FF2B5EF4-FFF2-40B4-BE49-F238E27FC236}">
                    <a16:creationId xmlns:a16="http://schemas.microsoft.com/office/drawing/2014/main" id="{B94C44C0-6A2C-864C-BDA1-324C00507EE1}"/>
                  </a:ext>
                </a:extLst>
              </p:cNvPr>
              <p:cNvSpPr/>
              <p:nvPr/>
            </p:nvSpPr>
            <p:spPr>
              <a:xfrm>
                <a:off x="5907640" y="3739793"/>
                <a:ext cx="750014" cy="678095"/>
              </a:xfrm>
              <a:prstGeom prst="can">
                <a:avLst>
                  <a:gd name="adj" fmla="val 25000"/>
                </a:avLst>
              </a:prstGeom>
              <a:solidFill>
                <a:schemeClr val="accent1">
                  <a:alpha val="44781"/>
                </a:schemeClr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41C4B21-D065-D74C-8818-CF846F15149F}"/>
                </a:ext>
              </a:extLst>
            </p:cNvPr>
            <p:cNvGrpSpPr/>
            <p:nvPr/>
          </p:nvGrpSpPr>
          <p:grpSpPr>
            <a:xfrm>
              <a:off x="4662753" y="3994936"/>
              <a:ext cx="616449" cy="482886"/>
              <a:chOff x="5907640" y="3739793"/>
              <a:chExt cx="750014" cy="678095"/>
            </a:xfrm>
          </p:grpSpPr>
          <p:pic>
            <p:nvPicPr>
              <p:cNvPr id="57" name="Picture 6" descr="PostgreSQL - Wikipedia">
                <a:extLst>
                  <a:ext uri="{FF2B5EF4-FFF2-40B4-BE49-F238E27FC236}">
                    <a16:creationId xmlns:a16="http://schemas.microsoft.com/office/drawing/2014/main" id="{12567E7F-6A99-1143-AD51-54946D742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2027" y="3970259"/>
                <a:ext cx="400692" cy="41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Shape 478">
                <a:extLst>
                  <a:ext uri="{FF2B5EF4-FFF2-40B4-BE49-F238E27FC236}">
                    <a16:creationId xmlns:a16="http://schemas.microsoft.com/office/drawing/2014/main" id="{248628E4-7AE5-D143-8C05-BA869046DEFD}"/>
                  </a:ext>
                </a:extLst>
              </p:cNvPr>
              <p:cNvSpPr/>
              <p:nvPr/>
            </p:nvSpPr>
            <p:spPr>
              <a:xfrm>
                <a:off x="5907640" y="3739793"/>
                <a:ext cx="750014" cy="678095"/>
              </a:xfrm>
              <a:prstGeom prst="can">
                <a:avLst>
                  <a:gd name="adj" fmla="val 25000"/>
                </a:avLst>
              </a:prstGeom>
              <a:solidFill>
                <a:schemeClr val="accent1">
                  <a:alpha val="44781"/>
                </a:schemeClr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2" name="Picture 8" descr="First steps into RabbitMQ">
            <a:extLst>
              <a:ext uri="{FF2B5EF4-FFF2-40B4-BE49-F238E27FC236}">
                <a16:creationId xmlns:a16="http://schemas.microsoft.com/office/drawing/2014/main" id="{A17DDB80-20AA-654A-A3A0-239FED4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95" y="3804003"/>
            <a:ext cx="908265" cy="2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B32B35B-21D5-494D-BC43-3745D2E68724}"/>
              </a:ext>
            </a:extLst>
          </p:cNvPr>
          <p:cNvGrpSpPr/>
          <p:nvPr/>
        </p:nvGrpSpPr>
        <p:grpSpPr>
          <a:xfrm>
            <a:off x="3542872" y="4304061"/>
            <a:ext cx="1155385" cy="542335"/>
            <a:chOff x="4203506" y="4250986"/>
            <a:chExt cx="1155385" cy="542335"/>
          </a:xfrm>
        </p:grpSpPr>
        <p:sp>
          <p:nvSpPr>
            <p:cNvPr id="84" name="Shape 391">
              <a:extLst>
                <a:ext uri="{FF2B5EF4-FFF2-40B4-BE49-F238E27FC236}">
                  <a16:creationId xmlns:a16="http://schemas.microsoft.com/office/drawing/2014/main" id="{E74ABBFB-5223-EE41-AE9B-E1D08DCEF68C}"/>
                </a:ext>
              </a:extLst>
            </p:cNvPr>
            <p:cNvSpPr/>
            <p:nvPr/>
          </p:nvSpPr>
          <p:spPr>
            <a:xfrm>
              <a:off x="4203506" y="4250986"/>
              <a:ext cx="1155385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+mj-lt"/>
                  <a:cs typeface="Bradley Hand Bold"/>
                </a:rPr>
                <a:t>Order Processor</a:t>
              </a:r>
              <a:endParaRPr lang="en-US" sz="1400" b="1" dirty="0">
                <a:solidFill>
                  <a:srgbClr val="FFFFFF"/>
                </a:solidFill>
                <a:latin typeface="Bradley Hand Bold"/>
                <a:cs typeface="Bradley Hand Bold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9450212-4620-4F4C-B8BF-8B7EF24C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068455" y="4303700"/>
              <a:ext cx="228610" cy="220135"/>
            </a:xfrm>
            <a:prstGeom prst="rect">
              <a:avLst/>
            </a:prstGeom>
          </p:spPr>
        </p:pic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0F61B1C-AA51-8E47-A181-A3A41AF3852D}"/>
              </a:ext>
            </a:extLst>
          </p:cNvPr>
          <p:cNvCxnSpPr>
            <a:cxnSpLocks/>
            <a:stCxn id="142" idx="0"/>
            <a:endCxn id="18" idx="1"/>
          </p:cNvCxnSpPr>
          <p:nvPr/>
        </p:nvCxnSpPr>
        <p:spPr>
          <a:xfrm rot="5400000" flipH="1" flipV="1">
            <a:off x="1738954" y="3730944"/>
            <a:ext cx="934147" cy="1538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798E1C8-B1C8-F345-BCCF-B73805F2C784}"/>
              </a:ext>
            </a:extLst>
          </p:cNvPr>
          <p:cNvCxnSpPr>
            <a:cxnSpLocks/>
            <a:stCxn id="142" idx="3"/>
            <a:endCxn id="59" idx="2"/>
          </p:cNvCxnSpPr>
          <p:nvPr/>
        </p:nvCxnSpPr>
        <p:spPr>
          <a:xfrm flipV="1">
            <a:off x="2706783" y="3123791"/>
            <a:ext cx="760037" cy="14223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57E96B31-8C04-6848-8489-C0804F039D48}"/>
              </a:ext>
            </a:extLst>
          </p:cNvPr>
          <p:cNvCxnSpPr>
            <a:cxnSpLocks/>
            <a:stCxn id="84" idx="0"/>
            <a:endCxn id="59" idx="1"/>
          </p:cNvCxnSpPr>
          <p:nvPr/>
        </p:nvCxnSpPr>
        <p:spPr>
          <a:xfrm rot="5400000" flipH="1" flipV="1">
            <a:off x="3789269" y="3916885"/>
            <a:ext cx="718472" cy="558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620C9531-0A17-5A42-918F-29CA1E4375BA}"/>
              </a:ext>
            </a:extLst>
          </p:cNvPr>
          <p:cNvCxnSpPr>
            <a:cxnSpLocks/>
            <a:stCxn id="84" idx="3"/>
            <a:endCxn id="1032" idx="2"/>
          </p:cNvCxnSpPr>
          <p:nvPr/>
        </p:nvCxnSpPr>
        <p:spPr>
          <a:xfrm flipV="1">
            <a:off x="4698257" y="4076483"/>
            <a:ext cx="231271" cy="498746"/>
          </a:xfrm>
          <a:prstGeom prst="curvedConnector2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E40389AE-C283-B244-BCAA-D1D0B0FB90B7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2692752" y="2223458"/>
            <a:ext cx="457175" cy="1713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8" descr="First steps into RabbitMQ">
            <a:extLst>
              <a:ext uri="{FF2B5EF4-FFF2-40B4-BE49-F238E27FC236}">
                <a16:creationId xmlns:a16="http://schemas.microsoft.com/office/drawing/2014/main" id="{C61E7DDB-C503-0548-BCB8-3D463FCB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5" y="3699549"/>
            <a:ext cx="908265" cy="2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F493DEC7-3AF3-6047-B124-6D88E4DA1B7F}"/>
              </a:ext>
            </a:extLst>
          </p:cNvPr>
          <p:cNvCxnSpPr>
            <a:cxnSpLocks/>
            <a:stCxn id="142" idx="1"/>
            <a:endCxn id="124" idx="2"/>
          </p:cNvCxnSpPr>
          <p:nvPr/>
        </p:nvCxnSpPr>
        <p:spPr>
          <a:xfrm rot="10800000">
            <a:off x="1352408" y="3972029"/>
            <a:ext cx="198990" cy="574092"/>
          </a:xfrm>
          <a:prstGeom prst="curvedConnector2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5">
            <a:extLst>
              <a:ext uri="{FF2B5EF4-FFF2-40B4-BE49-F238E27FC236}">
                <a16:creationId xmlns:a16="http://schemas.microsoft.com/office/drawing/2014/main" id="{E1B4017A-E121-6048-950A-B9D2EF6CA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23447"/>
              </p:ext>
            </p:extLst>
          </p:nvPr>
        </p:nvGraphicFramePr>
        <p:xfrm>
          <a:off x="5907641" y="3616218"/>
          <a:ext cx="1849347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49347">
                  <a:extLst>
                    <a:ext uri="{9D8B030D-6E8A-4147-A177-3AD203B41FA5}">
                      <a16:colId xmlns:a16="http://schemas.microsoft.com/office/drawing/2014/main" val="136290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"0","Joe","Smith","","","63"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"0","Joe","Smith", "","","1,2,63"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"0","Joe","Smith","","","3,4,26"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9332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EAE65C-F703-834D-9122-F8150FB1B367}"/>
              </a:ext>
            </a:extLst>
          </p:cNvPr>
          <p:cNvSpPr txBox="1"/>
          <p:nvPr/>
        </p:nvSpPr>
        <p:spPr>
          <a:xfrm>
            <a:off x="5801958" y="3195264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orders.csv</a:t>
            </a:r>
          </a:p>
        </p:txBody>
      </p: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2C76240D-BC0F-084A-90CB-FD3BE4F70FBD}"/>
              </a:ext>
            </a:extLst>
          </p:cNvPr>
          <p:cNvCxnSpPr>
            <a:cxnSpLocks/>
            <a:stCxn id="1032" idx="3"/>
            <a:endCxn id="105" idx="1"/>
          </p:cNvCxnSpPr>
          <p:nvPr/>
        </p:nvCxnSpPr>
        <p:spPr>
          <a:xfrm flipV="1">
            <a:off x="5383660" y="3844818"/>
            <a:ext cx="523981" cy="954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ips and Tricks for Google's Chrome Browser - Granite State Communications">
            <a:extLst>
              <a:ext uri="{FF2B5EF4-FFF2-40B4-BE49-F238E27FC236}">
                <a16:creationId xmlns:a16="http://schemas.microsoft.com/office/drawing/2014/main" id="{ED7E051B-BFF3-2D4E-93B4-DE92001F3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371"/>
          <a:stretch/>
        </p:blipFill>
        <p:spPr bwMode="auto">
          <a:xfrm>
            <a:off x="6318914" y="1550975"/>
            <a:ext cx="246892" cy="3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004226B-A726-DC4B-8FBC-E9333A2E37D6}"/>
              </a:ext>
            </a:extLst>
          </p:cNvPr>
          <p:cNvGrpSpPr/>
          <p:nvPr/>
        </p:nvGrpSpPr>
        <p:grpSpPr>
          <a:xfrm>
            <a:off x="6620806" y="1656920"/>
            <a:ext cx="254381" cy="513656"/>
            <a:chOff x="6297673" y="1731695"/>
            <a:chExt cx="378256" cy="762015"/>
          </a:xfrm>
        </p:grpSpPr>
        <p:pic>
          <p:nvPicPr>
            <p:cNvPr id="1036" name="Picture 12" descr="Amazon.com: Apple iPhone 8, 64GB, Space Gray - For GSM (Renewed)">
              <a:extLst>
                <a:ext uri="{FF2B5EF4-FFF2-40B4-BE49-F238E27FC236}">
                  <a16:creationId xmlns:a16="http://schemas.microsoft.com/office/drawing/2014/main" id="{CF92B59C-B2C1-EA42-8D55-BC6FE3D5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065" y="1731695"/>
              <a:ext cx="373864" cy="762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6E7FCD7-B032-BC47-902B-2D4EA1135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72461"/>
            <a:stretch/>
          </p:blipFill>
          <p:spPr>
            <a:xfrm>
              <a:off x="6297673" y="1788339"/>
              <a:ext cx="371260" cy="655722"/>
            </a:xfrm>
            <a:prstGeom prst="rect">
              <a:avLst/>
            </a:prstGeom>
          </p:spPr>
        </p:pic>
      </p:grpSp>
      <p:pic>
        <p:nvPicPr>
          <p:cNvPr id="1038" name="Picture 14" descr="Safari - Apple Developer">
            <a:extLst>
              <a:ext uri="{FF2B5EF4-FFF2-40B4-BE49-F238E27FC236}">
                <a16:creationId xmlns:a16="http://schemas.microsoft.com/office/drawing/2014/main" id="{3CB715AC-D22B-D84C-B21B-680639C54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5" t="11864" r="29443" b="11978"/>
          <a:stretch/>
        </p:blipFill>
        <p:spPr bwMode="auto">
          <a:xfrm>
            <a:off x="6325171" y="1867818"/>
            <a:ext cx="220007" cy="2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icrosoft Edge Browser | Microsoft">
            <a:extLst>
              <a:ext uri="{FF2B5EF4-FFF2-40B4-BE49-F238E27FC236}">
                <a16:creationId xmlns:a16="http://schemas.microsoft.com/office/drawing/2014/main" id="{F243E950-B44E-7E41-9ADC-1384B62EC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7230" r="13320" b="7361"/>
          <a:stretch/>
        </p:blipFill>
        <p:spPr bwMode="auto">
          <a:xfrm>
            <a:off x="6345798" y="2120923"/>
            <a:ext cx="185631" cy="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8094398D-A9D6-4B4E-9E32-03AC631D90F6}"/>
              </a:ext>
            </a:extLst>
          </p:cNvPr>
          <p:cNvSpPr/>
          <p:nvPr/>
        </p:nvSpPr>
        <p:spPr>
          <a:xfrm>
            <a:off x="6021578" y="1223028"/>
            <a:ext cx="1294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halkboard SE Regular"/>
                <a:cs typeface="Chalkboard SE Regular"/>
              </a:rPr>
              <a:t>User Interfaces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F04948A4-FFFA-0B4B-94D1-E39FE730C1C2}"/>
              </a:ext>
            </a:extLst>
          </p:cNvPr>
          <p:cNvSpPr/>
          <p:nvPr/>
        </p:nvSpPr>
        <p:spPr>
          <a:xfrm>
            <a:off x="6057041" y="1182535"/>
            <a:ext cx="1265034" cy="118253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74132E99-84FE-B14A-A4B6-1A2FB451F338}"/>
              </a:ext>
            </a:extLst>
          </p:cNvPr>
          <p:cNvCxnSpPr>
            <a:cxnSpLocks/>
            <a:stCxn id="143" idx="1"/>
            <a:endCxn id="80" idx="3"/>
          </p:cNvCxnSpPr>
          <p:nvPr/>
        </p:nvCxnSpPr>
        <p:spPr>
          <a:xfrm rot="10800000" flipV="1">
            <a:off x="3869401" y="1773800"/>
            <a:ext cx="2187640" cy="1423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84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>
            <a:extLst>
              <a:ext uri="{FF2B5EF4-FFF2-40B4-BE49-F238E27FC236}">
                <a16:creationId xmlns:a16="http://schemas.microsoft.com/office/drawing/2014/main" id="{B4CF9A4A-ACDE-124F-B55F-DCC08EC4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2" y="3973657"/>
            <a:ext cx="525075" cy="27439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FBE41C-2B07-EE45-BF3E-6422879FEC2B}"/>
              </a:ext>
            </a:extLst>
          </p:cNvPr>
          <p:cNvSpPr/>
          <p:nvPr/>
        </p:nvSpPr>
        <p:spPr>
          <a:xfrm>
            <a:off x="1995347" y="1039905"/>
            <a:ext cx="2770095" cy="3372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DFEB0-9C62-8344-9B85-E8080FE2A78D}"/>
              </a:ext>
            </a:extLst>
          </p:cNvPr>
          <p:cNvGrpSpPr/>
          <p:nvPr/>
        </p:nvGrpSpPr>
        <p:grpSpPr>
          <a:xfrm>
            <a:off x="2328533" y="3494117"/>
            <a:ext cx="1981021" cy="542335"/>
            <a:chOff x="3727193" y="4250986"/>
            <a:chExt cx="1981021" cy="542335"/>
          </a:xfrm>
        </p:grpSpPr>
        <p:sp>
          <p:nvSpPr>
            <p:cNvPr id="142" name="Shape 391">
              <a:extLst>
                <a:ext uri="{FF2B5EF4-FFF2-40B4-BE49-F238E27FC236}">
                  <a16:creationId xmlns:a16="http://schemas.microsoft.com/office/drawing/2014/main" id="{DCFA21EE-AEC4-204F-816D-0688D07DAC98}"/>
                </a:ext>
              </a:extLst>
            </p:cNvPr>
            <p:cNvSpPr/>
            <p:nvPr/>
          </p:nvSpPr>
          <p:spPr>
            <a:xfrm>
              <a:off x="3727193" y="4250986"/>
              <a:ext cx="1981021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Chalkboard SE" panose="03050602040202020205" pitchFamily="66" charset="77"/>
                  <a:cs typeface="Bradley Hand Bold"/>
                </a:rPr>
                <a:t>SFDC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Bradley Hand Bold"/>
                  <a:cs typeface="Bradley Hand Bold"/>
                </a:rPr>
                <a:t>Spring Cloud Stream 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356132" y="4303700"/>
              <a:ext cx="228610" cy="2201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ACEAEC-125C-5B40-B156-A3F66CBDE3CB}"/>
              </a:ext>
            </a:extLst>
          </p:cNvPr>
          <p:cNvGrpSpPr/>
          <p:nvPr/>
        </p:nvGrpSpPr>
        <p:grpSpPr>
          <a:xfrm>
            <a:off x="2378062" y="1164599"/>
            <a:ext cx="1931492" cy="287700"/>
            <a:chOff x="3628793" y="967369"/>
            <a:chExt cx="1931492" cy="287700"/>
          </a:xfrm>
        </p:grpSpPr>
        <p:sp>
          <p:nvSpPr>
            <p:cNvPr id="51" name="Shape 388"/>
            <p:cNvSpPr/>
            <p:nvPr/>
          </p:nvSpPr>
          <p:spPr>
            <a:xfrm>
              <a:off x="3628793" y="967369"/>
              <a:ext cx="1931492" cy="287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78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100" b="1" dirty="0"/>
                <a:t>Pivotal Cloud Foundry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583" y="1033771"/>
              <a:ext cx="237849" cy="15572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1F6923-7AC0-5446-BE0B-6DB82690F264}"/>
              </a:ext>
            </a:extLst>
          </p:cNvPr>
          <p:cNvGrpSpPr/>
          <p:nvPr/>
        </p:nvGrpSpPr>
        <p:grpSpPr>
          <a:xfrm>
            <a:off x="5090942" y="3266498"/>
            <a:ext cx="2443991" cy="1012020"/>
            <a:chOff x="3610987" y="5012263"/>
            <a:chExt cx="2443991" cy="1012020"/>
          </a:xfrm>
        </p:grpSpPr>
        <p:sp>
          <p:nvSpPr>
            <p:cNvPr id="171" name="Shape 478"/>
            <p:cNvSpPr/>
            <p:nvPr/>
          </p:nvSpPr>
          <p:spPr>
            <a:xfrm>
              <a:off x="3760692" y="5411912"/>
              <a:ext cx="466660" cy="51145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288039-76C0-8542-BB6E-08CB3DD1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535" t="16655" r="68647" b="20336"/>
            <a:stretch/>
          </p:blipFill>
          <p:spPr>
            <a:xfrm>
              <a:off x="5700987" y="5041739"/>
              <a:ext cx="353991" cy="2780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58CA0-596F-4B41-8744-6F05CA7F359B}"/>
                </a:ext>
              </a:extLst>
            </p:cNvPr>
            <p:cNvSpPr/>
            <p:nvPr/>
          </p:nvSpPr>
          <p:spPr>
            <a:xfrm>
              <a:off x="4002750" y="5018108"/>
              <a:ext cx="14573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halkboard SE Regular"/>
                  <a:cs typeface="Chalkboard SE Regular"/>
                </a:rPr>
                <a:t>Greenplum MPP</a:t>
              </a:r>
            </a:p>
          </p:txBody>
        </p:sp>
        <p:sp>
          <p:nvSpPr>
            <p:cNvPr id="144" name="Shape 478">
              <a:extLst>
                <a:ext uri="{FF2B5EF4-FFF2-40B4-BE49-F238E27FC236}">
                  <a16:creationId xmlns:a16="http://schemas.microsoft.com/office/drawing/2014/main" id="{B94C44C0-6A2C-864C-BDA1-324C00507EE1}"/>
                </a:ext>
              </a:extLst>
            </p:cNvPr>
            <p:cNvSpPr/>
            <p:nvPr/>
          </p:nvSpPr>
          <p:spPr>
            <a:xfrm>
              <a:off x="4523673" y="5434089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478">
              <a:extLst>
                <a:ext uri="{FF2B5EF4-FFF2-40B4-BE49-F238E27FC236}">
                  <a16:creationId xmlns:a16="http://schemas.microsoft.com/office/drawing/2014/main" id="{DE5506A9-0CDE-3D4B-A00F-AD06518F5580}"/>
                </a:ext>
              </a:extLst>
            </p:cNvPr>
            <p:cNvSpPr/>
            <p:nvPr/>
          </p:nvSpPr>
          <p:spPr>
            <a:xfrm>
              <a:off x="5184994" y="5411912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A73DB274-605D-D24A-A184-984A8CF4FFF1}"/>
                </a:ext>
              </a:extLst>
            </p:cNvPr>
            <p:cNvSpPr/>
            <p:nvPr/>
          </p:nvSpPr>
          <p:spPr>
            <a:xfrm>
              <a:off x="3610987" y="5012263"/>
              <a:ext cx="2443991" cy="1012020"/>
            </a:xfrm>
            <a:prstGeom prst="roundRect">
              <a:avLst/>
            </a:prstGeom>
            <a:solidFill>
              <a:schemeClr val="accent1">
                <a:lumMod val="7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21D0A1-C9F3-CD45-A38A-73AB78BAE87C}"/>
              </a:ext>
            </a:extLst>
          </p:cNvPr>
          <p:cNvGrpSpPr/>
          <p:nvPr/>
        </p:nvGrpSpPr>
        <p:grpSpPr>
          <a:xfrm>
            <a:off x="5440272" y="1178938"/>
            <a:ext cx="2502944" cy="1633639"/>
            <a:chOff x="546847" y="2815144"/>
            <a:chExt cx="2502944" cy="163363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C6B16-BBC2-B94D-AE3A-2A794F92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478" y="2815144"/>
              <a:ext cx="1840904" cy="16336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2A293E-BC9B-AA4F-9BA0-0C198740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5204" y="3979964"/>
              <a:ext cx="524587" cy="274139"/>
            </a:xfrm>
            <a:prstGeom prst="rect">
              <a:avLst/>
            </a:prstGeom>
          </p:spPr>
        </p:pic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8895832-CB79-8B4F-A68E-4E4D4F220091}"/>
                </a:ext>
              </a:extLst>
            </p:cNvPr>
            <p:cNvSpPr/>
            <p:nvPr/>
          </p:nvSpPr>
          <p:spPr>
            <a:xfrm>
              <a:off x="546847" y="3064298"/>
              <a:ext cx="2478626" cy="1179295"/>
            </a:xfrm>
            <a:prstGeom prst="roundRect">
              <a:avLst/>
            </a:prstGeom>
            <a:solidFill>
              <a:schemeClr val="bg1">
                <a:lumMod val="8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3EC48-855D-7849-AE46-8B2462A65D30}"/>
              </a:ext>
            </a:extLst>
          </p:cNvPr>
          <p:cNvCxnSpPr>
            <a:cxnSpLocks/>
            <a:stCxn id="142" idx="3"/>
            <a:endCxn id="152" idx="1"/>
          </p:cNvCxnSpPr>
          <p:nvPr/>
        </p:nvCxnSpPr>
        <p:spPr>
          <a:xfrm>
            <a:off x="4309554" y="3765285"/>
            <a:ext cx="781388" cy="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34611D2-AE6F-C140-98B2-22D6BAD0CCAB}"/>
              </a:ext>
            </a:extLst>
          </p:cNvPr>
          <p:cNvCxnSpPr>
            <a:cxnSpLocks/>
            <a:stCxn id="18" idx="1"/>
            <a:endCxn id="142" idx="0"/>
          </p:cNvCxnSpPr>
          <p:nvPr/>
        </p:nvCxnSpPr>
        <p:spPr>
          <a:xfrm>
            <a:off x="3315239" y="3248626"/>
            <a:ext cx="3805" cy="245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BCA0F7-C917-8740-9E4F-9C7296330124}"/>
              </a:ext>
            </a:extLst>
          </p:cNvPr>
          <p:cNvGrpSpPr/>
          <p:nvPr/>
        </p:nvGrpSpPr>
        <p:grpSpPr>
          <a:xfrm>
            <a:off x="2285064" y="1520840"/>
            <a:ext cx="2154942" cy="1728399"/>
            <a:chOff x="3535795" y="1413260"/>
            <a:chExt cx="2154942" cy="1728399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5B0AC13D-BA0F-224C-AC73-828AA343015A}"/>
                </a:ext>
              </a:extLst>
            </p:cNvPr>
            <p:cNvSpPr/>
            <p:nvPr/>
          </p:nvSpPr>
          <p:spPr>
            <a:xfrm>
              <a:off x="3535795" y="2565875"/>
              <a:ext cx="2060350" cy="575784"/>
            </a:xfrm>
            <a:prstGeom prst="cloud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22763E-46AA-2C47-8597-B5C6AE4815AD}"/>
                </a:ext>
              </a:extLst>
            </p:cNvPr>
            <p:cNvGrpSpPr/>
            <p:nvPr/>
          </p:nvGrpSpPr>
          <p:grpSpPr>
            <a:xfrm>
              <a:off x="3637759" y="1413260"/>
              <a:ext cx="2052978" cy="1662415"/>
              <a:chOff x="3637759" y="1314645"/>
              <a:chExt cx="2052978" cy="1662415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7759" y="2155455"/>
                <a:ext cx="1775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Pivotal Cloud Cache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3369" y="2215703"/>
                <a:ext cx="287368" cy="211745"/>
              </a:xfrm>
              <a:prstGeom prst="rect">
                <a:avLst/>
              </a:prstGeom>
            </p:spPr>
          </p:pic>
          <p:sp>
            <p:nvSpPr>
              <p:cNvPr id="80" name="Shape 391"/>
              <p:cNvSpPr/>
              <p:nvPr/>
            </p:nvSpPr>
            <p:spPr>
              <a:xfrm>
                <a:off x="3693300" y="1627805"/>
                <a:ext cx="1724782" cy="328735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FFFF"/>
                    </a:solidFill>
                    <a:latin typeface="Bradley Hand Bold"/>
                    <a:cs typeface="Bradley Hand Bold"/>
                  </a:rPr>
                  <a:t>Spring Boot</a:t>
                </a:r>
              </a:p>
            </p:txBody>
          </p:sp>
          <p:grpSp>
            <p:nvGrpSpPr>
              <p:cNvPr id="81" name="Shape 418"/>
              <p:cNvGrpSpPr/>
              <p:nvPr/>
            </p:nvGrpSpPr>
            <p:grpSpPr>
              <a:xfrm>
                <a:off x="3740791" y="2516541"/>
                <a:ext cx="460519" cy="460519"/>
                <a:chOff x="6934575" y="1789125"/>
                <a:chExt cx="631800" cy="631800"/>
              </a:xfrm>
            </p:grpSpPr>
            <p:sp>
              <p:nvSpPr>
                <p:cNvPr id="82" name="Shape 419"/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83" name="Shape 4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7" name="Shape 418">
                <a:extLst>
                  <a:ext uri="{FF2B5EF4-FFF2-40B4-BE49-F238E27FC236}">
                    <a16:creationId xmlns:a16="http://schemas.microsoft.com/office/drawing/2014/main" id="{6460DBA7-D8EF-664B-96E0-48E192C16E88}"/>
                  </a:ext>
                </a:extLst>
              </p:cNvPr>
              <p:cNvGrpSpPr/>
              <p:nvPr/>
            </p:nvGrpSpPr>
            <p:grpSpPr>
              <a:xfrm>
                <a:off x="4321586" y="2515737"/>
                <a:ext cx="460519" cy="460519"/>
                <a:chOff x="6934575" y="1789125"/>
                <a:chExt cx="631800" cy="631800"/>
              </a:xfrm>
            </p:grpSpPr>
            <p:sp>
              <p:nvSpPr>
                <p:cNvPr id="118" name="Shape 419">
                  <a:extLst>
                    <a:ext uri="{FF2B5EF4-FFF2-40B4-BE49-F238E27FC236}">
                      <a16:creationId xmlns:a16="http://schemas.microsoft.com/office/drawing/2014/main" id="{2CCECF0B-D3A9-1E40-8E20-14F7BB435653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19" name="Shape 420">
                  <a:extLst>
                    <a:ext uri="{FF2B5EF4-FFF2-40B4-BE49-F238E27FC236}">
                      <a16:creationId xmlns:a16="http://schemas.microsoft.com/office/drawing/2014/main" id="{F6A38A4B-8EF9-EF41-A4D4-1D076E4D89D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1" name="Shape 418">
                <a:extLst>
                  <a:ext uri="{FF2B5EF4-FFF2-40B4-BE49-F238E27FC236}">
                    <a16:creationId xmlns:a16="http://schemas.microsoft.com/office/drawing/2014/main" id="{63694262-D93A-B149-A64A-6F69A42CF020}"/>
                  </a:ext>
                </a:extLst>
              </p:cNvPr>
              <p:cNvGrpSpPr/>
              <p:nvPr/>
            </p:nvGrpSpPr>
            <p:grpSpPr>
              <a:xfrm>
                <a:off x="4883848" y="2514933"/>
                <a:ext cx="460519" cy="460519"/>
                <a:chOff x="6934575" y="1789125"/>
                <a:chExt cx="631800" cy="631800"/>
              </a:xfrm>
            </p:grpSpPr>
            <p:sp>
              <p:nvSpPr>
                <p:cNvPr id="129" name="Shape 419">
                  <a:extLst>
                    <a:ext uri="{FF2B5EF4-FFF2-40B4-BE49-F238E27FC236}">
                      <a16:creationId xmlns:a16="http://schemas.microsoft.com/office/drawing/2014/main" id="{42711641-A95B-B64D-82DB-B19B242667E6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37" name="Shape 420">
                  <a:extLst>
                    <a:ext uri="{FF2B5EF4-FFF2-40B4-BE49-F238E27FC236}">
                      <a16:creationId xmlns:a16="http://schemas.microsoft.com/office/drawing/2014/main" id="{10B085B4-F5EC-C04B-B81D-9743730F682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AA5CC5-B13F-3D45-954B-B3ED9B638EC3}"/>
                  </a:ext>
                </a:extLst>
              </p:cNvPr>
              <p:cNvSpPr/>
              <p:nvPr/>
            </p:nvSpPr>
            <p:spPr>
              <a:xfrm>
                <a:off x="3752830" y="1314645"/>
                <a:ext cx="15638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Cloud Native App</a:t>
                </a:r>
              </a:p>
            </p:txBody>
          </p:sp>
          <p:pic>
            <p:nvPicPr>
              <p:cNvPr id="42" name="Shape 38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076789" y="1694356"/>
                <a:ext cx="262827" cy="195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153" y="1360610"/>
                <a:ext cx="220446" cy="204923"/>
              </a:xfrm>
              <a:prstGeom prst="rect">
                <a:avLst/>
              </a:prstGeom>
            </p:spPr>
          </p:pic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EA3597-9788-2D49-A8F5-224E6E12B043}"/>
              </a:ext>
            </a:extLst>
          </p:cNvPr>
          <p:cNvCxnSpPr>
            <a:cxnSpLocks/>
            <a:stCxn id="70" idx="3"/>
          </p:cNvCxnSpPr>
          <p:nvPr/>
        </p:nvCxnSpPr>
        <p:spPr>
          <a:xfrm flipH="1" flipV="1">
            <a:off x="4897822" y="2040933"/>
            <a:ext cx="14448" cy="139897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D05E6-F68A-2048-B6E5-5165BEC0588B}"/>
              </a:ext>
            </a:extLst>
          </p:cNvPr>
          <p:cNvGrpSpPr/>
          <p:nvPr/>
        </p:nvGrpSpPr>
        <p:grpSpPr>
          <a:xfrm>
            <a:off x="555342" y="1393247"/>
            <a:ext cx="890460" cy="1226959"/>
            <a:chOff x="555342" y="1572354"/>
            <a:chExt cx="890460" cy="1226959"/>
          </a:xfrm>
        </p:grpSpPr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EE51995E-6133-A74F-9A70-4C0D4955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05062" y="1669266"/>
              <a:ext cx="551329" cy="581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AFBA82-5292-6D49-B5B7-73AACA33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9637" y="2215068"/>
              <a:ext cx="776986" cy="584245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CD463A5-62AD-B34E-B5B7-99EB34296529}"/>
                </a:ext>
              </a:extLst>
            </p:cNvPr>
            <p:cNvSpPr/>
            <p:nvPr/>
          </p:nvSpPr>
          <p:spPr>
            <a:xfrm>
              <a:off x="555342" y="1572354"/>
              <a:ext cx="890460" cy="1217532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AE6E4-A0CC-FA44-8697-A37C208815C4}"/>
              </a:ext>
            </a:extLst>
          </p:cNvPr>
          <p:cNvCxnSpPr>
            <a:cxnSpLocks/>
          </p:cNvCxnSpPr>
          <p:nvPr/>
        </p:nvCxnSpPr>
        <p:spPr>
          <a:xfrm flipV="1">
            <a:off x="1445516" y="1858318"/>
            <a:ext cx="996767" cy="4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D25571-358E-5D49-935F-3F0577640E62}"/>
              </a:ext>
            </a:extLst>
          </p:cNvPr>
          <p:cNvSpPr txBox="1"/>
          <p:nvPr/>
        </p:nvSpPr>
        <p:spPr>
          <a:xfrm>
            <a:off x="1487822" y="1700149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1C93F-5088-F44E-832A-E44066CA656B}"/>
              </a:ext>
            </a:extLst>
          </p:cNvPr>
          <p:cNvCxnSpPr/>
          <p:nvPr/>
        </p:nvCxnSpPr>
        <p:spPr>
          <a:xfrm flipV="1">
            <a:off x="3070855" y="2162735"/>
            <a:ext cx="0" cy="5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8B6CDD-DAB8-9046-95C2-394F37039451}"/>
              </a:ext>
            </a:extLst>
          </p:cNvPr>
          <p:cNvSpPr txBox="1"/>
          <p:nvPr/>
        </p:nvSpPr>
        <p:spPr>
          <a:xfrm>
            <a:off x="2576963" y="2244677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favorites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55479F-9B71-3241-9098-2A9D2F132477}"/>
              </a:ext>
            </a:extLst>
          </p:cNvPr>
          <p:cNvCxnSpPr>
            <a:cxnSpLocks/>
          </p:cNvCxnSpPr>
          <p:nvPr/>
        </p:nvCxnSpPr>
        <p:spPr>
          <a:xfrm>
            <a:off x="4186082" y="1891242"/>
            <a:ext cx="1254190" cy="159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B9D682-6FED-124A-B78A-48BE2C1EFF26}"/>
              </a:ext>
            </a:extLst>
          </p:cNvPr>
          <p:cNvSpPr txBox="1"/>
          <p:nvPr/>
        </p:nvSpPr>
        <p:spPr>
          <a:xfrm>
            <a:off x="4681328" y="1629312"/>
            <a:ext cx="80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Beacon </a:t>
            </a:r>
          </a:p>
          <a:p>
            <a:pPr algn="ctr"/>
            <a:r>
              <a:rPr lang="en-US" sz="600" dirty="0">
                <a:solidFill>
                  <a:schemeClr val="bg2"/>
                </a:solidFill>
              </a:rPr>
              <a:t>request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373E7-6602-B44A-878A-DFEBA93D44BE}"/>
              </a:ext>
            </a:extLst>
          </p:cNvPr>
          <p:cNvCxnSpPr>
            <a:cxnSpLocks/>
          </p:cNvCxnSpPr>
          <p:nvPr/>
        </p:nvCxnSpPr>
        <p:spPr>
          <a:xfrm flipH="1" flipV="1">
            <a:off x="4897822" y="2035961"/>
            <a:ext cx="476344" cy="497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EAD1FA8-84E6-5447-8808-49D8C699999B}"/>
              </a:ext>
            </a:extLst>
          </p:cNvPr>
          <p:cNvSpPr txBox="1"/>
          <p:nvPr/>
        </p:nvSpPr>
        <p:spPr>
          <a:xfrm>
            <a:off x="4110893" y="3301405"/>
            <a:ext cx="80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Beacon </a:t>
            </a:r>
          </a:p>
          <a:p>
            <a:pPr algn="ctr"/>
            <a:r>
              <a:rPr lang="en-US" sz="600" dirty="0">
                <a:solidFill>
                  <a:schemeClr val="bg2"/>
                </a:solidFill>
              </a:rPr>
              <a:t>request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FC7077-5CB1-EA49-B2F5-5DE61CD866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291702" y="3439905"/>
            <a:ext cx="620568" cy="1590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B1A70-D785-2842-B425-4CF55F8EC0A5}"/>
              </a:ext>
            </a:extLst>
          </p:cNvPr>
          <p:cNvSpPr/>
          <p:nvPr/>
        </p:nvSpPr>
        <p:spPr>
          <a:xfrm>
            <a:off x="4434845" y="3591346"/>
            <a:ext cx="574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favorites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BA8F45-5C24-F745-A0BB-45F3D95C0B8E}"/>
              </a:ext>
            </a:extLst>
          </p:cNvPr>
          <p:cNvSpPr/>
          <p:nvPr/>
        </p:nvSpPr>
        <p:spPr>
          <a:xfrm>
            <a:off x="4387595" y="3742787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promotions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33E105-D7ED-D244-8BEF-A73620907B1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445802" y="1995757"/>
            <a:ext cx="972449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ACA4DCB-1798-BB4C-B3E1-DFD2F443EC94}"/>
              </a:ext>
            </a:extLst>
          </p:cNvPr>
          <p:cNvSpPr txBox="1"/>
          <p:nvPr/>
        </p:nvSpPr>
        <p:spPr>
          <a:xfrm>
            <a:off x="1519003" y="1853875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favorites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418243-ED44-B34C-8714-AA5717AC9983}"/>
              </a:ext>
            </a:extLst>
          </p:cNvPr>
          <p:cNvCxnSpPr>
            <a:cxnSpLocks/>
          </p:cNvCxnSpPr>
          <p:nvPr/>
        </p:nvCxnSpPr>
        <p:spPr>
          <a:xfrm flipH="1">
            <a:off x="1455678" y="2194853"/>
            <a:ext cx="972449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10AF103-D91D-AE45-A891-4B53209AC97F}"/>
              </a:ext>
            </a:extLst>
          </p:cNvPr>
          <p:cNvSpPr txBox="1"/>
          <p:nvPr/>
        </p:nvSpPr>
        <p:spPr>
          <a:xfrm>
            <a:off x="1548241" y="2043109"/>
            <a:ext cx="638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promotions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61CE8-8419-8F4F-938B-0194CDD34190}"/>
              </a:ext>
            </a:extLst>
          </p:cNvPr>
          <p:cNvSpPr/>
          <p:nvPr/>
        </p:nvSpPr>
        <p:spPr>
          <a:xfrm>
            <a:off x="2779039" y="3278673"/>
            <a:ext cx="11753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Favorites, promotions</a:t>
            </a:r>
          </a:p>
        </p:txBody>
      </p:sp>
    </p:spTree>
    <p:extLst>
      <p:ext uri="{BB962C8B-B14F-4D97-AF65-F5344CB8AC3E}">
        <p14:creationId xmlns:p14="http://schemas.microsoft.com/office/powerpoint/2010/main" val="86244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80754</TotalTime>
  <Words>79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Bradley Hand Bold</vt:lpstr>
      <vt:lpstr>Chalkboard SE</vt:lpstr>
      <vt:lpstr>Chalkboard SE Regular</vt:lpstr>
      <vt:lpstr>MetaNormalLF-Roman</vt:lpstr>
      <vt:lpstr>Verdana</vt:lpstr>
      <vt:lpstr>Wingdings</vt:lpstr>
      <vt:lpstr>Pivotal_PPT_Template_16x9_external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Gregory Green</cp:lastModifiedBy>
  <cp:revision>1196</cp:revision>
  <cp:lastPrinted>2017-06-09T13:13:51Z</cp:lastPrinted>
  <dcterms:created xsi:type="dcterms:W3CDTF">2013-08-07T17:52:30Z</dcterms:created>
  <dcterms:modified xsi:type="dcterms:W3CDTF">2021-05-26T16:34:47Z</dcterms:modified>
  <cp:category/>
</cp:coreProperties>
</file>