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59874-CFCF-49EB-AAC7-7131CF297A96}" v="74" dt="2020-12-01T16:33:56.367"/>
    <p1510:client id="{3DDDF09F-7431-40F7-945C-925E76FFA766}" v="568" dt="2020-12-22T18:30:12.442"/>
    <p1510:client id="{3FFFAE6B-986A-1E45-2D1D-B3341B580AF5}" v="244" dt="2020-12-22T18:29:00.573"/>
    <p1510:client id="{FCA4C28E-52C1-430A-BFD7-5226A64A9018}" v="1063" dt="2020-12-01T16:35:0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6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916252-08E7-4C5D-BFD6-5583C572B22D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D0BBE8-A1B9-4AFB-B6BD-4A94B95B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thedocs.org/projects/imageai/downloads/pdf/latest/" TargetMode="External"/><Relationship Id="rId2" Type="http://schemas.openxmlformats.org/officeDocument/2006/relationships/hyperlink" Target="https://github.com/OlafenwaMoses/Image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vikshrivastava/drfoodie/blob/master/main.py" TargetMode="External"/><Relationship Id="rId4" Type="http://schemas.openxmlformats.org/officeDocument/2006/relationships/hyperlink" Target="https://opencv-tutorial.readthedocs.io/en/latest/yolo/yol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43B2-39D7-4282-AA1A-9F8E51796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Tortilla Recognition</a:t>
            </a:r>
            <a:br>
              <a:rPr lang="en-US" b="1" dirty="0"/>
            </a:br>
            <a:r>
              <a:rPr lang="en-US" b="1" dirty="0"/>
              <a:t>EPL 445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EB14-B5C4-4C3E-A9A3-202FB239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</a:t>
            </a:r>
            <a:r>
              <a:rPr lang="en-US" b="1" dirty="0" err="1"/>
              <a:t>Thoma</a:t>
            </a:r>
            <a:r>
              <a:rPr lang="en-US" b="1" dirty="0"/>
              <a:t> - 999999</a:t>
            </a:r>
          </a:p>
          <a:p>
            <a:r>
              <a:rPr lang="en-US" b="1" dirty="0"/>
              <a:t>Gregory Gregoriades </a:t>
            </a:r>
            <a:r>
              <a:rPr lang="en-US" b="1"/>
              <a:t>- 999999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0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7A85-8098-421C-B1A4-0976E350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Κίνητρο, Σκοπός και άλλα παρόμοια συστήματα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BD63-9E66-4FF0-95FF-BCB107DD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Σκο</a:t>
            </a:r>
            <a:r>
              <a:rPr lang="en-US" sz="2000" b="1" dirty="0"/>
              <a:t>πός ήταν η δημιουργία ενός συστήματος το οποίο θα χρησιμοποιούσε object recognition</a:t>
            </a:r>
            <a:r>
              <a:rPr lang="el-GR" sz="2000" b="1" dirty="0"/>
              <a:t> και </a:t>
            </a:r>
            <a:r>
              <a:rPr lang="en-US" sz="2000" b="1" dirty="0"/>
              <a:t>shape recognition </a:t>
            </a:r>
            <a:r>
              <a:rPr lang="en-US" sz="2000" b="1" dirty="0" err="1"/>
              <a:t>σε</a:t>
            </a:r>
            <a:r>
              <a:rPr lang="en-US" sz="2000" b="1" dirty="0"/>
              <a:t> video</a:t>
            </a:r>
          </a:p>
          <a:p>
            <a:r>
              <a:rPr lang="el-GR" sz="2000" b="1" dirty="0"/>
              <a:t>Θέλαμε να βοηθήσουμε τα εργοστάσια παραγωγής και συσκευασίας </a:t>
            </a:r>
            <a:r>
              <a:rPr lang="el-GR" sz="2000" b="1" dirty="0" err="1"/>
              <a:t>τορτίγιων</a:t>
            </a:r>
            <a:r>
              <a:rPr lang="el-GR" sz="2000" b="1" dirty="0"/>
              <a:t> να αναγνωρίσουν αν μια </a:t>
            </a:r>
            <a:r>
              <a:rPr lang="el-GR" sz="2000" b="1" dirty="0" err="1"/>
              <a:t>τορτίγια</a:t>
            </a:r>
            <a:r>
              <a:rPr lang="el-GR" sz="2000" b="1" dirty="0"/>
              <a:t> είναι καλής ποιότητας ή όχι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22FC4-6B63-4952-82CF-42F48B746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1" t="28645" r="19524" b="8587"/>
          <a:stretch/>
        </p:blipFill>
        <p:spPr>
          <a:xfrm>
            <a:off x="1202205" y="4342150"/>
            <a:ext cx="3521172" cy="2301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C7AA7-49F3-4669-8004-13AE26C2C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7" t="12789" r="13003" b="8081"/>
          <a:stretch/>
        </p:blipFill>
        <p:spPr>
          <a:xfrm>
            <a:off x="5995227" y="4131598"/>
            <a:ext cx="4318855" cy="25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17E-D748-4D4D-93BF-52AC070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Μεθοδολογία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C633-6A5C-45EB-AF3F-4E183813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en-US" sz="2000" b="1" dirty="0">
                <a:ea typeface="+mn-lt"/>
                <a:cs typeface="+mn-lt"/>
              </a:rPr>
              <a:t>Θα </a:t>
            </a:r>
            <a:r>
              <a:rPr lang="en-US" sz="2000" b="1" dirty="0" err="1">
                <a:ea typeface="+mn-lt"/>
                <a:cs typeface="+mn-lt"/>
              </a:rPr>
              <a:t>δόσουμε</a:t>
            </a:r>
            <a:r>
              <a:rPr lang="en-US" sz="2000" b="1" dirty="0">
                <a:ea typeface="+mn-lt"/>
                <a:cs typeface="+mn-lt"/>
              </a:rPr>
              <a:t> α</a:t>
            </a:r>
            <a:r>
              <a:rPr lang="en-US" sz="2000" b="1" dirty="0" err="1">
                <a:ea typeface="+mn-lt"/>
                <a:cs typeface="+mn-lt"/>
              </a:rPr>
              <a:t>ρχικά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στο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σύστημά</a:t>
            </a:r>
            <a:r>
              <a:rPr lang="en-US" sz="2000" b="1" dirty="0">
                <a:ea typeface="+mn-lt"/>
                <a:cs typeface="+mn-lt"/>
              </a:rPr>
              <a:t> μας </a:t>
            </a:r>
            <a:r>
              <a:rPr lang="en-US" sz="2000" b="1" dirty="0" err="1">
                <a:ea typeface="+mn-lt"/>
                <a:cs typeface="+mn-lt"/>
              </a:rPr>
              <a:t>εικόνες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μι</a:t>
            </a:r>
            <a:r>
              <a:rPr lang="en-US" sz="2000" b="1" dirty="0">
                <a:ea typeface="+mn-lt"/>
                <a:cs typeface="+mn-lt"/>
              </a:rPr>
              <a:t>ας </a:t>
            </a:r>
            <a:r>
              <a:rPr lang="en-US" sz="2000" b="1" dirty="0" err="1">
                <a:ea typeface="+mn-lt"/>
                <a:cs typeface="+mn-lt"/>
              </a:rPr>
              <a:t>τορτίγι</a:t>
            </a:r>
            <a:r>
              <a:rPr lang="en-US" sz="2000" b="1" dirty="0">
                <a:ea typeface="+mn-lt"/>
                <a:cs typeface="+mn-lt"/>
              </a:rPr>
              <a:t>ας </a:t>
            </a:r>
            <a:r>
              <a:rPr lang="en-US" sz="2000" b="1" dirty="0" err="1">
                <a:ea typeface="+mn-lt"/>
                <a:cs typeface="+mn-lt"/>
              </a:rPr>
              <a:t>γι</a:t>
            </a:r>
            <a:r>
              <a:rPr lang="en-US" sz="2000" b="1" dirty="0">
                <a:ea typeface="+mn-lt"/>
                <a:cs typeface="+mn-lt"/>
              </a:rPr>
              <a:t>α να </a:t>
            </a:r>
            <a:r>
              <a:rPr lang="en-US" sz="2000" b="1" dirty="0" err="1">
                <a:ea typeface="+mn-lt"/>
                <a:cs typeface="+mn-lt"/>
              </a:rPr>
              <a:t>εκ</a:t>
            </a:r>
            <a:r>
              <a:rPr lang="en-US" sz="2000" b="1" dirty="0">
                <a:ea typeface="+mn-lt"/>
                <a:cs typeface="+mn-lt"/>
              </a:rPr>
              <a:t>πα</a:t>
            </a:r>
            <a:r>
              <a:rPr lang="en-US" sz="2000" b="1" dirty="0" err="1">
                <a:ea typeface="+mn-lt"/>
                <a:cs typeface="+mn-lt"/>
              </a:rPr>
              <a:t>ιδευτεί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στην</a:t>
            </a:r>
            <a:r>
              <a:rPr lang="en-US" sz="2000" b="1" dirty="0">
                <a:ea typeface="+mn-lt"/>
                <a:cs typeface="+mn-lt"/>
              </a:rPr>
              <a:t> ανα</a:t>
            </a:r>
            <a:r>
              <a:rPr lang="en-US" sz="2000" b="1" dirty="0" err="1">
                <a:ea typeface="+mn-lt"/>
                <a:cs typeface="+mn-lt"/>
              </a:rPr>
              <a:t>γνώριση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τορτίγι</a:t>
            </a:r>
            <a:r>
              <a:rPr lang="en-US" sz="2000" b="1" dirty="0">
                <a:ea typeface="+mn-lt"/>
                <a:cs typeface="+mn-lt"/>
              </a:rPr>
              <a:t>ας</a:t>
            </a:r>
          </a:p>
          <a:p>
            <a:pPr>
              <a:buFont typeface="Wingdings 3"/>
              <a:buChar char=""/>
            </a:pPr>
            <a:r>
              <a:rPr lang="en-US" sz="2000" b="1" dirty="0">
                <a:ea typeface="+mn-lt"/>
                <a:cs typeface="+mn-lt"/>
              </a:rPr>
              <a:t>Θα πα</a:t>
            </a:r>
            <a:r>
              <a:rPr lang="en-US" sz="2000" b="1" dirty="0" err="1">
                <a:ea typeface="+mn-lt"/>
                <a:cs typeface="+mn-lt"/>
              </a:rPr>
              <a:t>ίρνει</a:t>
            </a:r>
            <a:r>
              <a:rPr lang="en-US" sz="2000" b="1" dirty="0">
                <a:ea typeface="+mn-lt"/>
                <a:cs typeface="+mn-lt"/>
              </a:rPr>
              <a:t> σαν </a:t>
            </a:r>
            <a:r>
              <a:rPr lang="en-US" sz="2000" b="1" dirty="0" err="1">
                <a:ea typeface="+mn-lt"/>
                <a:cs typeface="+mn-lt"/>
              </a:rPr>
              <a:t>είσοδο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έν</a:t>
            </a:r>
            <a:r>
              <a:rPr lang="en-US" sz="2000" b="1" dirty="0">
                <a:ea typeface="+mn-lt"/>
                <a:cs typeface="+mn-lt"/>
              </a:rPr>
              <a:t>α video file με extention .mp4</a:t>
            </a:r>
            <a:r>
              <a:rPr lang="el-GR" sz="2000" b="1" dirty="0">
                <a:ea typeface="+mn-lt"/>
                <a:cs typeface="+mn-lt"/>
              </a:rPr>
              <a:t>, .</a:t>
            </a:r>
            <a:r>
              <a:rPr lang="en-US" sz="2000" b="1" dirty="0" err="1">
                <a:ea typeface="+mn-lt"/>
                <a:cs typeface="+mn-lt"/>
              </a:rPr>
              <a:t>avi</a:t>
            </a:r>
            <a:r>
              <a:rPr lang="en-US" sz="2000" b="1" dirty="0">
                <a:ea typeface="+mn-lt"/>
                <a:cs typeface="+mn-lt"/>
              </a:rPr>
              <a:t>, .</a:t>
            </a:r>
            <a:r>
              <a:rPr lang="en-US" sz="2000" b="1" dirty="0" err="1">
                <a:ea typeface="+mn-lt"/>
                <a:cs typeface="+mn-lt"/>
              </a:rPr>
              <a:t>mkv</a:t>
            </a:r>
            <a:endParaRPr lang="en-US" sz="2000" b="1" dirty="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en-US" sz="2000" b="1" dirty="0">
                <a:ea typeface="+mn-lt"/>
                <a:cs typeface="+mn-lt"/>
              </a:rPr>
              <a:t>Θα πα</a:t>
            </a:r>
            <a:r>
              <a:rPr lang="en-US" sz="2000" b="1" dirty="0" err="1">
                <a:ea typeface="+mn-lt"/>
                <a:cs typeface="+mn-lt"/>
              </a:rPr>
              <a:t>ίρνει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το</a:t>
            </a:r>
            <a:r>
              <a:rPr lang="en-US" sz="2000" b="1" dirty="0">
                <a:ea typeface="+mn-lt"/>
                <a:cs typeface="+mn-lt"/>
              </a:rPr>
              <a:t> π</a:t>
            </a:r>
            <a:r>
              <a:rPr lang="en-US" sz="2000" b="1" dirty="0" err="1">
                <a:ea typeface="+mn-lt"/>
                <a:cs typeface="+mn-lt"/>
              </a:rPr>
              <a:t>ρόγρ</a:t>
            </a:r>
            <a:r>
              <a:rPr lang="en-US" sz="2000" b="1" dirty="0">
                <a:ea typeface="+mn-lt"/>
                <a:cs typeface="+mn-lt"/>
              </a:rPr>
              <a:t>αμμά μας frame με frame το video και θα ελέγχει αν υπάρχει τορτίγια</a:t>
            </a:r>
            <a:r>
              <a:rPr lang="el-GR" sz="2000" b="1" dirty="0">
                <a:ea typeface="+mn-lt"/>
                <a:cs typeface="+mn-lt"/>
              </a:rPr>
              <a:t> με τη χρήση </a:t>
            </a:r>
            <a:r>
              <a:rPr lang="en-US" sz="2000" b="1" dirty="0">
                <a:ea typeface="+mn-lt"/>
                <a:cs typeface="+mn-lt"/>
              </a:rPr>
              <a:t>yolov3</a:t>
            </a:r>
          </a:p>
          <a:p>
            <a:pPr>
              <a:buFont typeface="Wingdings 3"/>
              <a:buChar char=""/>
            </a:pPr>
            <a:r>
              <a:rPr lang="en-US" sz="2000" b="1" dirty="0" err="1"/>
              <a:t>Αν</a:t>
            </a:r>
            <a:r>
              <a:rPr lang="en-US" sz="2000" b="1" dirty="0"/>
              <a:t> β</a:t>
            </a:r>
            <a:r>
              <a:rPr lang="en-US" sz="2000" b="1" dirty="0" err="1"/>
              <a:t>ρεί</a:t>
            </a:r>
            <a:r>
              <a:rPr lang="en-US" sz="2000" b="1" dirty="0"/>
              <a:t> </a:t>
            </a:r>
            <a:r>
              <a:rPr lang="en-US" sz="2000" b="1" dirty="0" err="1"/>
              <a:t>τορτίγι</a:t>
            </a:r>
            <a:r>
              <a:rPr lang="en-US" sz="2000" b="1" dirty="0"/>
              <a:t>α </a:t>
            </a:r>
            <a:r>
              <a:rPr lang="el-GR" sz="2000" b="1" dirty="0"/>
              <a:t>τότε εφαρμόζει </a:t>
            </a:r>
            <a:r>
              <a:rPr lang="en-US" sz="2000" b="1" dirty="0"/>
              <a:t>shape recognition </a:t>
            </a:r>
            <a:r>
              <a:rPr lang="en-US" sz="2000" b="1" dirty="0" err="1"/>
              <a:t>με</a:t>
            </a:r>
            <a:r>
              <a:rPr lang="en-US" sz="2000" b="1" dirty="0"/>
              <a:t> </a:t>
            </a:r>
            <a:r>
              <a:rPr lang="en-US" sz="2000" b="1" dirty="0" err="1"/>
              <a:t>τη</a:t>
            </a:r>
            <a:r>
              <a:rPr lang="en-US" sz="2000" b="1" dirty="0"/>
              <a:t> </a:t>
            </a:r>
            <a:r>
              <a:rPr lang="en-US" sz="2000" b="1" dirty="0" err="1"/>
              <a:t>χρήση</a:t>
            </a:r>
            <a:r>
              <a:rPr lang="en-US" sz="2000" b="1" dirty="0"/>
              <a:t> cv2.HoughCircles</a:t>
            </a:r>
          </a:p>
          <a:p>
            <a:pPr>
              <a:buFont typeface="Wingdings 3"/>
              <a:buChar char=""/>
            </a:pPr>
            <a:r>
              <a:rPr lang="el-GR" sz="2000" b="1" dirty="0"/>
              <a:t>Αν βρεί ότι έχει κυκλικό σχήμα τότε είναι καλής ποιότηττας, αν όχι τότε είναι κακής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337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2490-66B6-4498-AD86-DDBC40B3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για καλή τορτίγια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B44BF9-A525-4CDE-ABAD-3C8052B0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4" y="2343150"/>
            <a:ext cx="5311773" cy="35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B5CF94-59D4-4140-85F6-45D2FFE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98" y="2343150"/>
            <a:ext cx="5311772" cy="35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BD820-F55D-4D23-B813-B68DF2EA3C13}"/>
              </a:ext>
            </a:extLst>
          </p:cNvPr>
          <p:cNvSpPr txBox="1"/>
          <p:nvPr/>
        </p:nvSpPr>
        <p:spPr>
          <a:xfrm>
            <a:off x="2219416" y="5965794"/>
            <a:ext cx="187318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14EA-3F2D-4F3D-8DC8-F13F0E9497EF}"/>
              </a:ext>
            </a:extLst>
          </p:cNvPr>
          <p:cNvSpPr txBox="1"/>
          <p:nvPr/>
        </p:nvSpPr>
        <p:spPr>
          <a:xfrm>
            <a:off x="7160755" y="5965794"/>
            <a:ext cx="359248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after tortilla recognition</a:t>
            </a:r>
          </a:p>
        </p:txBody>
      </p:sp>
    </p:spTree>
    <p:extLst>
      <p:ext uri="{BB962C8B-B14F-4D97-AF65-F5344CB8AC3E}">
        <p14:creationId xmlns:p14="http://schemas.microsoft.com/office/powerpoint/2010/main" val="234355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33-C088-450B-8942-411587B4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για καλή τορτίγια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5B7ED8E-26A1-4C2A-BDC6-E2F36CE57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7" y="2315714"/>
            <a:ext cx="5260760" cy="35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A93846-8863-4DB5-9413-71A37B08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622" y="2315714"/>
            <a:ext cx="5260759" cy="35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4FE98-7981-4476-A0AB-AA7C8AE50737}"/>
              </a:ext>
            </a:extLst>
          </p:cNvPr>
          <p:cNvSpPr txBox="1"/>
          <p:nvPr/>
        </p:nvSpPr>
        <p:spPr>
          <a:xfrm>
            <a:off x="1504956" y="5884331"/>
            <a:ext cx="359248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after circle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8CD22-6FF5-4DFF-AEEC-BE9528B8F6B1}"/>
              </a:ext>
            </a:extLst>
          </p:cNvPr>
          <p:cNvSpPr txBox="1"/>
          <p:nvPr/>
        </p:nvSpPr>
        <p:spPr>
          <a:xfrm>
            <a:off x="7931097" y="5884331"/>
            <a:ext cx="2189448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Tortilla evaluation</a:t>
            </a:r>
          </a:p>
        </p:txBody>
      </p:sp>
    </p:spTree>
    <p:extLst>
      <p:ext uri="{BB962C8B-B14F-4D97-AF65-F5344CB8AC3E}">
        <p14:creationId xmlns:p14="http://schemas.microsoft.com/office/powerpoint/2010/main" val="17130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9DB8-B92F-4776-9BE9-F2357B8F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για κακή τορτίγια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FB613C-1507-44E6-9431-00C0991FC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2" y="2268366"/>
            <a:ext cx="5423948" cy="36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C6FAF2-B01B-4625-8894-F385CD0C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12" y="2268366"/>
            <a:ext cx="5423947" cy="361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EFC3B-DC61-4A0C-AE73-55A6EFA4BA2C}"/>
              </a:ext>
            </a:extLst>
          </p:cNvPr>
          <p:cNvSpPr txBox="1"/>
          <p:nvPr/>
        </p:nvSpPr>
        <p:spPr>
          <a:xfrm>
            <a:off x="2297886" y="5884330"/>
            <a:ext cx="1788660" cy="37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8497C-2797-4034-9CA3-6C8477B4E034}"/>
              </a:ext>
            </a:extLst>
          </p:cNvPr>
          <p:cNvSpPr txBox="1"/>
          <p:nvPr/>
        </p:nvSpPr>
        <p:spPr>
          <a:xfrm>
            <a:off x="7116044" y="5884330"/>
            <a:ext cx="359248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after tortilla recognition</a:t>
            </a:r>
          </a:p>
        </p:txBody>
      </p:sp>
    </p:spTree>
    <p:extLst>
      <p:ext uri="{BB962C8B-B14F-4D97-AF65-F5344CB8AC3E}">
        <p14:creationId xmlns:p14="http://schemas.microsoft.com/office/powerpoint/2010/main" val="300029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A95-6068-4C39-8BE2-4229670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για κακή τορτίγια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38FC2F-F408-4E1E-8152-FCECA141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47" y="2260149"/>
            <a:ext cx="6055306" cy="40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89915-7E9E-48D9-BAC0-8FA9338CB62E}"/>
              </a:ext>
            </a:extLst>
          </p:cNvPr>
          <p:cNvSpPr txBox="1"/>
          <p:nvPr/>
        </p:nvSpPr>
        <p:spPr>
          <a:xfrm>
            <a:off x="9218359" y="3896844"/>
            <a:ext cx="2189448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Tortilla evaluation</a:t>
            </a:r>
          </a:p>
        </p:txBody>
      </p:sp>
    </p:spTree>
    <p:extLst>
      <p:ext uri="{BB962C8B-B14F-4D97-AF65-F5344CB8AC3E}">
        <p14:creationId xmlns:p14="http://schemas.microsoft.com/office/powerpoint/2010/main" val="57008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ED1E-5C4F-4BCB-9CD5-27F33284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Συμπεράσματα</a:t>
            </a:r>
            <a:endParaRPr lang="en-US" sz="4000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DCFA-D093-4B26-B6BD-C5E9E5B7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Έχουμε</a:t>
            </a:r>
            <a:r>
              <a:rPr lang="en-US" sz="2000" b="1" dirty="0"/>
              <a:t> ανα</a:t>
            </a:r>
            <a:r>
              <a:rPr lang="en-US" sz="2000" b="1" dirty="0" err="1"/>
              <a:t>κτήσει</a:t>
            </a:r>
            <a:r>
              <a:rPr lang="en-US" sz="2000" b="1" dirty="0"/>
              <a:t> </a:t>
            </a:r>
            <a:r>
              <a:rPr lang="en-US" sz="2000" b="1" dirty="0" err="1"/>
              <a:t>γνώσεις</a:t>
            </a:r>
            <a:r>
              <a:rPr lang="en-US" sz="2000" b="1" dirty="0"/>
              <a:t> </a:t>
            </a:r>
            <a:r>
              <a:rPr lang="en-US" sz="2000" b="1" dirty="0" err="1"/>
              <a:t>όσον</a:t>
            </a:r>
            <a:r>
              <a:rPr lang="en-US" sz="2000" b="1" dirty="0"/>
              <a:t> α</a:t>
            </a:r>
            <a:r>
              <a:rPr lang="en-US" sz="2000" b="1" dirty="0" err="1"/>
              <a:t>φορά</a:t>
            </a:r>
            <a:r>
              <a:rPr lang="en-US" sz="2000" b="1" dirty="0"/>
              <a:t> </a:t>
            </a:r>
            <a:r>
              <a:rPr lang="en-US" sz="2000" b="1" dirty="0" err="1"/>
              <a:t>θέμ</a:t>
            </a:r>
            <a:r>
              <a:rPr lang="en-US" sz="2000" b="1" dirty="0"/>
              <a:t>ατα deep learning και machine learning α</a:t>
            </a:r>
            <a:r>
              <a:rPr lang="en-US" sz="2000" b="1" dirty="0" err="1"/>
              <a:t>λγορίθμων</a:t>
            </a:r>
            <a:endParaRPr lang="en-US" sz="2000" b="1"/>
          </a:p>
          <a:p>
            <a:r>
              <a:rPr lang="en-US" sz="2000" b="1" dirty="0" err="1"/>
              <a:t>Γι</a:t>
            </a:r>
            <a:r>
              <a:rPr lang="en-US" sz="2000" b="1" dirty="0"/>
              <a:t>α </a:t>
            </a:r>
            <a:r>
              <a:rPr lang="en-US" sz="2000" b="1" dirty="0" err="1"/>
              <a:t>εκ</a:t>
            </a:r>
            <a:r>
              <a:rPr lang="en-US" sz="2000" b="1" dirty="0"/>
              <a:t>πα</a:t>
            </a:r>
            <a:r>
              <a:rPr lang="en-US" sz="2000" b="1" dirty="0" err="1"/>
              <a:t>ίδευση</a:t>
            </a:r>
            <a:r>
              <a:rPr lang="en-US" sz="2000" b="1" dirty="0"/>
              <a:t> </a:t>
            </a:r>
            <a:r>
              <a:rPr lang="en-US" sz="2000" b="1" dirty="0" err="1"/>
              <a:t>του</a:t>
            </a:r>
            <a:r>
              <a:rPr lang="en-US" sz="2000" b="1" dirty="0"/>
              <a:t> </a:t>
            </a:r>
            <a:r>
              <a:rPr lang="en-US" sz="2000" b="1" dirty="0" err="1"/>
              <a:t>συστήμ</a:t>
            </a:r>
            <a:r>
              <a:rPr lang="en-US" sz="2000" b="1" dirty="0"/>
              <a:t>α</a:t>
            </a:r>
            <a:r>
              <a:rPr lang="en-US" sz="2000" b="1" dirty="0" err="1"/>
              <a:t>τος</a:t>
            </a:r>
            <a:r>
              <a:rPr lang="en-US" sz="2000" b="1" dirty="0"/>
              <a:t> </a:t>
            </a:r>
            <a:r>
              <a:rPr lang="en-US" sz="2000" b="1" dirty="0" err="1"/>
              <a:t>χρειάζοντ</a:t>
            </a:r>
            <a:r>
              <a:rPr lang="en-US" sz="2000" b="1" dirty="0"/>
              <a:t>αν 500+ </a:t>
            </a:r>
            <a:r>
              <a:rPr lang="en-US" sz="2000" b="1" dirty="0" err="1"/>
              <a:t>εικόνες</a:t>
            </a:r>
            <a:endParaRPr lang="en-US" sz="2000" b="1" dirty="0"/>
          </a:p>
          <a:p>
            <a:r>
              <a:rPr lang="en-US" sz="2000" b="1" dirty="0"/>
              <a:t>Η </a:t>
            </a:r>
            <a:r>
              <a:rPr lang="en-US" sz="2000" b="1" dirty="0" err="1"/>
              <a:t>εκ</a:t>
            </a:r>
            <a:r>
              <a:rPr lang="en-US" sz="2000" b="1" dirty="0"/>
              <a:t>πα</a:t>
            </a:r>
            <a:r>
              <a:rPr lang="en-US" sz="2000" b="1" dirty="0" err="1"/>
              <a:t>ίδευση</a:t>
            </a:r>
            <a:r>
              <a:rPr lang="en-US" sz="2000" b="1" dirty="0"/>
              <a:t> </a:t>
            </a:r>
            <a:r>
              <a:rPr lang="en-US" sz="2000" b="1" dirty="0" err="1"/>
              <a:t>είν</a:t>
            </a:r>
            <a:r>
              <a:rPr lang="en-US" sz="2000" b="1" dirty="0"/>
              <a:t>αι α</a:t>
            </a:r>
            <a:r>
              <a:rPr lang="en-US" sz="2000" b="1" dirty="0" err="1"/>
              <a:t>ρκετά</a:t>
            </a:r>
            <a:r>
              <a:rPr lang="en-US" sz="2000" b="1" dirty="0"/>
              <a:t> α</a:t>
            </a:r>
            <a:r>
              <a:rPr lang="en-US" sz="2000" b="1" dirty="0" err="1"/>
              <a:t>ργή</a:t>
            </a:r>
            <a:r>
              <a:rPr lang="en-US" sz="2000" b="1" dirty="0"/>
              <a:t>, </a:t>
            </a:r>
            <a:r>
              <a:rPr lang="en-US" sz="2000" b="1" dirty="0" err="1"/>
              <a:t>ενώ</a:t>
            </a:r>
            <a:r>
              <a:rPr lang="en-US" sz="2000" b="1" dirty="0"/>
              <a:t> </a:t>
            </a:r>
            <a:r>
              <a:rPr lang="en-US" sz="2000" b="1" dirty="0" err="1"/>
              <a:t>το</a:t>
            </a:r>
            <a:r>
              <a:rPr lang="en-US" sz="2000" b="1" dirty="0"/>
              <a:t> object recognition και </a:t>
            </a:r>
            <a:r>
              <a:rPr lang="en-US" sz="2000" b="1" dirty="0" err="1"/>
              <a:t>το</a:t>
            </a:r>
            <a:r>
              <a:rPr lang="en-US" sz="2000" b="1" dirty="0"/>
              <a:t> shape detection </a:t>
            </a:r>
            <a:r>
              <a:rPr lang="en-US" sz="2000" b="1" dirty="0" err="1"/>
              <a:t>γίνοντ</a:t>
            </a:r>
            <a:r>
              <a:rPr lang="en-US" sz="2000" b="1" dirty="0"/>
              <a:t>αι </a:t>
            </a:r>
            <a:r>
              <a:rPr lang="en-US" sz="2000" b="1" dirty="0" err="1"/>
              <a:t>γρήγορ</a:t>
            </a:r>
            <a:r>
              <a:rPr lang="en-US" sz="2000" b="1" dirty="0"/>
              <a:t>α.</a:t>
            </a:r>
          </a:p>
        </p:txBody>
      </p:sp>
    </p:spTree>
    <p:extLst>
      <p:ext uri="{BB962C8B-B14F-4D97-AF65-F5344CB8AC3E}">
        <p14:creationId xmlns:p14="http://schemas.microsoft.com/office/powerpoint/2010/main" val="101843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476D-6901-46AB-928D-23FDC044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err="1">
                <a:ea typeface="+mj-lt"/>
                <a:cs typeface="+mj-lt"/>
              </a:rPr>
              <a:t>Πηγές</a:t>
            </a:r>
            <a:r>
              <a:rPr lang="en-US" sz="4000" b="1">
                <a:ea typeface="+mj-lt"/>
                <a:cs typeface="+mj-lt"/>
              </a:rPr>
              <a:t> </a:t>
            </a:r>
            <a:r>
              <a:rPr lang="en-US" sz="4000" b="1" err="1">
                <a:ea typeface="+mj-lt"/>
                <a:cs typeface="+mj-lt"/>
              </a:rPr>
              <a:t>κώδικ</a:t>
            </a:r>
            <a:r>
              <a:rPr lang="en-US" sz="4000" b="1">
                <a:ea typeface="+mj-lt"/>
                <a:cs typeface="+mj-lt"/>
              </a:rPr>
              <a:t>α και βιβ</a:t>
            </a:r>
            <a:r>
              <a:rPr lang="en-US" sz="4000" b="1" err="1">
                <a:ea typeface="+mj-lt"/>
                <a:cs typeface="+mj-lt"/>
              </a:rPr>
              <a:t>λιογρ</a:t>
            </a:r>
            <a:r>
              <a:rPr lang="en-US" sz="4000" b="1">
                <a:ea typeface="+mj-lt"/>
                <a:cs typeface="+mj-lt"/>
              </a:rPr>
              <a:t>α</a:t>
            </a:r>
            <a:r>
              <a:rPr lang="en-US" sz="4000" b="1" err="1">
                <a:ea typeface="+mj-lt"/>
                <a:cs typeface="+mj-lt"/>
              </a:rPr>
              <a:t>φί</a:t>
            </a:r>
            <a:r>
              <a:rPr lang="en-US" sz="4000" b="1">
                <a:ea typeface="+mj-lt"/>
                <a:cs typeface="+mj-lt"/>
              </a:rPr>
              <a:t>α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A2B1-7A5A-4DC3-BDE9-997FBF61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sng" strike="noStrike">
                <a:solidFill>
                  <a:srgbClr val="0563C1"/>
                </a:solidFill>
                <a:effectLst/>
                <a:latin typeface="Century Gothic"/>
                <a:hlinkClick r:id="rId2"/>
              </a:rPr>
              <a:t>https://github.com/OlafenwaMoses/ImageAI/</a:t>
            </a:r>
            <a:r>
              <a:rPr lang="en-US" sz="1800" b="1" i="0">
                <a:effectLst/>
                <a:latin typeface="Calibri"/>
                <a:cs typeface="Calibri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sng" strike="noStrike">
                <a:solidFill>
                  <a:srgbClr val="0563C1"/>
                </a:solidFill>
                <a:effectLst/>
                <a:latin typeface="Century Gothic"/>
                <a:hlinkClick r:id="rId3"/>
              </a:rPr>
              <a:t>https://readthedocs.org/projects/imageai/downloads/pdf/latest/</a:t>
            </a:r>
            <a:r>
              <a:rPr lang="en-US" sz="1800" b="1" i="0">
                <a:effectLst/>
                <a:latin typeface="Century Gothic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sng" strike="noStrike">
                <a:solidFill>
                  <a:srgbClr val="0563C1"/>
                </a:solidFill>
                <a:effectLst/>
                <a:latin typeface="Century Gothic"/>
                <a:hlinkClick r:id="rId4"/>
              </a:rPr>
              <a:t>https://opencv-tutorial.readthedocs.io/en/latest/yolo/yolo.html</a:t>
            </a:r>
            <a:r>
              <a:rPr lang="en-US" sz="1800" b="1" i="0">
                <a:effectLst/>
                <a:latin typeface="Century Gothic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sng" strike="noStrike">
                <a:solidFill>
                  <a:srgbClr val="0563C1"/>
                </a:solidFill>
                <a:effectLst/>
                <a:latin typeface="Century Gothic"/>
                <a:hlinkClick r:id="rId5"/>
              </a:rPr>
              <a:t>https://github.com/divikshrivastava/drfoodie/blob/master/main.py</a:t>
            </a:r>
            <a:r>
              <a:rPr lang="en-US" sz="1800" b="1" i="0">
                <a:effectLst/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937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276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Tortilla Recognition EPL 445</vt:lpstr>
      <vt:lpstr>Κίνητρο, Σκοπός και άλλα παρόμοια συστήματα</vt:lpstr>
      <vt:lpstr>Μεθοδολογία</vt:lpstr>
      <vt:lpstr>Αποτελέσματα για καλή τορτίγια</vt:lpstr>
      <vt:lpstr>Αποτελέσματα για καλή τορτίγια</vt:lpstr>
      <vt:lpstr>Αποτελέσματα για κακή τορτίγια</vt:lpstr>
      <vt:lpstr>Αποτελέσματα για κακή τορτίγια</vt:lpstr>
      <vt:lpstr>Συμπεράσματα</vt:lpstr>
      <vt:lpstr>Πηγές κώδικα και βιβλιογραφία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 in Video</dc:title>
  <dc:creator>Gregory Gregoriades</dc:creator>
  <cp:lastModifiedBy>Gregoris Gregoriadis</cp:lastModifiedBy>
  <cp:revision>660</cp:revision>
  <dcterms:created xsi:type="dcterms:W3CDTF">2020-11-17T16:07:59Z</dcterms:created>
  <dcterms:modified xsi:type="dcterms:W3CDTF">2021-01-16T14:31:06Z</dcterms:modified>
</cp:coreProperties>
</file>