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70e7959acd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70e7959acd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70e7959ac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70e7959ac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70e7959acd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70e7959acd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70e7959acd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70e7959acd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70e7959acd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70e7959acd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70e7959acd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70e7959acd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70e7959acd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70e7959acd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70e7959acd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70e7959acd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70e7959acd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70e7959acd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deeplearning.ai/short-courses/chatgpt-prompt-engineering-for-developers/" TargetMode="External"/><Relationship Id="rId4" Type="http://schemas.openxmlformats.org/officeDocument/2006/relationships/hyperlink" Target="https://platform.openai.com/docs/overview"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Simple Multi Agent System</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Steven Lin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11" name="Google Shape;111;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u="sng">
                <a:solidFill>
                  <a:schemeClr val="hlink"/>
                </a:solidFill>
                <a:hlinkClick r:id="rId3"/>
              </a:rPr>
              <a:t>ChatGPT Prompt Engineering for Developers - DeepLearning.AI</a:t>
            </a:r>
            <a:endParaRPr/>
          </a:p>
          <a:p>
            <a:pPr indent="0" lvl="0" marL="0" rtl="0" algn="l">
              <a:spcBef>
                <a:spcPts val="1200"/>
              </a:spcBef>
              <a:spcAft>
                <a:spcPts val="1200"/>
              </a:spcAft>
              <a:buNone/>
            </a:pPr>
            <a:r>
              <a:rPr lang="en" sz="1100" u="sng">
                <a:solidFill>
                  <a:schemeClr val="hlink"/>
                </a:solidFill>
                <a:hlinkClick r:id="rId4"/>
              </a:rPr>
              <a:t>Overview - OpenAI API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Context</a:t>
            </a:r>
            <a:endParaRPr/>
          </a:p>
        </p:txBody>
      </p:sp>
      <p:sp>
        <p:nvSpPr>
          <p:cNvPr id="61" name="Google Shape;61;p14"/>
          <p:cNvSpPr txBox="1"/>
          <p:nvPr>
            <p:ph idx="1" type="body"/>
          </p:nvPr>
        </p:nvSpPr>
        <p:spPr>
          <a:xfrm>
            <a:off x="311700" y="1152475"/>
            <a:ext cx="4317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200"/>
              <a:t>A Multi Agent System is a computerized system composed of multiple interacting intelligent agents. Multi-agent systems can solve problems that are difficult or impossible for an individual agent or a monolithic system to solve. </a:t>
            </a:r>
            <a:endParaRPr sz="2200"/>
          </a:p>
        </p:txBody>
      </p:sp>
      <p:pic>
        <p:nvPicPr>
          <p:cNvPr id="62" name="Google Shape;62;p14"/>
          <p:cNvPicPr preferRelativeResize="0"/>
          <p:nvPr/>
        </p:nvPicPr>
        <p:blipFill>
          <a:blip r:embed="rId3">
            <a:alphaModFix/>
          </a:blip>
          <a:stretch>
            <a:fillRect/>
          </a:stretch>
        </p:blipFill>
        <p:spPr>
          <a:xfrm>
            <a:off x="4629300" y="1229325"/>
            <a:ext cx="4514850" cy="2800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Goal</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project explore the use of MAS to enhance code generation using LLMs. One instance of a LLM can generate code, but does not have the capability to automatically double check its own work. As such, errors can happen. Setting up a multi agent system allows different instances of chatbots to double check each other’s work, </a:t>
            </a:r>
            <a:r>
              <a:rPr lang="en"/>
              <a:t>perform debugging and quality control. This improves the quality of the final product.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Architecture</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5" name="Google Shape;75;p16"/>
          <p:cNvPicPr preferRelativeResize="0"/>
          <p:nvPr/>
        </p:nvPicPr>
        <p:blipFill>
          <a:blip r:embed="rId3">
            <a:alphaModFix/>
          </a:blip>
          <a:stretch>
            <a:fillRect/>
          </a:stretch>
        </p:blipFill>
        <p:spPr>
          <a:xfrm>
            <a:off x="0" y="1121353"/>
            <a:ext cx="9144000" cy="402214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Task delegation</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n" sz="1050">
                <a:solidFill>
                  <a:srgbClr val="C586C0"/>
                </a:solidFill>
                <a:highlight>
                  <a:srgbClr val="1F1F1F"/>
                </a:highlight>
                <a:latin typeface="Courier New"/>
                <a:ea typeface="Courier New"/>
                <a:cs typeface="Courier New"/>
                <a:sym typeface="Courier New"/>
              </a:rPr>
              <a:t>while</a:t>
            </a:r>
            <a:r>
              <a:rPr lang="en" sz="1050">
                <a:solidFill>
                  <a:srgbClr val="CCCCCC"/>
                </a:solidFill>
                <a:highlight>
                  <a:srgbClr val="1F1F1F"/>
                </a:highlight>
                <a:latin typeface="Courier New"/>
                <a:ea typeface="Courier New"/>
                <a:cs typeface="Courier New"/>
                <a:sym typeface="Courier New"/>
              </a:rPr>
              <a:t> </a:t>
            </a:r>
            <a:r>
              <a:rPr lang="en" sz="1050">
                <a:solidFill>
                  <a:srgbClr val="569CD6"/>
                </a:solidFill>
                <a:highlight>
                  <a:srgbClr val="1F1F1F"/>
                </a:highlight>
                <a:latin typeface="Courier New"/>
                <a:ea typeface="Courier New"/>
                <a:cs typeface="Courier New"/>
                <a:sym typeface="Courier New"/>
              </a:rPr>
              <a:t>not</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final_output</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457200" lvl="0" marL="0" rtl="0" algn="l">
              <a:lnSpc>
                <a:spcPct val="135714"/>
              </a:lnSpc>
              <a:spcBef>
                <a:spcPts val="0"/>
              </a:spcBef>
              <a:spcAft>
                <a:spcPts val="0"/>
              </a:spcAft>
              <a:buNone/>
            </a:pPr>
            <a:r>
              <a:rPr lang="en" sz="1050">
                <a:solidFill>
                  <a:srgbClr val="9CDCFE"/>
                </a:solidFill>
                <a:highlight>
                  <a:srgbClr val="1F1F1F"/>
                </a:highlight>
                <a:latin typeface="Courier New"/>
                <a:ea typeface="Courier New"/>
                <a:cs typeface="Courier New"/>
                <a:sym typeface="Courier New"/>
              </a:rPr>
              <a:t>task</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prompt</a:t>
            </a:r>
            <a:r>
              <a:rPr lang="en" sz="1050">
                <a:solidFill>
                  <a:srgbClr val="CCCCCC"/>
                </a:solidFill>
                <a:highlight>
                  <a:srgbClr val="1F1F1F"/>
                </a:highlight>
                <a:latin typeface="Courier New"/>
                <a:ea typeface="Courier New"/>
                <a:cs typeface="Courier New"/>
                <a:sym typeface="Courier New"/>
              </a:rPr>
              <a:t>[:</a:t>
            </a:r>
            <a:r>
              <a:rPr lang="en" sz="1050">
                <a:solidFill>
                  <a:srgbClr val="B5CEA8"/>
                </a:solidFill>
                <a:highlight>
                  <a:srgbClr val="1F1F1F"/>
                </a:highlight>
                <a:latin typeface="Courier New"/>
                <a:ea typeface="Courier New"/>
                <a:cs typeface="Courier New"/>
                <a:sym typeface="Courier New"/>
              </a:rPr>
              <a:t>20</a:t>
            </a:r>
            <a:r>
              <a:rPr lang="en" sz="1050">
                <a:solidFill>
                  <a:srgbClr val="CCCCCC"/>
                </a:solidFill>
                <a:highlight>
                  <a:srgbClr val="1F1F1F"/>
                </a:highlight>
                <a:latin typeface="Courier New"/>
                <a:ea typeface="Courier New"/>
                <a:cs typeface="Courier New"/>
                <a:sym typeface="Courier New"/>
              </a:rPr>
              <a:t>].</a:t>
            </a:r>
            <a:r>
              <a:rPr lang="en" sz="1050">
                <a:solidFill>
                  <a:srgbClr val="DCDCAA"/>
                </a:solidFill>
                <a:highlight>
                  <a:srgbClr val="1F1F1F"/>
                </a:highlight>
                <a:latin typeface="Courier New"/>
                <a:ea typeface="Courier New"/>
                <a:cs typeface="Courier New"/>
                <a:sym typeface="Courier New"/>
              </a:rPr>
              <a:t>lower</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457200" lvl="0" marL="0" rtl="0" algn="l">
              <a:lnSpc>
                <a:spcPct val="135714"/>
              </a:lnSpc>
              <a:spcBef>
                <a:spcPts val="0"/>
              </a:spcBef>
              <a:spcAft>
                <a:spcPts val="0"/>
              </a:spcAft>
              <a:buNone/>
            </a:pPr>
            <a:r>
              <a:rPr lang="en" sz="1050">
                <a:solidFill>
                  <a:srgbClr val="C586C0"/>
                </a:solidFill>
                <a:highlight>
                  <a:srgbClr val="1F1F1F"/>
                </a:highlight>
                <a:latin typeface="Courier New"/>
                <a:ea typeface="Courier New"/>
                <a:cs typeface="Courier New"/>
                <a:sym typeface="Courier New"/>
              </a:rPr>
              <a:t>if</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'program'</a:t>
            </a:r>
            <a:r>
              <a:rPr lang="en" sz="1050">
                <a:solidFill>
                  <a:srgbClr val="CCCCCC"/>
                </a:solidFill>
                <a:highlight>
                  <a:srgbClr val="1F1F1F"/>
                </a:highlight>
                <a:latin typeface="Courier New"/>
                <a:ea typeface="Courier New"/>
                <a:cs typeface="Courier New"/>
                <a:sym typeface="Courier New"/>
              </a:rPr>
              <a:t> </a:t>
            </a:r>
            <a:r>
              <a:rPr lang="en" sz="1050">
                <a:solidFill>
                  <a:srgbClr val="569CD6"/>
                </a:solidFill>
                <a:highlight>
                  <a:srgbClr val="1F1F1F"/>
                </a:highlight>
                <a:latin typeface="Courier New"/>
                <a:ea typeface="Courier New"/>
                <a:cs typeface="Courier New"/>
                <a:sym typeface="Courier New"/>
              </a:rPr>
              <a:t>in</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task</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457200" lvl="0" marL="0" rtl="0" algn="l">
              <a:lnSpc>
                <a:spcPct val="135714"/>
              </a:lnSpc>
              <a:spcBef>
                <a:spcPts val="0"/>
              </a:spcBef>
              <a:spcAft>
                <a:spcPts val="0"/>
              </a:spcAft>
              <a:buNone/>
            </a:pPr>
            <a:r>
              <a:rPr lang="en" sz="1050">
                <a:solidFill>
                  <a:srgbClr val="CCCCCC"/>
                </a:solidFill>
                <a:highlight>
                  <a:srgbClr val="1F1F1F"/>
                </a:highlight>
                <a:latin typeface="Courier New"/>
                <a:ea typeface="Courier New"/>
                <a:cs typeface="Courier New"/>
                <a:sym typeface="Courier New"/>
              </a:rPr>
              <a:t>	Programmer prompt</a:t>
            </a:r>
            <a:endParaRPr sz="1050">
              <a:solidFill>
                <a:srgbClr val="CCCCCC"/>
              </a:solidFill>
              <a:highlight>
                <a:srgbClr val="1F1F1F"/>
              </a:highlight>
              <a:latin typeface="Courier New"/>
              <a:ea typeface="Courier New"/>
              <a:cs typeface="Courier New"/>
              <a:sym typeface="Courier New"/>
            </a:endParaRPr>
          </a:p>
          <a:p>
            <a:pPr indent="457200" lvl="0" marL="0" rtl="0" algn="l">
              <a:lnSpc>
                <a:spcPct val="135714"/>
              </a:lnSpc>
              <a:spcBef>
                <a:spcPts val="0"/>
              </a:spcBef>
              <a:spcAft>
                <a:spcPts val="0"/>
              </a:spcAft>
              <a:buNone/>
            </a:pPr>
            <a:r>
              <a:rPr lang="en" sz="1050">
                <a:solidFill>
                  <a:srgbClr val="C586C0"/>
                </a:solidFill>
                <a:highlight>
                  <a:srgbClr val="1F1F1F"/>
                </a:highlight>
                <a:latin typeface="Courier New"/>
                <a:ea typeface="Courier New"/>
                <a:cs typeface="Courier New"/>
                <a:sym typeface="Courier New"/>
              </a:rPr>
              <a:t>elif</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'debug'</a:t>
            </a:r>
            <a:r>
              <a:rPr lang="en" sz="1050">
                <a:solidFill>
                  <a:srgbClr val="CCCCCC"/>
                </a:solidFill>
                <a:highlight>
                  <a:srgbClr val="1F1F1F"/>
                </a:highlight>
                <a:latin typeface="Courier New"/>
                <a:ea typeface="Courier New"/>
                <a:cs typeface="Courier New"/>
                <a:sym typeface="Courier New"/>
              </a:rPr>
              <a:t> </a:t>
            </a:r>
            <a:r>
              <a:rPr lang="en" sz="1050">
                <a:solidFill>
                  <a:srgbClr val="569CD6"/>
                </a:solidFill>
                <a:highlight>
                  <a:srgbClr val="1F1F1F"/>
                </a:highlight>
                <a:latin typeface="Courier New"/>
                <a:ea typeface="Courier New"/>
                <a:cs typeface="Courier New"/>
                <a:sym typeface="Courier New"/>
              </a:rPr>
              <a:t>in</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task</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457200" lvl="0" marL="0" rtl="0" algn="l">
              <a:lnSpc>
                <a:spcPct val="135714"/>
              </a:lnSpc>
              <a:spcBef>
                <a:spcPts val="0"/>
              </a:spcBef>
              <a:spcAft>
                <a:spcPts val="0"/>
              </a:spcAft>
              <a:buNone/>
            </a:pPr>
            <a:r>
              <a:rPr lang="en" sz="1050">
                <a:solidFill>
                  <a:srgbClr val="CCCCCC"/>
                </a:solidFill>
                <a:highlight>
                  <a:srgbClr val="1F1F1F"/>
                </a:highlight>
                <a:latin typeface="Courier New"/>
                <a:ea typeface="Courier New"/>
                <a:cs typeface="Courier New"/>
                <a:sym typeface="Courier New"/>
              </a:rPr>
              <a:t>	Debug prompt</a:t>
            </a:r>
            <a:endParaRPr sz="1050">
              <a:solidFill>
                <a:srgbClr val="CCCCCC"/>
              </a:solidFill>
              <a:highlight>
                <a:srgbClr val="1F1F1F"/>
              </a:highlight>
              <a:latin typeface="Courier New"/>
              <a:ea typeface="Courier New"/>
              <a:cs typeface="Courier New"/>
              <a:sym typeface="Courier New"/>
            </a:endParaRPr>
          </a:p>
          <a:p>
            <a:pPr indent="457200" lvl="0" marL="0" rtl="0" algn="l">
              <a:lnSpc>
                <a:spcPct val="135714"/>
              </a:lnSpc>
              <a:spcBef>
                <a:spcPts val="0"/>
              </a:spcBef>
              <a:spcAft>
                <a:spcPts val="0"/>
              </a:spcAft>
              <a:buNone/>
            </a:pPr>
            <a:r>
              <a:rPr lang="en" sz="1050">
                <a:solidFill>
                  <a:srgbClr val="C586C0"/>
                </a:solidFill>
                <a:highlight>
                  <a:srgbClr val="1F1F1F"/>
                </a:highlight>
                <a:latin typeface="Courier New"/>
                <a:ea typeface="Courier New"/>
                <a:cs typeface="Courier New"/>
                <a:sym typeface="Courier New"/>
              </a:rPr>
              <a:t>elif</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'quality'</a:t>
            </a:r>
            <a:r>
              <a:rPr lang="en" sz="1050">
                <a:solidFill>
                  <a:srgbClr val="CCCCCC"/>
                </a:solidFill>
                <a:highlight>
                  <a:srgbClr val="1F1F1F"/>
                </a:highlight>
                <a:latin typeface="Courier New"/>
                <a:ea typeface="Courier New"/>
                <a:cs typeface="Courier New"/>
                <a:sym typeface="Courier New"/>
              </a:rPr>
              <a:t> </a:t>
            </a:r>
            <a:r>
              <a:rPr lang="en" sz="1050">
                <a:solidFill>
                  <a:srgbClr val="569CD6"/>
                </a:solidFill>
                <a:highlight>
                  <a:srgbClr val="1F1F1F"/>
                </a:highlight>
                <a:latin typeface="Courier New"/>
                <a:ea typeface="Courier New"/>
                <a:cs typeface="Courier New"/>
                <a:sym typeface="Courier New"/>
              </a:rPr>
              <a:t>in</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task</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457200" lvl="0" marL="0" rtl="0" algn="l">
              <a:lnSpc>
                <a:spcPct val="135714"/>
              </a:lnSpc>
              <a:spcBef>
                <a:spcPts val="0"/>
              </a:spcBef>
              <a:spcAft>
                <a:spcPts val="0"/>
              </a:spcAft>
              <a:buNone/>
            </a:pPr>
            <a:r>
              <a:rPr lang="en" sz="1050">
                <a:solidFill>
                  <a:srgbClr val="CCCCCC"/>
                </a:solidFill>
                <a:highlight>
                  <a:srgbClr val="1F1F1F"/>
                </a:highlight>
                <a:latin typeface="Courier New"/>
                <a:ea typeface="Courier New"/>
                <a:cs typeface="Courier New"/>
                <a:sym typeface="Courier New"/>
              </a:rPr>
              <a:t>	Quality control prompt</a:t>
            </a:r>
            <a:endParaRPr sz="1050">
              <a:solidFill>
                <a:srgbClr val="CCCCCC"/>
              </a:solidFill>
              <a:highlight>
                <a:srgbClr val="1F1F1F"/>
              </a:highlight>
              <a:latin typeface="Courier New"/>
              <a:ea typeface="Courier New"/>
              <a:cs typeface="Courier New"/>
              <a:sym typeface="Courier New"/>
            </a:endParaRPr>
          </a:p>
          <a:p>
            <a:pPr indent="457200" lvl="0" marL="0" rtl="0" algn="l">
              <a:lnSpc>
                <a:spcPct val="135714"/>
              </a:lnSpc>
              <a:spcBef>
                <a:spcPts val="0"/>
              </a:spcBef>
              <a:spcAft>
                <a:spcPts val="0"/>
              </a:spcAft>
              <a:buNone/>
            </a:pPr>
            <a:r>
              <a:rPr lang="en" sz="1050">
                <a:solidFill>
                  <a:srgbClr val="C586C0"/>
                </a:solidFill>
                <a:highlight>
                  <a:srgbClr val="1F1F1F"/>
                </a:highlight>
                <a:latin typeface="Courier New"/>
                <a:ea typeface="Courier New"/>
                <a:cs typeface="Courier New"/>
                <a:sym typeface="Courier New"/>
              </a:rPr>
              <a:t>else</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457200" lvl="0" marL="0" rtl="0" algn="l">
              <a:lnSpc>
                <a:spcPct val="135714"/>
              </a:lnSpc>
              <a:spcBef>
                <a:spcPts val="0"/>
              </a:spcBef>
              <a:spcAft>
                <a:spcPts val="0"/>
              </a:spcAft>
              <a:buNone/>
            </a:pPr>
            <a:r>
              <a:rPr lang="en" sz="1050">
                <a:solidFill>
                  <a:srgbClr val="CCCCCC"/>
                </a:solidFill>
                <a:highlight>
                  <a:srgbClr val="1F1F1F"/>
                </a:highlight>
                <a:latin typeface="Courier New"/>
                <a:ea typeface="Courier New"/>
                <a:cs typeface="Courier New"/>
                <a:sym typeface="Courier New"/>
              </a:rPr>
              <a:t>	Return result</a:t>
            </a:r>
            <a:endParaRPr sz="1050">
              <a:solidFill>
                <a:srgbClr val="CCCCCC"/>
              </a:solidFill>
              <a:highlight>
                <a:srgbClr val="1F1F1F"/>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Prompt engineering(debug)</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lnSpc>
                <a:spcPct val="135714"/>
              </a:lnSpc>
              <a:spcBef>
                <a:spcPts val="0"/>
              </a:spcBef>
              <a:spcAft>
                <a:spcPts val="0"/>
              </a:spcAft>
              <a:buNone/>
            </a:pPr>
            <a:r>
              <a:rPr lang="en" sz="1050">
                <a:solidFill>
                  <a:srgbClr val="9CDCFE"/>
                </a:solidFill>
                <a:highlight>
                  <a:srgbClr val="1F1F1F"/>
                </a:highlight>
                <a:latin typeface="Courier New"/>
                <a:ea typeface="Courier New"/>
                <a:cs typeface="Courier New"/>
                <a:sym typeface="Courier New"/>
              </a:rPr>
              <a:t>instruction</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569CD6"/>
                </a:solidFill>
                <a:highlight>
                  <a:srgbClr val="1F1F1F"/>
                </a:highlight>
                <a:latin typeface="Courier New"/>
                <a:ea typeface="Courier New"/>
                <a:cs typeface="Courier New"/>
                <a:sym typeface="Courier New"/>
              </a:rPr>
              <a:t>f</a:t>
            </a:r>
            <a:r>
              <a:rPr lang="en" sz="1050">
                <a:solidFill>
                  <a:srgbClr val="CE9178"/>
                </a:solidFill>
                <a:highlight>
                  <a:srgbClr val="1F1F1F"/>
                </a:highlight>
                <a:latin typeface="Courier New"/>
                <a:ea typeface="Courier New"/>
                <a:cs typeface="Courier New"/>
                <a:sym typeface="Courier New"/>
              </a:rPr>
              <a:t>"""</a:t>
            </a:r>
            <a:endParaRPr sz="1050">
              <a:solidFill>
                <a:srgbClr val="CE9178"/>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E9178"/>
                </a:solidFill>
                <a:highlight>
                  <a:srgbClr val="1F1F1F"/>
                </a:highlight>
                <a:latin typeface="Courier New"/>
                <a:ea typeface="Courier New"/>
                <a:cs typeface="Courier New"/>
                <a:sym typeface="Courier New"/>
              </a:rPr>
              <a:t>                Instructions:</a:t>
            </a:r>
            <a:endParaRPr sz="1050">
              <a:solidFill>
                <a:srgbClr val="CE9178"/>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E9178"/>
                </a:solidFill>
                <a:highlight>
                  <a:srgbClr val="1F1F1F"/>
                </a:highlight>
                <a:latin typeface="Courier New"/>
                <a:ea typeface="Courier New"/>
                <a:cs typeface="Courier New"/>
                <a:sym typeface="Courier New"/>
              </a:rPr>
              <a:t>                ```</a:t>
            </a:r>
            <a:endParaRPr sz="1050">
              <a:solidFill>
                <a:srgbClr val="CE9178"/>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E9178"/>
                </a:solidFill>
                <a:highlight>
                  <a:srgbClr val="1F1F1F"/>
                </a:highlight>
                <a:latin typeface="Courier New"/>
                <a:ea typeface="Courier New"/>
                <a:cs typeface="Courier New"/>
                <a:sym typeface="Courier New"/>
              </a:rPr>
              <a:t>                Remove the 'program' line from input before proceeding</a:t>
            </a:r>
            <a:endParaRPr sz="1050">
              <a:solidFill>
                <a:srgbClr val="CE9178"/>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E9178"/>
                </a:solidFill>
                <a:highlight>
                  <a:srgbClr val="1F1F1F"/>
                </a:highlight>
                <a:latin typeface="Courier New"/>
                <a:ea typeface="Courier New"/>
                <a:cs typeface="Courier New"/>
                <a:sym typeface="Courier New"/>
              </a:rPr>
              <a:t>                You are a programmer. Your task is to take an instruction for writing a program, and write the program in python.</a:t>
            </a:r>
            <a:endParaRPr sz="1050">
              <a:solidFill>
                <a:srgbClr val="CE9178"/>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E9178"/>
                </a:solidFill>
                <a:highlight>
                  <a:srgbClr val="1F1F1F"/>
                </a:highlight>
                <a:latin typeface="Courier New"/>
                <a:ea typeface="Courier New"/>
                <a:cs typeface="Courier New"/>
                <a:sym typeface="Courier New"/>
              </a:rPr>
              <a:t>                The backticks indicate the scope of the prompt.</a:t>
            </a:r>
            <a:endParaRPr sz="1050">
              <a:solidFill>
                <a:srgbClr val="CE9178"/>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E9178"/>
                </a:solidFill>
                <a:highlight>
                  <a:srgbClr val="1F1F1F"/>
                </a:highlight>
                <a:latin typeface="Courier New"/>
                <a:ea typeface="Courier New"/>
                <a:cs typeface="Courier New"/>
                <a:sym typeface="Courier New"/>
              </a:rPr>
              <a:t>                You shall write the first line with "debug", followed by outputting the program you wrote.</a:t>
            </a:r>
            <a:endParaRPr sz="1050">
              <a:solidFill>
                <a:srgbClr val="CE9178"/>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E9178"/>
                </a:solidFill>
                <a:highlight>
                  <a:srgbClr val="1F1F1F"/>
                </a:highlight>
                <a:latin typeface="Courier New"/>
                <a:ea typeface="Courier New"/>
                <a:cs typeface="Courier New"/>
                <a:sym typeface="Courier New"/>
              </a:rPr>
              <a:t>                The program and "debug" text shall be the ONLY output, with no additional text whatsoever. No greeting texts like "sure! This is a great idea" or anything of the sort.</a:t>
            </a:r>
            <a:endParaRPr sz="1050">
              <a:solidFill>
                <a:srgbClr val="CE9178"/>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E9178"/>
                </a:solidFill>
                <a:highlight>
                  <a:srgbClr val="1F1F1F"/>
                </a:highlight>
                <a:latin typeface="Courier New"/>
                <a:ea typeface="Courier New"/>
                <a:cs typeface="Courier New"/>
                <a:sym typeface="Courier New"/>
              </a:rPr>
              <a:t>                ```</a:t>
            </a:r>
            <a:endParaRPr sz="1050">
              <a:solidFill>
                <a:srgbClr val="CE9178"/>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E9178"/>
                </a:solidFill>
                <a:highlight>
                  <a:srgbClr val="1F1F1F"/>
                </a:highlight>
                <a:latin typeface="Courier New"/>
                <a:ea typeface="Courier New"/>
                <a:cs typeface="Courier New"/>
                <a:sym typeface="Courier New"/>
              </a:rPr>
              <a:t>                Prompt:</a:t>
            </a:r>
            <a:endParaRPr sz="1050">
              <a:solidFill>
                <a:srgbClr val="CE9178"/>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E9178"/>
                </a:solidFill>
                <a:highlight>
                  <a:srgbClr val="1F1F1F"/>
                </a:highlight>
                <a:latin typeface="Courier New"/>
                <a:ea typeface="Courier New"/>
                <a:cs typeface="Courier New"/>
                <a:sym typeface="Courier New"/>
              </a:rPr>
              <a:t>                ```</a:t>
            </a:r>
            <a:endParaRPr sz="1050">
              <a:solidFill>
                <a:srgbClr val="CE9178"/>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E9178"/>
                </a:solidFill>
                <a:highlight>
                  <a:srgbClr val="1F1F1F"/>
                </a:highlight>
                <a:latin typeface="Courier New"/>
                <a:ea typeface="Courier New"/>
                <a:cs typeface="Courier New"/>
                <a:sym typeface="Courier New"/>
              </a:rPr>
              <a:t>                </a:t>
            </a:r>
            <a:r>
              <a:rPr lang="en" sz="1050">
                <a:solidFill>
                  <a:srgbClr val="569CD6"/>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prompt</a:t>
            </a:r>
            <a:r>
              <a:rPr lang="en" sz="1050">
                <a:solidFill>
                  <a:srgbClr val="569CD6"/>
                </a:solidFill>
                <a:highlight>
                  <a:srgbClr val="1F1F1F"/>
                </a:highlight>
                <a:latin typeface="Courier New"/>
                <a:ea typeface="Courier New"/>
                <a:cs typeface="Courier New"/>
                <a:sym typeface="Courier New"/>
              </a:rPr>
              <a:t>}</a:t>
            </a:r>
            <a:endParaRPr sz="1050">
              <a:solidFill>
                <a:srgbClr val="569CD6"/>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E9178"/>
                </a:solidFill>
                <a:highlight>
                  <a:srgbClr val="1F1F1F"/>
                </a:highlight>
                <a:latin typeface="Courier New"/>
                <a:ea typeface="Courier New"/>
                <a:cs typeface="Courier New"/>
                <a:sym typeface="Courier New"/>
              </a:rPr>
              <a:t>                ```</a:t>
            </a:r>
            <a:endParaRPr sz="1050">
              <a:solidFill>
                <a:srgbClr val="CE9178"/>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E9178"/>
                </a:solidFill>
                <a:highlight>
                  <a:srgbClr val="1F1F1F"/>
                </a:highlight>
                <a:latin typeface="Courier New"/>
                <a:ea typeface="Courier New"/>
                <a:cs typeface="Courier New"/>
                <a:sym typeface="Courier New"/>
              </a:rPr>
              <a:t>                """</a:t>
            </a:r>
            <a:endParaRPr sz="1050">
              <a:solidFill>
                <a:srgbClr val="CE9178"/>
              </a:solidFill>
              <a:highlight>
                <a:srgbClr val="1F1F1F"/>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Prompt engineering(debug)</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lnSpc>
                <a:spcPct val="135714"/>
              </a:lnSpc>
              <a:spcBef>
                <a:spcPts val="0"/>
              </a:spcBef>
              <a:spcAft>
                <a:spcPts val="0"/>
              </a:spcAft>
              <a:buNone/>
            </a:pPr>
            <a:r>
              <a:rPr lang="en" sz="1050">
                <a:solidFill>
                  <a:srgbClr val="9CDCFE"/>
                </a:solidFill>
                <a:highlight>
                  <a:srgbClr val="1F1F1F"/>
                </a:highlight>
                <a:latin typeface="Courier New"/>
                <a:ea typeface="Courier New"/>
                <a:cs typeface="Courier New"/>
                <a:sym typeface="Courier New"/>
              </a:rPr>
              <a:t>instruction</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569CD6"/>
                </a:solidFill>
                <a:highlight>
                  <a:srgbClr val="1F1F1F"/>
                </a:highlight>
                <a:latin typeface="Courier New"/>
                <a:ea typeface="Courier New"/>
                <a:cs typeface="Courier New"/>
                <a:sym typeface="Courier New"/>
              </a:rPr>
              <a:t>f</a:t>
            </a:r>
            <a:r>
              <a:rPr lang="en" sz="1050">
                <a:solidFill>
                  <a:srgbClr val="CE9178"/>
                </a:solidFill>
                <a:highlight>
                  <a:srgbClr val="1F1F1F"/>
                </a:highlight>
                <a:latin typeface="Courier New"/>
                <a:ea typeface="Courier New"/>
                <a:cs typeface="Courier New"/>
                <a:sym typeface="Courier New"/>
              </a:rPr>
              <a:t>"""</a:t>
            </a:r>
            <a:endParaRPr sz="1050">
              <a:solidFill>
                <a:srgbClr val="CE9178"/>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E9178"/>
                </a:solidFill>
                <a:highlight>
                  <a:srgbClr val="1F1F1F"/>
                </a:highlight>
                <a:latin typeface="Courier New"/>
                <a:ea typeface="Courier New"/>
                <a:cs typeface="Courier New"/>
                <a:sym typeface="Courier New"/>
              </a:rPr>
              <a:t>                Instructions:</a:t>
            </a:r>
            <a:endParaRPr sz="1050">
              <a:solidFill>
                <a:srgbClr val="CE9178"/>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E9178"/>
                </a:solidFill>
                <a:highlight>
                  <a:srgbClr val="1F1F1F"/>
                </a:highlight>
                <a:latin typeface="Courier New"/>
                <a:ea typeface="Courier New"/>
                <a:cs typeface="Courier New"/>
                <a:sym typeface="Courier New"/>
              </a:rPr>
              <a:t>                ```</a:t>
            </a:r>
            <a:endParaRPr sz="1050">
              <a:solidFill>
                <a:srgbClr val="CE9178"/>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E9178"/>
                </a:solidFill>
                <a:highlight>
                  <a:srgbClr val="1F1F1F"/>
                </a:highlight>
                <a:latin typeface="Courier New"/>
                <a:ea typeface="Courier New"/>
                <a:cs typeface="Courier New"/>
                <a:sym typeface="Courier New"/>
              </a:rPr>
              <a:t>                Remove the 'debug' line from input before proceeding</a:t>
            </a:r>
            <a:endParaRPr sz="1050">
              <a:solidFill>
                <a:srgbClr val="CE9178"/>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E9178"/>
                </a:solidFill>
                <a:highlight>
                  <a:srgbClr val="1F1F1F"/>
                </a:highlight>
                <a:latin typeface="Courier New"/>
                <a:ea typeface="Courier New"/>
                <a:cs typeface="Courier New"/>
                <a:sym typeface="Courier New"/>
              </a:rPr>
              <a:t>                You are a programmer. Your task is to examine a python program, and look for errors. Look carefully for errors. Avoid false positives if you cannot find errors.</a:t>
            </a:r>
            <a:endParaRPr sz="1050">
              <a:solidFill>
                <a:srgbClr val="CE9178"/>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E9178"/>
                </a:solidFill>
                <a:highlight>
                  <a:srgbClr val="1F1F1F"/>
                </a:highlight>
                <a:latin typeface="Courier New"/>
                <a:ea typeface="Courier New"/>
                <a:cs typeface="Courier New"/>
                <a:sym typeface="Courier New"/>
              </a:rPr>
              <a:t>                The backticks indicate the scope of the prompt.</a:t>
            </a:r>
            <a:endParaRPr sz="1050">
              <a:solidFill>
                <a:srgbClr val="CE9178"/>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E9178"/>
                </a:solidFill>
                <a:highlight>
                  <a:srgbClr val="1F1F1F"/>
                </a:highlight>
                <a:latin typeface="Courier New"/>
                <a:ea typeface="Courier New"/>
                <a:cs typeface="Courier New"/>
                <a:sym typeface="Courier New"/>
              </a:rPr>
              <a:t>                Your output shall be structured in 2 parts:</a:t>
            </a:r>
            <a:endParaRPr sz="1050">
              <a:solidFill>
                <a:srgbClr val="CE9178"/>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E9178"/>
                </a:solidFill>
                <a:highlight>
                  <a:srgbClr val="1F1F1F"/>
                </a:highlight>
                <a:latin typeface="Courier New"/>
                <a:ea typeface="Courier New"/>
                <a:cs typeface="Courier New"/>
                <a:sym typeface="Courier New"/>
              </a:rPr>
              <a:t>                Command:</a:t>
            </a:r>
            <a:endParaRPr sz="1050">
              <a:solidFill>
                <a:srgbClr val="CE9178"/>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E9178"/>
                </a:solidFill>
                <a:highlight>
                  <a:srgbClr val="1F1F1F"/>
                </a:highlight>
                <a:latin typeface="Courier New"/>
                <a:ea typeface="Courier New"/>
                <a:cs typeface="Courier New"/>
                <a:sym typeface="Courier New"/>
              </a:rPr>
              <a:t>                If no errors are found, you shall write the instruction "quality" in the first line of your output.</a:t>
            </a:r>
            <a:endParaRPr sz="1050">
              <a:solidFill>
                <a:srgbClr val="CE9178"/>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E9178"/>
                </a:solidFill>
                <a:highlight>
                  <a:srgbClr val="1F1F1F"/>
                </a:highlight>
                <a:latin typeface="Courier New"/>
                <a:ea typeface="Courier New"/>
                <a:cs typeface="Courier New"/>
                <a:sym typeface="Courier New"/>
              </a:rPr>
              <a:t>                If there are errors, you shall write the instruction "program" in the first line of your output, then write instructions for how to correct the errors.</a:t>
            </a:r>
            <a:endParaRPr sz="1050">
              <a:solidFill>
                <a:srgbClr val="CE9178"/>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E9178"/>
                </a:solidFill>
                <a:highlight>
                  <a:srgbClr val="1F1F1F"/>
                </a:highlight>
                <a:latin typeface="Courier New"/>
                <a:ea typeface="Courier New"/>
                <a:cs typeface="Courier New"/>
                <a:sym typeface="Courier New"/>
              </a:rPr>
              <a:t>                If there is no program, you shall write the instruction "final" in the first line of your output. Then, write message to indicate program is missing.</a:t>
            </a:r>
            <a:endParaRPr sz="1050">
              <a:solidFill>
                <a:srgbClr val="CE9178"/>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E9178"/>
                </a:solidFill>
                <a:highlight>
                  <a:srgbClr val="1F1F1F"/>
                </a:highlight>
                <a:latin typeface="Courier New"/>
                <a:ea typeface="Courier New"/>
                <a:cs typeface="Courier New"/>
                <a:sym typeface="Courier New"/>
              </a:rPr>
              <a:t>                Code:</a:t>
            </a:r>
            <a:endParaRPr sz="1050">
              <a:solidFill>
                <a:srgbClr val="CE9178"/>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E9178"/>
                </a:solidFill>
                <a:highlight>
                  <a:srgbClr val="1F1F1F"/>
                </a:highlight>
                <a:latin typeface="Courier New"/>
                <a:ea typeface="Courier New"/>
                <a:cs typeface="Courier New"/>
                <a:sym typeface="Courier New"/>
              </a:rPr>
              <a:t>                You shall return the program exactly as-is, with no changes or omissions whatsoever.</a:t>
            </a:r>
            <a:endParaRPr sz="1050">
              <a:solidFill>
                <a:srgbClr val="CE9178"/>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E9178"/>
                </a:solidFill>
                <a:highlight>
                  <a:srgbClr val="1F1F1F"/>
                </a:highlight>
                <a:latin typeface="Courier New"/>
                <a:ea typeface="Courier New"/>
                <a:cs typeface="Courier New"/>
                <a:sym typeface="Courier New"/>
              </a:rPr>
              <a:t>                ```</a:t>
            </a:r>
            <a:endParaRPr sz="1050">
              <a:solidFill>
                <a:srgbClr val="CE9178"/>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E9178"/>
                </a:solidFill>
                <a:highlight>
                  <a:srgbClr val="1F1F1F"/>
                </a:highlight>
                <a:latin typeface="Courier New"/>
                <a:ea typeface="Courier New"/>
                <a:cs typeface="Courier New"/>
                <a:sym typeface="Courier New"/>
              </a:rPr>
              <a:t>                Prompt:</a:t>
            </a:r>
            <a:endParaRPr sz="1050">
              <a:solidFill>
                <a:srgbClr val="CE9178"/>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E9178"/>
                </a:solidFill>
                <a:highlight>
                  <a:srgbClr val="1F1F1F"/>
                </a:highlight>
                <a:latin typeface="Courier New"/>
                <a:ea typeface="Courier New"/>
                <a:cs typeface="Courier New"/>
                <a:sym typeface="Courier New"/>
              </a:rPr>
              <a:t>                ```</a:t>
            </a:r>
            <a:endParaRPr sz="1050">
              <a:solidFill>
                <a:srgbClr val="CE9178"/>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E9178"/>
                </a:solidFill>
                <a:highlight>
                  <a:srgbClr val="1F1F1F"/>
                </a:highlight>
                <a:latin typeface="Courier New"/>
                <a:ea typeface="Courier New"/>
                <a:cs typeface="Courier New"/>
                <a:sym typeface="Courier New"/>
              </a:rPr>
              <a:t>                </a:t>
            </a:r>
            <a:r>
              <a:rPr lang="en" sz="1050">
                <a:solidFill>
                  <a:srgbClr val="569CD6"/>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prompt</a:t>
            </a:r>
            <a:r>
              <a:rPr lang="en" sz="1050">
                <a:solidFill>
                  <a:srgbClr val="569CD6"/>
                </a:solidFill>
                <a:highlight>
                  <a:srgbClr val="1F1F1F"/>
                </a:highlight>
                <a:latin typeface="Courier New"/>
                <a:ea typeface="Courier New"/>
                <a:cs typeface="Courier New"/>
                <a:sym typeface="Courier New"/>
              </a:rPr>
              <a:t>}</a:t>
            </a:r>
            <a:endParaRPr sz="1050">
              <a:solidFill>
                <a:srgbClr val="569CD6"/>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E9178"/>
                </a:solidFill>
                <a:highlight>
                  <a:srgbClr val="1F1F1F"/>
                </a:highlight>
                <a:latin typeface="Courier New"/>
                <a:ea typeface="Courier New"/>
                <a:cs typeface="Courier New"/>
                <a:sym typeface="Courier New"/>
              </a:rPr>
              <a:t>                ```</a:t>
            </a:r>
            <a:endParaRPr sz="1050">
              <a:solidFill>
                <a:srgbClr val="CE9178"/>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E9178"/>
                </a:solidFill>
                <a:highlight>
                  <a:srgbClr val="1F1F1F"/>
                </a:highlight>
                <a:latin typeface="Courier New"/>
                <a:ea typeface="Courier New"/>
                <a:cs typeface="Courier New"/>
                <a:sym typeface="Courier New"/>
              </a:rPr>
              <a:t>                """</a:t>
            </a:r>
            <a:endParaRPr sz="1050">
              <a:solidFill>
                <a:srgbClr val="CE9178"/>
              </a:solidFill>
              <a:highlight>
                <a:srgbClr val="1F1F1F"/>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Prompt engineering(quality check)</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lnSpc>
                <a:spcPct val="135714"/>
              </a:lnSpc>
              <a:spcBef>
                <a:spcPts val="0"/>
              </a:spcBef>
              <a:spcAft>
                <a:spcPts val="0"/>
              </a:spcAft>
              <a:buNone/>
            </a:pPr>
            <a:r>
              <a:rPr lang="en" sz="1050">
                <a:solidFill>
                  <a:srgbClr val="9CDCFE"/>
                </a:solidFill>
                <a:highlight>
                  <a:srgbClr val="1F1F1F"/>
                </a:highlight>
                <a:latin typeface="Courier New"/>
                <a:ea typeface="Courier New"/>
                <a:cs typeface="Courier New"/>
                <a:sym typeface="Courier New"/>
              </a:rPr>
              <a:t>instruction</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569CD6"/>
                </a:solidFill>
                <a:highlight>
                  <a:srgbClr val="1F1F1F"/>
                </a:highlight>
                <a:latin typeface="Courier New"/>
                <a:ea typeface="Courier New"/>
                <a:cs typeface="Courier New"/>
                <a:sym typeface="Courier New"/>
              </a:rPr>
              <a:t>f</a:t>
            </a:r>
            <a:r>
              <a:rPr lang="en" sz="1050">
                <a:solidFill>
                  <a:srgbClr val="CE9178"/>
                </a:solidFill>
                <a:highlight>
                  <a:srgbClr val="1F1F1F"/>
                </a:highlight>
                <a:latin typeface="Courier New"/>
                <a:ea typeface="Courier New"/>
                <a:cs typeface="Courier New"/>
                <a:sym typeface="Courier New"/>
              </a:rPr>
              <a:t>"""</a:t>
            </a:r>
            <a:endParaRPr sz="1050">
              <a:solidFill>
                <a:srgbClr val="CE9178"/>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E9178"/>
                </a:solidFill>
                <a:highlight>
                  <a:srgbClr val="1F1F1F"/>
                </a:highlight>
                <a:latin typeface="Courier New"/>
                <a:ea typeface="Courier New"/>
                <a:cs typeface="Courier New"/>
                <a:sym typeface="Courier New"/>
              </a:rPr>
              <a:t>                Instructions:</a:t>
            </a:r>
            <a:endParaRPr sz="1050">
              <a:solidFill>
                <a:srgbClr val="CE9178"/>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E9178"/>
                </a:solidFill>
                <a:highlight>
                  <a:srgbClr val="1F1F1F"/>
                </a:highlight>
                <a:latin typeface="Courier New"/>
                <a:ea typeface="Courier New"/>
                <a:cs typeface="Courier New"/>
                <a:sym typeface="Courier New"/>
              </a:rPr>
              <a:t>                ```</a:t>
            </a:r>
            <a:endParaRPr sz="1050">
              <a:solidFill>
                <a:srgbClr val="CE9178"/>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E9178"/>
                </a:solidFill>
                <a:highlight>
                  <a:srgbClr val="1F1F1F"/>
                </a:highlight>
                <a:latin typeface="Courier New"/>
                <a:ea typeface="Courier New"/>
                <a:cs typeface="Courier New"/>
                <a:sym typeface="Courier New"/>
              </a:rPr>
              <a:t>                Remove the 'quality' line from input before proceeding</a:t>
            </a:r>
            <a:endParaRPr sz="1050">
              <a:solidFill>
                <a:srgbClr val="CE9178"/>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E9178"/>
                </a:solidFill>
                <a:highlight>
                  <a:srgbClr val="1F1F1F"/>
                </a:highlight>
                <a:latin typeface="Courier New"/>
                <a:ea typeface="Courier New"/>
                <a:cs typeface="Courier New"/>
                <a:sym typeface="Courier New"/>
              </a:rPr>
              <a:t>                You are a software quality controller Your task is to examine a python program, and evaluate its quality.</a:t>
            </a:r>
            <a:endParaRPr sz="1050">
              <a:solidFill>
                <a:srgbClr val="CE9178"/>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E9178"/>
                </a:solidFill>
                <a:highlight>
                  <a:srgbClr val="1F1F1F"/>
                </a:highlight>
                <a:latin typeface="Courier New"/>
                <a:ea typeface="Courier New"/>
                <a:cs typeface="Courier New"/>
                <a:sym typeface="Courier New"/>
              </a:rPr>
              <a:t>                The backticks indicate the scope of the prompt.</a:t>
            </a:r>
            <a:endParaRPr sz="1050">
              <a:solidFill>
                <a:srgbClr val="CE9178"/>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E9178"/>
                </a:solidFill>
                <a:highlight>
                  <a:srgbClr val="1F1F1F"/>
                </a:highlight>
                <a:latin typeface="Courier New"/>
                <a:ea typeface="Courier New"/>
                <a:cs typeface="Courier New"/>
                <a:sym typeface="Courier New"/>
              </a:rPr>
              <a:t>                You shall evaluate the quality of the program on a scale of 1 to 10. Once you evaluate the program, you shall make a decision based on the quality score you gave.</a:t>
            </a:r>
            <a:endParaRPr sz="1050">
              <a:solidFill>
                <a:srgbClr val="CE9178"/>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E9178"/>
                </a:solidFill>
                <a:highlight>
                  <a:srgbClr val="1F1F1F"/>
                </a:highlight>
                <a:latin typeface="Courier New"/>
                <a:ea typeface="Courier New"/>
                <a:cs typeface="Courier New"/>
                <a:sym typeface="Courier New"/>
              </a:rPr>
              <a:t>                Your output shall be structured in 2 parts:</a:t>
            </a:r>
            <a:endParaRPr sz="1050">
              <a:solidFill>
                <a:srgbClr val="CE9178"/>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E9178"/>
                </a:solidFill>
                <a:highlight>
                  <a:srgbClr val="1F1F1F"/>
                </a:highlight>
                <a:latin typeface="Courier New"/>
                <a:ea typeface="Courier New"/>
                <a:cs typeface="Courier New"/>
                <a:sym typeface="Courier New"/>
              </a:rPr>
              <a:t>                Command:</a:t>
            </a:r>
            <a:endParaRPr sz="1050">
              <a:solidFill>
                <a:srgbClr val="CE9178"/>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E9178"/>
                </a:solidFill>
                <a:highlight>
                  <a:srgbClr val="1F1F1F"/>
                </a:highlight>
                <a:latin typeface="Courier New"/>
                <a:ea typeface="Courier New"/>
                <a:cs typeface="Courier New"/>
                <a:sym typeface="Courier New"/>
              </a:rPr>
              <a:t>                If quality is 7 or above, the first line of your output shall be the text "final".</a:t>
            </a:r>
            <a:endParaRPr sz="1050">
              <a:solidFill>
                <a:srgbClr val="CE9178"/>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E9178"/>
                </a:solidFill>
                <a:highlight>
                  <a:srgbClr val="1F1F1F"/>
                </a:highlight>
                <a:latin typeface="Courier New"/>
                <a:ea typeface="Courier New"/>
                <a:cs typeface="Courier New"/>
                <a:sym typeface="Courier New"/>
              </a:rPr>
              <a:t>                If the quality of the program is below 7, the first line of your output shall be "program". You shall then write instructions on what needs to be improved, and how to improve it.</a:t>
            </a:r>
            <a:endParaRPr sz="1050">
              <a:solidFill>
                <a:srgbClr val="CE9178"/>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E9178"/>
                </a:solidFill>
                <a:highlight>
                  <a:srgbClr val="1F1F1F"/>
                </a:highlight>
                <a:latin typeface="Courier New"/>
                <a:ea typeface="Courier New"/>
                <a:cs typeface="Courier New"/>
                <a:sym typeface="Courier New"/>
              </a:rPr>
              <a:t>                Code:</a:t>
            </a:r>
            <a:endParaRPr sz="1050">
              <a:solidFill>
                <a:srgbClr val="CE9178"/>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E9178"/>
                </a:solidFill>
                <a:highlight>
                  <a:srgbClr val="1F1F1F"/>
                </a:highlight>
                <a:latin typeface="Courier New"/>
                <a:ea typeface="Courier New"/>
                <a:cs typeface="Courier New"/>
                <a:sym typeface="Courier New"/>
              </a:rPr>
              <a:t>                You shall return the program exactly as-is, with no changes or omissions whatsoever.</a:t>
            </a:r>
            <a:endParaRPr sz="1050">
              <a:solidFill>
                <a:srgbClr val="CE9178"/>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E9178"/>
                </a:solidFill>
                <a:highlight>
                  <a:srgbClr val="1F1F1F"/>
                </a:highlight>
                <a:latin typeface="Courier New"/>
                <a:ea typeface="Courier New"/>
                <a:cs typeface="Courier New"/>
                <a:sym typeface="Courier New"/>
              </a:rPr>
              <a:t>                ```</a:t>
            </a:r>
            <a:endParaRPr sz="1050">
              <a:solidFill>
                <a:srgbClr val="CE9178"/>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E9178"/>
                </a:solidFill>
                <a:highlight>
                  <a:srgbClr val="1F1F1F"/>
                </a:highlight>
                <a:latin typeface="Courier New"/>
                <a:ea typeface="Courier New"/>
                <a:cs typeface="Courier New"/>
                <a:sym typeface="Courier New"/>
              </a:rPr>
              <a:t>                Prompt:</a:t>
            </a:r>
            <a:endParaRPr sz="1050">
              <a:solidFill>
                <a:srgbClr val="CE9178"/>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E9178"/>
                </a:solidFill>
                <a:highlight>
                  <a:srgbClr val="1F1F1F"/>
                </a:highlight>
                <a:latin typeface="Courier New"/>
                <a:ea typeface="Courier New"/>
                <a:cs typeface="Courier New"/>
                <a:sym typeface="Courier New"/>
              </a:rPr>
              <a:t>                ```</a:t>
            </a:r>
            <a:endParaRPr sz="1050">
              <a:solidFill>
                <a:srgbClr val="CE9178"/>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E9178"/>
                </a:solidFill>
                <a:highlight>
                  <a:srgbClr val="1F1F1F"/>
                </a:highlight>
                <a:latin typeface="Courier New"/>
                <a:ea typeface="Courier New"/>
                <a:cs typeface="Courier New"/>
                <a:sym typeface="Courier New"/>
              </a:rPr>
              <a:t>                </a:t>
            </a:r>
            <a:r>
              <a:rPr lang="en" sz="1050">
                <a:solidFill>
                  <a:srgbClr val="569CD6"/>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prompt</a:t>
            </a:r>
            <a:r>
              <a:rPr lang="en" sz="1050">
                <a:solidFill>
                  <a:srgbClr val="569CD6"/>
                </a:solidFill>
                <a:highlight>
                  <a:srgbClr val="1F1F1F"/>
                </a:highlight>
                <a:latin typeface="Courier New"/>
                <a:ea typeface="Courier New"/>
                <a:cs typeface="Courier New"/>
                <a:sym typeface="Courier New"/>
              </a:rPr>
              <a:t>}</a:t>
            </a:r>
            <a:endParaRPr sz="1050">
              <a:solidFill>
                <a:srgbClr val="569CD6"/>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E9178"/>
                </a:solidFill>
                <a:highlight>
                  <a:srgbClr val="1F1F1F"/>
                </a:highlight>
                <a:latin typeface="Courier New"/>
                <a:ea typeface="Courier New"/>
                <a:cs typeface="Courier New"/>
                <a:sym typeface="Courier New"/>
              </a:rPr>
              <a:t>                ```</a:t>
            </a:r>
            <a:endParaRPr sz="1050">
              <a:solidFill>
                <a:srgbClr val="CE9178"/>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E9178"/>
                </a:solidFill>
                <a:highlight>
                  <a:srgbClr val="1F1F1F"/>
                </a:highlight>
                <a:latin typeface="Courier New"/>
                <a:ea typeface="Courier New"/>
                <a:cs typeface="Courier New"/>
                <a:sym typeface="Courier New"/>
              </a:rPr>
              <a:t>                """</a:t>
            </a:r>
            <a:endParaRPr sz="1050">
              <a:solidFill>
                <a:srgbClr val="CE9178"/>
              </a:solidFill>
              <a:highlight>
                <a:srgbClr val="1F1F1F"/>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1106125"/>
            <a:ext cx="8520600" cy="1963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Live Demo</a:t>
            </a:r>
            <a:endParaRPr/>
          </a:p>
        </p:txBody>
      </p:sp>
      <p:sp>
        <p:nvSpPr>
          <p:cNvPr id="105" name="Google Shape;105;p2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