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6"/>
  </p:notesMasterIdLst>
  <p:sldIdLst>
    <p:sldId id="285" r:id="rId5"/>
    <p:sldId id="292" r:id="rId6"/>
    <p:sldId id="345" r:id="rId7"/>
    <p:sldId id="348" r:id="rId8"/>
    <p:sldId id="331" r:id="rId9"/>
    <p:sldId id="332" r:id="rId10"/>
    <p:sldId id="321" r:id="rId11"/>
    <p:sldId id="337" r:id="rId12"/>
    <p:sldId id="340" r:id="rId13"/>
    <p:sldId id="334" r:id="rId14"/>
    <p:sldId id="335" r:id="rId15"/>
    <p:sldId id="343" r:id="rId16"/>
    <p:sldId id="344" r:id="rId17"/>
    <p:sldId id="341" r:id="rId18"/>
    <p:sldId id="342" r:id="rId19"/>
    <p:sldId id="311" r:id="rId20"/>
    <p:sldId id="349" r:id="rId21"/>
    <p:sldId id="336" r:id="rId22"/>
    <p:sldId id="347" r:id="rId23"/>
    <p:sldId id="317" r:id="rId24"/>
    <p:sldId id="346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95A5D"/>
    <a:srgbClr val="414042"/>
    <a:srgbClr val="DCDCDC"/>
    <a:srgbClr val="4F81BD"/>
    <a:srgbClr val="0C9B2E"/>
    <a:srgbClr val="FFFAD0"/>
    <a:srgbClr val="FFF8AE"/>
    <a:srgbClr val="FCB64C"/>
    <a:srgbClr val="FEC46F"/>
    <a:srgbClr val="FFE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1" autoAdjust="0"/>
    <p:restoredTop sz="94780" autoAdjust="0"/>
  </p:normalViewPr>
  <p:slideViewPr>
    <p:cSldViewPr snapToGrid="0" showGuides="1">
      <p:cViewPr varScale="1">
        <p:scale>
          <a:sx n="160" d="100"/>
          <a:sy n="160" d="100"/>
        </p:scale>
        <p:origin x="256" y="176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7/3/18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09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79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39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15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33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16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5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7" y="437055"/>
            <a:ext cx="979394" cy="5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89149" y="4802438"/>
            <a:ext cx="563362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2018, Amazon Web Services, Inc. or its Affiliates. All rights reserved. CONFIDENTIAL and INTERNAL ONLY.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89149" y="4802438"/>
            <a:ext cx="563362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2018, Amazon Web Services, Inc. or its Affiliates. All rights reserved. CONFIDENTIAL and INTERNAL ONLY.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2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security/how-to-access-secrets-across-aws-accounts-by-attaching-resource-based-polici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blogs/security/how-to-rotate-your-twitter-api-key-and-bearer-token-automatically-with-aws-secrets-manager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7.png"/><Relationship Id="rId3" Type="http://schemas.openxmlformats.org/officeDocument/2006/relationships/image" Target="../media/image23.png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2" Type="http://schemas.openxmlformats.org/officeDocument/2006/relationships/image" Target="../media/image22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5.png"/><Relationship Id="rId5" Type="http://schemas.openxmlformats.org/officeDocument/2006/relationships/image" Target="../media/image31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7898" y="3563007"/>
            <a:ext cx="3683000" cy="958960"/>
          </a:xfrm>
        </p:spPr>
        <p:txBody>
          <a:bodyPr>
            <a:normAutofit/>
          </a:bodyPr>
          <a:lstStyle/>
          <a:p>
            <a:r>
              <a:rPr lang="en-US" dirty="0"/>
              <a:t>Peter M. O’Donnell</a:t>
            </a:r>
          </a:p>
          <a:p>
            <a:r>
              <a:rPr lang="en-US" dirty="0"/>
              <a:t>Solutions Architect</a:t>
            </a:r>
          </a:p>
          <a:p>
            <a:r>
              <a:rPr lang="en-US" dirty="0"/>
              <a:t>Strategic Accounts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7898" y="4470267"/>
            <a:ext cx="3683000" cy="369888"/>
          </a:xfrm>
        </p:spPr>
        <p:txBody>
          <a:bodyPr/>
          <a:lstStyle/>
          <a:p>
            <a:fld id="{9EBE7D01-27AD-B448-B8CD-88B073653417}" type="datetime4">
              <a:rPr lang="en-US" smtClean="0"/>
              <a:t>July 3, 2018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87898" y="1908228"/>
            <a:ext cx="8481931" cy="744537"/>
          </a:xfrm>
        </p:spPr>
        <p:txBody>
          <a:bodyPr/>
          <a:lstStyle/>
          <a:p>
            <a:r>
              <a:rPr lang="en-US" dirty="0"/>
              <a:t>What’s the Password for the Password?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7621958" cy="487849"/>
          </a:xfrm>
        </p:spPr>
        <p:txBody>
          <a:bodyPr/>
          <a:lstStyle/>
          <a:p>
            <a:r>
              <a:rPr lang="en-US" dirty="0"/>
              <a:t>Managing Secrets Securely Without a Stack of Turtles Using AWS Secrets Manager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IAM Roles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624738" y="659307"/>
            <a:ext cx="1688841" cy="37415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AWS Resources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727786" y="807073"/>
            <a:ext cx="2248671" cy="1091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Your 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727785" y="1996722"/>
            <a:ext cx="2248671" cy="1091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Operating</a:t>
            </a:r>
          </a:p>
          <a:p>
            <a:r>
              <a:rPr lang="en-US" dirty="0"/>
              <a:t>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727785" y="3195707"/>
            <a:ext cx="2248671" cy="1091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EC2 Instance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050598" y="3273539"/>
            <a:ext cx="848545" cy="868683"/>
            <a:chOff x="6213081" y="3501917"/>
            <a:chExt cx="848545" cy="86868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081" y="3501917"/>
              <a:ext cx="543745" cy="56388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5481" y="3654317"/>
              <a:ext cx="543745" cy="56388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7881" y="3806717"/>
              <a:ext cx="543745" cy="563883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7161555" y="2374259"/>
            <a:ext cx="614924" cy="640620"/>
            <a:chOff x="6286619" y="2617187"/>
            <a:chExt cx="614924" cy="64062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619" y="2617187"/>
              <a:ext cx="462524" cy="48822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9019" y="2769587"/>
              <a:ext cx="462524" cy="488220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503" y="1373549"/>
            <a:ext cx="487309" cy="4793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82" y="2322037"/>
            <a:ext cx="638564" cy="5747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07" y="3365757"/>
            <a:ext cx="548639" cy="4702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598" y="3634476"/>
            <a:ext cx="423718" cy="56495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079" y="991098"/>
            <a:ext cx="635267" cy="731519"/>
          </a:xfrm>
          <a:prstGeom prst="rect">
            <a:avLst/>
          </a:prstGeom>
        </p:spPr>
      </p:pic>
      <p:sp>
        <p:nvSpPr>
          <p:cNvPr id="21" name="Freeform 20"/>
          <p:cNvSpPr/>
          <p:nvPr/>
        </p:nvSpPr>
        <p:spPr>
          <a:xfrm>
            <a:off x="3013783" y="2590744"/>
            <a:ext cx="457332" cy="979714"/>
          </a:xfrm>
          <a:custGeom>
            <a:avLst/>
            <a:gdLst>
              <a:gd name="connsiteX0" fmla="*/ 37323 w 457332"/>
              <a:gd name="connsiteY0" fmla="*/ 979714 h 979714"/>
              <a:gd name="connsiteX1" fmla="*/ 457200 w 457332"/>
              <a:gd name="connsiteY1" fmla="*/ 522514 h 979714"/>
              <a:gd name="connsiteX2" fmla="*/ 0 w 457332"/>
              <a:gd name="connsiteY2" fmla="*/ 0 h 9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332" h="979714">
                <a:moveTo>
                  <a:pt x="37323" y="979714"/>
                </a:moveTo>
                <a:cubicBezTo>
                  <a:pt x="250371" y="832757"/>
                  <a:pt x="463420" y="685800"/>
                  <a:pt x="457200" y="522514"/>
                </a:cubicBezTo>
                <a:cubicBezTo>
                  <a:pt x="450980" y="359228"/>
                  <a:pt x="225490" y="179614"/>
                  <a:pt x="0" y="0"/>
                </a:cubicBezTo>
              </a:path>
            </a:pathLst>
          </a:custGeom>
          <a:noFill/>
          <a:ln w="38100">
            <a:solidFill>
              <a:srgbClr val="FFC000"/>
            </a:solidFill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481099" y="2779608"/>
            <a:ext cx="2458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AWS credentials auto </a:t>
            </a:r>
          </a:p>
          <a:p>
            <a:r>
              <a:rPr lang="en-US" dirty="0">
                <a:solidFill>
                  <a:schemeClr val="bg1"/>
                </a:solidFill>
              </a:rPr>
              <a:t>delivered and rotated</a:t>
            </a:r>
          </a:p>
        </p:txBody>
      </p:sp>
      <p:sp>
        <p:nvSpPr>
          <p:cNvPr id="23" name="Freeform 22"/>
          <p:cNvSpPr/>
          <p:nvPr/>
        </p:nvSpPr>
        <p:spPr>
          <a:xfrm>
            <a:off x="2995121" y="1429534"/>
            <a:ext cx="467183" cy="1061947"/>
          </a:xfrm>
          <a:custGeom>
            <a:avLst/>
            <a:gdLst>
              <a:gd name="connsiteX0" fmla="*/ 37323 w 457332"/>
              <a:gd name="connsiteY0" fmla="*/ 979714 h 979714"/>
              <a:gd name="connsiteX1" fmla="*/ 457200 w 457332"/>
              <a:gd name="connsiteY1" fmla="*/ 522514 h 979714"/>
              <a:gd name="connsiteX2" fmla="*/ 0 w 457332"/>
              <a:gd name="connsiteY2" fmla="*/ 0 h 9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332" h="979714">
                <a:moveTo>
                  <a:pt x="37323" y="979714"/>
                </a:moveTo>
                <a:cubicBezTo>
                  <a:pt x="250371" y="832757"/>
                  <a:pt x="463420" y="685800"/>
                  <a:pt x="457200" y="522514"/>
                </a:cubicBezTo>
                <a:cubicBezTo>
                  <a:pt x="450980" y="359228"/>
                  <a:pt x="225490" y="179614"/>
                  <a:pt x="0" y="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466560" y="1637341"/>
            <a:ext cx="2458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AWS credentials auto </a:t>
            </a:r>
          </a:p>
          <a:p>
            <a:r>
              <a:rPr lang="en-US" dirty="0">
                <a:solidFill>
                  <a:schemeClr val="bg1"/>
                </a:solidFill>
              </a:rPr>
              <a:t>discovered and used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013783" y="1284458"/>
            <a:ext cx="3526976" cy="0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6" name="TextBox 25"/>
          <p:cNvSpPr txBox="1"/>
          <p:nvPr/>
        </p:nvSpPr>
        <p:spPr>
          <a:xfrm>
            <a:off x="3445287" y="633359"/>
            <a:ext cx="262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Access controlled by policy attached to role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55155" y="4386194"/>
            <a:ext cx="4895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Also works with AWS Lambda &amp; Amazon ECS</a:t>
            </a:r>
          </a:p>
        </p:txBody>
      </p:sp>
    </p:spTree>
    <p:extLst>
      <p:ext uri="{BB962C8B-B14F-4D97-AF65-F5344CB8AC3E}">
        <p14:creationId xmlns:p14="http://schemas.microsoft.com/office/powerpoint/2010/main" val="381236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1" grpId="0" animBg="1"/>
      <p:bldP spid="22" grpId="0"/>
      <p:bldP spid="23" grpId="0" animBg="1"/>
      <p:bldP spid="24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Secret</a:t>
            </a:r>
          </a:p>
        </p:txBody>
      </p:sp>
      <p:sp>
        <p:nvSpPr>
          <p:cNvPr id="4" name="Rectangle 3"/>
          <p:cNvSpPr/>
          <p:nvPr/>
        </p:nvSpPr>
        <p:spPr>
          <a:xfrm>
            <a:off x="6270174" y="525661"/>
            <a:ext cx="1688841" cy="193143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AWS Resources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27786" y="673427"/>
            <a:ext cx="2248671" cy="1091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Your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727785" y="1863076"/>
            <a:ext cx="2248671" cy="1091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Operating</a:t>
            </a:r>
          </a:p>
          <a:p>
            <a:r>
              <a:rPr lang="en-US" dirty="0"/>
              <a:t>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727785" y="3062061"/>
            <a:ext cx="2248671" cy="1091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EC2 Instance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425" y="1197621"/>
            <a:ext cx="543745" cy="5638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031" y="1239903"/>
            <a:ext cx="487309" cy="479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82" y="2188391"/>
            <a:ext cx="638564" cy="5747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07" y="3232111"/>
            <a:ext cx="548639" cy="470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598" y="3500830"/>
            <a:ext cx="423718" cy="5649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079" y="857452"/>
            <a:ext cx="635267" cy="731519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3013783" y="2457098"/>
            <a:ext cx="457332" cy="979714"/>
          </a:xfrm>
          <a:custGeom>
            <a:avLst/>
            <a:gdLst>
              <a:gd name="connsiteX0" fmla="*/ 37323 w 457332"/>
              <a:gd name="connsiteY0" fmla="*/ 979714 h 979714"/>
              <a:gd name="connsiteX1" fmla="*/ 457200 w 457332"/>
              <a:gd name="connsiteY1" fmla="*/ 522514 h 979714"/>
              <a:gd name="connsiteX2" fmla="*/ 0 w 457332"/>
              <a:gd name="connsiteY2" fmla="*/ 0 h 9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332" h="979714">
                <a:moveTo>
                  <a:pt x="37323" y="979714"/>
                </a:moveTo>
                <a:cubicBezTo>
                  <a:pt x="250371" y="832757"/>
                  <a:pt x="463420" y="685800"/>
                  <a:pt x="457200" y="522514"/>
                </a:cubicBezTo>
                <a:cubicBezTo>
                  <a:pt x="450980" y="359228"/>
                  <a:pt x="225490" y="179614"/>
                  <a:pt x="0" y="0"/>
                </a:cubicBezTo>
              </a:path>
            </a:pathLst>
          </a:custGeom>
          <a:noFill/>
          <a:ln w="38100">
            <a:solidFill>
              <a:srgbClr val="FFC000"/>
            </a:solidFill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95121" y="1588971"/>
            <a:ext cx="467183" cy="768864"/>
          </a:xfrm>
          <a:custGeom>
            <a:avLst/>
            <a:gdLst>
              <a:gd name="connsiteX0" fmla="*/ 37323 w 457332"/>
              <a:gd name="connsiteY0" fmla="*/ 979714 h 979714"/>
              <a:gd name="connsiteX1" fmla="*/ 457200 w 457332"/>
              <a:gd name="connsiteY1" fmla="*/ 522514 h 979714"/>
              <a:gd name="connsiteX2" fmla="*/ 0 w 457332"/>
              <a:gd name="connsiteY2" fmla="*/ 0 h 9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332" h="979714">
                <a:moveTo>
                  <a:pt x="37323" y="979714"/>
                </a:moveTo>
                <a:cubicBezTo>
                  <a:pt x="250371" y="832757"/>
                  <a:pt x="463420" y="685800"/>
                  <a:pt x="457200" y="522514"/>
                </a:cubicBezTo>
                <a:cubicBezTo>
                  <a:pt x="450980" y="359228"/>
                  <a:pt x="225490" y="179614"/>
                  <a:pt x="0" y="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013783" y="1150812"/>
            <a:ext cx="3405743" cy="783776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 rot="793504">
            <a:off x="3514421" y="903704"/>
            <a:ext cx="262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Authorized call to Secrets Manager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70174" y="2531843"/>
            <a:ext cx="1688841" cy="162154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Other Resources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934" y="3232111"/>
            <a:ext cx="597216" cy="7872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95452" y="3248235"/>
            <a:ext cx="251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AWS credentials plumbed (as before)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526" y="1747216"/>
            <a:ext cx="718318" cy="718318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7137844" y="2105639"/>
            <a:ext cx="1810213" cy="736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3" name="TextBox 22"/>
          <p:cNvSpPr txBox="1"/>
          <p:nvPr/>
        </p:nvSpPr>
        <p:spPr>
          <a:xfrm>
            <a:off x="8053591" y="1503695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/>
              </a:rPr>
              <a:t>DB creds </a:t>
            </a:r>
          </a:p>
          <a:p>
            <a:r>
              <a:rPr lang="en-US" dirty="0">
                <a:solidFill>
                  <a:schemeClr val="bg1"/>
                </a:solidFill>
                <a:latin typeface="Amazon Ember"/>
              </a:rPr>
              <a:t>loaded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013784" y="1239904"/>
            <a:ext cx="3343246" cy="787990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 rot="793504">
            <a:off x="3735556" y="1688153"/>
            <a:ext cx="262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DB creds returned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26851" y="1360147"/>
            <a:ext cx="3807695" cy="2211253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 rot="1819387">
            <a:off x="3670201" y="2495848"/>
            <a:ext cx="262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connection established</a:t>
            </a:r>
          </a:p>
        </p:txBody>
      </p:sp>
      <p:sp>
        <p:nvSpPr>
          <p:cNvPr id="28" name="Freeform 27"/>
          <p:cNvSpPr/>
          <p:nvPr/>
        </p:nvSpPr>
        <p:spPr>
          <a:xfrm>
            <a:off x="7203233" y="2214507"/>
            <a:ext cx="995278" cy="1427583"/>
          </a:xfrm>
          <a:custGeom>
            <a:avLst/>
            <a:gdLst>
              <a:gd name="connsiteX0" fmla="*/ 0 w 995278"/>
              <a:gd name="connsiteY0" fmla="*/ 0 h 1427583"/>
              <a:gd name="connsiteX1" fmla="*/ 989045 w 995278"/>
              <a:gd name="connsiteY1" fmla="*/ 849085 h 1427583"/>
              <a:gd name="connsiteX2" fmla="*/ 345232 w 995278"/>
              <a:gd name="connsiteY2" fmla="*/ 1427583 h 142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5278" h="1427583">
                <a:moveTo>
                  <a:pt x="0" y="0"/>
                </a:moveTo>
                <a:cubicBezTo>
                  <a:pt x="465753" y="305577"/>
                  <a:pt x="931506" y="611155"/>
                  <a:pt x="989045" y="849085"/>
                </a:cubicBezTo>
                <a:cubicBezTo>
                  <a:pt x="1046584" y="1087016"/>
                  <a:pt x="695908" y="1257299"/>
                  <a:pt x="345232" y="1427583"/>
                </a:cubicBezTo>
              </a:path>
            </a:pathLst>
          </a:custGeom>
          <a:noFill/>
          <a:ln w="38100">
            <a:solidFill>
              <a:srgbClr val="FFC000"/>
            </a:solidFill>
            <a:prstDash val="sysDot"/>
            <a:headEnd type="triangl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147323" y="3177664"/>
            <a:ext cx="120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/>
              </a:rPr>
              <a:t>Safe rotation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2109" y="4267179"/>
            <a:ext cx="901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/>
              </a:rPr>
              <a:t>Combo provides your apps a reliable, secure, auto-rotating solution for </a:t>
            </a:r>
            <a:r>
              <a:rPr lang="en-US" dirty="0">
                <a:solidFill>
                  <a:schemeClr val="accent2"/>
                </a:solidFill>
                <a:latin typeface="Amazon Ember"/>
              </a:rPr>
              <a:t>ALL</a:t>
            </a:r>
            <a:r>
              <a:rPr lang="en-US" dirty="0">
                <a:solidFill>
                  <a:schemeClr val="bg1"/>
                </a:solidFill>
                <a:latin typeface="Amazon Ember"/>
              </a:rPr>
              <a:t> credentials</a:t>
            </a:r>
          </a:p>
        </p:txBody>
      </p:sp>
    </p:spTree>
    <p:extLst>
      <p:ext uri="{BB962C8B-B14F-4D97-AF65-F5344CB8AC3E}">
        <p14:creationId xmlns:p14="http://schemas.microsoft.com/office/powerpoint/2010/main" val="384271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5" grpId="0" animBg="1"/>
      <p:bldP spid="17" grpId="0"/>
      <p:bldP spid="20" grpId="0"/>
      <p:bldP spid="23" grpId="0"/>
      <p:bldP spid="25" grpId="0"/>
      <p:bldP spid="27" grpId="0"/>
      <p:bldP spid="28" grpId="0" animBg="1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 Secret (Integrated)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65815" y="673426"/>
            <a:ext cx="1255887" cy="29709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AWS Secrets Manager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36789" y="2105637"/>
            <a:ext cx="1269826" cy="24944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Your Code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8" y="2463928"/>
            <a:ext cx="635267" cy="73151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380903" y="660677"/>
            <a:ext cx="1255887" cy="3939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Integrated</a:t>
            </a:r>
          </a:p>
          <a:p>
            <a:pPr algn="ctr"/>
            <a:r>
              <a:rPr lang="en-US" dirty="0"/>
              <a:t>Backend Resource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238" y="1636571"/>
            <a:ext cx="597216" cy="7872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599" y="1639145"/>
            <a:ext cx="718318" cy="718318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1638455" y="1158664"/>
            <a:ext cx="2220391" cy="6157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3" name="TextBox 22"/>
          <p:cNvSpPr txBox="1"/>
          <p:nvPr/>
        </p:nvSpPr>
        <p:spPr>
          <a:xfrm>
            <a:off x="1924258" y="79250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/>
              </a:rPr>
              <a:t>1) Rotation event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5" y="664170"/>
            <a:ext cx="712177" cy="712177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5142803" y="1315586"/>
            <a:ext cx="2220392" cy="0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7" name="TextBox 36"/>
          <p:cNvSpPr txBox="1"/>
          <p:nvPr/>
        </p:nvSpPr>
        <p:spPr>
          <a:xfrm>
            <a:off x="5271841" y="712549"/>
            <a:ext cx="2091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/>
              </a:rPr>
              <a:t>2) New credential creation initiated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142803" y="2140369"/>
            <a:ext cx="2220392" cy="0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9" name="TextBox 38"/>
          <p:cNvSpPr txBox="1"/>
          <p:nvPr/>
        </p:nvSpPr>
        <p:spPr>
          <a:xfrm>
            <a:off x="5219401" y="1494037"/>
            <a:ext cx="2161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/>
              </a:rPr>
              <a:t>3) New credential creation completed</a:t>
            </a:r>
          </a:p>
        </p:txBody>
      </p:sp>
      <p:sp>
        <p:nvSpPr>
          <p:cNvPr id="40" name="Freeform 39"/>
          <p:cNvSpPr/>
          <p:nvPr/>
        </p:nvSpPr>
        <p:spPr>
          <a:xfrm>
            <a:off x="3242471" y="2201588"/>
            <a:ext cx="583941" cy="485336"/>
          </a:xfrm>
          <a:custGeom>
            <a:avLst/>
            <a:gdLst>
              <a:gd name="connsiteX0" fmla="*/ 583941 w 583941"/>
              <a:gd name="connsiteY0" fmla="*/ 0 h 485336"/>
              <a:gd name="connsiteX1" fmla="*/ 132 w 583941"/>
              <a:gd name="connsiteY1" fmla="*/ 246185 h 485336"/>
              <a:gd name="connsiteX2" fmla="*/ 541738 w 583941"/>
              <a:gd name="connsiteY2" fmla="*/ 485336 h 48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941" h="485336">
                <a:moveTo>
                  <a:pt x="583941" y="0"/>
                </a:moveTo>
                <a:cubicBezTo>
                  <a:pt x="295553" y="82648"/>
                  <a:pt x="7166" y="165296"/>
                  <a:pt x="132" y="246185"/>
                </a:cubicBezTo>
                <a:cubicBezTo>
                  <a:pt x="-6902" y="327074"/>
                  <a:pt x="267418" y="406205"/>
                  <a:pt x="541738" y="485336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735884" y="1608197"/>
            <a:ext cx="2161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/>
              </a:rPr>
              <a:t>4) New credential promoted to active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620372" y="3430023"/>
            <a:ext cx="2220391" cy="615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3" name="TextBox 42"/>
          <p:cNvSpPr txBox="1"/>
          <p:nvPr/>
        </p:nvSpPr>
        <p:spPr>
          <a:xfrm>
            <a:off x="1757473" y="2779576"/>
            <a:ext cx="2122693" cy="641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/>
              </a:rPr>
              <a:t>5) Secret retrieval gets new version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628039" y="4357520"/>
            <a:ext cx="5735156" cy="794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5" name="TextBox 44"/>
          <p:cNvSpPr txBox="1"/>
          <p:nvPr/>
        </p:nvSpPr>
        <p:spPr>
          <a:xfrm>
            <a:off x="1742913" y="3946044"/>
            <a:ext cx="478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/>
              </a:rPr>
              <a:t>6) Connection using new credential</a:t>
            </a:r>
          </a:p>
        </p:txBody>
      </p:sp>
    </p:spTree>
    <p:extLst>
      <p:ext uri="{BB962C8B-B14F-4D97-AF65-F5344CB8AC3E}">
        <p14:creationId xmlns:p14="http://schemas.microsoft.com/office/powerpoint/2010/main" val="400860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7" grpId="0"/>
      <p:bldP spid="39" grpId="0"/>
      <p:bldP spid="40" grpId="0" animBg="1"/>
      <p:bldP spid="41" grpId="0"/>
      <p:bldP spid="43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 Secret (Custom)</a:t>
            </a:r>
          </a:p>
        </p:txBody>
      </p:sp>
      <p:sp>
        <p:nvSpPr>
          <p:cNvPr id="4" name="Rectangle 3"/>
          <p:cNvSpPr/>
          <p:nvPr/>
        </p:nvSpPr>
        <p:spPr>
          <a:xfrm>
            <a:off x="1885071" y="660677"/>
            <a:ext cx="1255887" cy="29709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AWS Secrets Manager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414" y="3216984"/>
            <a:ext cx="1269826" cy="138315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Your Code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93" y="3575275"/>
            <a:ext cx="635267" cy="73151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737536" y="660677"/>
            <a:ext cx="1255887" cy="3939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Custom Backend Resource (e.g. 3</a:t>
            </a:r>
            <a:r>
              <a:rPr lang="en-US" baseline="30000" dirty="0"/>
              <a:t>rd</a:t>
            </a:r>
            <a:r>
              <a:rPr lang="en-US" dirty="0"/>
              <a:t> party API key)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55" y="1626396"/>
            <a:ext cx="718318" cy="718318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1096848" y="1158664"/>
            <a:ext cx="788223" cy="8954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3" name="TextBox 22"/>
          <p:cNvSpPr txBox="1"/>
          <p:nvPr/>
        </p:nvSpPr>
        <p:spPr>
          <a:xfrm>
            <a:off x="336789" y="1339224"/>
            <a:ext cx="134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/>
              </a:rPr>
              <a:t>1) Rotation event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38" y="664170"/>
            <a:ext cx="712177" cy="712177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3136952" y="1463040"/>
            <a:ext cx="1849248" cy="9035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7" name="TextBox 36"/>
          <p:cNvSpPr txBox="1"/>
          <p:nvPr/>
        </p:nvSpPr>
        <p:spPr>
          <a:xfrm>
            <a:off x="3136952" y="1483141"/>
            <a:ext cx="2091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/>
              </a:rPr>
              <a:t>2) Multi-step rotation (create, set, test, finish)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6239135" y="2138638"/>
            <a:ext cx="1484144" cy="509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9" name="TextBox 38"/>
          <p:cNvSpPr txBox="1"/>
          <p:nvPr/>
        </p:nvSpPr>
        <p:spPr>
          <a:xfrm>
            <a:off x="6215818" y="2150213"/>
            <a:ext cx="1811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/>
              </a:rPr>
              <a:t>3) Operations per rotation strategy supported by backend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152" y="2545383"/>
            <a:ext cx="737022" cy="73702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986200" y="671743"/>
            <a:ext cx="1255887" cy="29709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Custom Lambda Rotator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(You write)</a:t>
            </a:r>
          </a:p>
          <a:p>
            <a:pPr algn="ctr"/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323" y="1715824"/>
            <a:ext cx="543639" cy="56495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114689" y="2753981"/>
            <a:ext cx="1871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/>
              </a:rPr>
              <a:t>4) New cred promoted to active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136952" y="2733880"/>
            <a:ext cx="1849248" cy="9035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3" name="TextBox 52"/>
          <p:cNvSpPr txBox="1"/>
          <p:nvPr/>
        </p:nvSpPr>
        <p:spPr>
          <a:xfrm>
            <a:off x="358328" y="2508265"/>
            <a:ext cx="1181975" cy="64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/>
              </a:rPr>
              <a:t>5) Secret retrieval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628039" y="4486607"/>
            <a:ext cx="6101864" cy="2493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5" name="TextBox 54"/>
          <p:cNvSpPr txBox="1"/>
          <p:nvPr/>
        </p:nvSpPr>
        <p:spPr>
          <a:xfrm>
            <a:off x="1742913" y="4075131"/>
            <a:ext cx="478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/>
              </a:rPr>
              <a:t>6) Connection using new credential</a:t>
            </a:r>
          </a:p>
        </p:txBody>
      </p:sp>
      <p:sp>
        <p:nvSpPr>
          <p:cNvPr id="24" name="Freeform 23"/>
          <p:cNvSpPr/>
          <p:nvPr/>
        </p:nvSpPr>
        <p:spPr>
          <a:xfrm>
            <a:off x="1307365" y="2901898"/>
            <a:ext cx="566777" cy="309838"/>
          </a:xfrm>
          <a:custGeom>
            <a:avLst/>
            <a:gdLst>
              <a:gd name="connsiteX0" fmla="*/ 0 w 566777"/>
              <a:gd name="connsiteY0" fmla="*/ 309838 h 309838"/>
              <a:gd name="connsiteX1" fmla="*/ 105799 w 566777"/>
              <a:gd name="connsiteY1" fmla="*/ 60456 h 309838"/>
              <a:gd name="connsiteX2" fmla="*/ 566777 w 566777"/>
              <a:gd name="connsiteY2" fmla="*/ 0 h 30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777" h="309838">
                <a:moveTo>
                  <a:pt x="0" y="309838"/>
                </a:moveTo>
                <a:cubicBezTo>
                  <a:pt x="5668" y="210967"/>
                  <a:pt x="11336" y="112096"/>
                  <a:pt x="105799" y="60456"/>
                </a:cubicBezTo>
                <a:cubicBezTo>
                  <a:pt x="200262" y="8816"/>
                  <a:pt x="383519" y="4408"/>
                  <a:pt x="566777" y="0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4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7" grpId="0"/>
      <p:bldP spid="39" grpId="0"/>
      <p:bldP spid="29" grpId="0" animBg="1"/>
      <p:bldP spid="51" grpId="0"/>
      <p:bldP spid="53" grpId="0"/>
      <p:bldP spid="55" grpId="0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grained access controls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46755" y="1577215"/>
            <a:ext cx="7663990" cy="31081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Implement using IAM Policies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Specify permissions attached to IAM principals (roles, users, or groups).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Control secret management (e.g. rotation, metadata) and use (e.g. retrieval) independently.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secret id or tags to define fine grained access controls to collections of secrets or an individual secret.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3687" y="823387"/>
            <a:ext cx="5525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mazon Ember"/>
              </a:rPr>
              <a:t>Controlling management and access to secrets</a:t>
            </a:r>
          </a:p>
        </p:txBody>
      </p:sp>
    </p:spTree>
    <p:extLst>
      <p:ext uri="{BB962C8B-B14F-4D97-AF65-F5344CB8AC3E}">
        <p14:creationId xmlns:p14="http://schemas.microsoft.com/office/powerpoint/2010/main" val="381718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37743" y="1499258"/>
            <a:ext cx="4040188" cy="47982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At-rest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37743" y="1979079"/>
            <a:ext cx="4040188" cy="29634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Secrets encrypted at rest using AWS Key Management Service (KMS).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Choose your desired Customer Master Key (CMK) or AWS managed default encryption key.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25569" y="1499258"/>
            <a:ext cx="4041775" cy="47982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In-transit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25569" y="1979079"/>
            <a:ext cx="4041775" cy="29634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Secrets encrypted in transit using Transport Layer Security (TLS).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API calls authenticated by SigV4 verification.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13136" y="864743"/>
            <a:ext cx="4852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mazon Ember"/>
              </a:rPr>
              <a:t>All secrets protected at-rest and in-transit</a:t>
            </a:r>
          </a:p>
        </p:txBody>
      </p:sp>
    </p:spTree>
    <p:extLst>
      <p:ext uri="{BB962C8B-B14F-4D97-AF65-F5344CB8AC3E}">
        <p14:creationId xmlns:p14="http://schemas.microsoft.com/office/powerpoint/2010/main" val="2461267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8" y="114936"/>
            <a:ext cx="8557829" cy="545741"/>
          </a:xfrm>
        </p:spPr>
        <p:txBody>
          <a:bodyPr/>
          <a:lstStyle/>
          <a:p>
            <a:r>
              <a:rPr lang="en-US" dirty="0"/>
              <a:t>Comparing AWS Systems Manager Parameter Store</a:t>
            </a:r>
          </a:p>
        </p:txBody>
      </p:sp>
      <p:sp>
        <p:nvSpPr>
          <p:cNvPr id="20" name="Content Placeholder 4"/>
          <p:cNvSpPr>
            <a:spLocks noGrp="1"/>
          </p:cNvSpPr>
          <p:nvPr>
            <p:ph sz="half" idx="10"/>
          </p:nvPr>
        </p:nvSpPr>
        <p:spPr>
          <a:xfrm>
            <a:off x="1245567" y="858543"/>
            <a:ext cx="2442633" cy="58308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AWS Systems Manager Parameter Store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half" idx="11"/>
          </p:nvPr>
        </p:nvSpPr>
        <p:spPr>
          <a:xfrm>
            <a:off x="5009257" y="858543"/>
            <a:ext cx="3019515" cy="711902"/>
          </a:xfrm>
        </p:spPr>
        <p:txBody>
          <a:bodyPr>
            <a:no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AWS Secrets Manager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99911" y="2608480"/>
            <a:ext cx="4107688" cy="200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mazon Ember"/>
              </a:rPr>
              <a:t>Secure storage for configuration data, which can include secrets.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mazon Ember"/>
              </a:rPr>
              <a:t>Reference values using the unique name specified during creation.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mazon Ember"/>
              </a:rPr>
              <a:t>Use parameters in scripts for configuration and automation.</a:t>
            </a:r>
          </a:p>
        </p:txBody>
      </p:sp>
      <p:sp>
        <p:nvSpPr>
          <p:cNvPr id="25" name="Content Placeholder 4"/>
          <p:cNvSpPr txBox="1">
            <a:spLocks/>
          </p:cNvSpPr>
          <p:nvPr/>
        </p:nvSpPr>
        <p:spPr>
          <a:xfrm>
            <a:off x="4649813" y="2608480"/>
            <a:ext cx="4107688" cy="22274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mazon Ember"/>
              </a:rPr>
              <a:t>A service to manage the lifecycle for secrets in your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mazon Ember"/>
              </a:rPr>
              <a:t>Helps you meet security and compliance requirements by rotating secrets automatically.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mazon Ember"/>
              </a:rPr>
              <a:t>Built-in integrations for Amazon RDS that can rotate database credentials on your behalf.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mazon Ember"/>
              </a:rPr>
              <a:t>Extensible via Lambda.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40041" y="1441625"/>
            <a:ext cx="970867" cy="1072711"/>
            <a:chOff x="2064460" y="1400716"/>
            <a:chExt cx="970867" cy="107271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460" y="1400716"/>
              <a:ext cx="696097" cy="77721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1357" y="1882432"/>
              <a:ext cx="433970" cy="590995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95" y="1388598"/>
            <a:ext cx="1069486" cy="106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77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8" y="114936"/>
            <a:ext cx="8557829" cy="545741"/>
          </a:xfrm>
        </p:spPr>
        <p:txBody>
          <a:bodyPr/>
          <a:lstStyle/>
          <a:p>
            <a:r>
              <a:rPr lang="en-US" dirty="0"/>
              <a:t>Comparing Other Popular Secrets Solutions</a:t>
            </a:r>
          </a:p>
        </p:txBody>
      </p:sp>
      <p:sp>
        <p:nvSpPr>
          <p:cNvPr id="20" name="Content Placeholder 4"/>
          <p:cNvSpPr>
            <a:spLocks noGrp="1"/>
          </p:cNvSpPr>
          <p:nvPr>
            <p:ph sz="half" idx="10"/>
          </p:nvPr>
        </p:nvSpPr>
        <p:spPr>
          <a:xfrm>
            <a:off x="1245567" y="858543"/>
            <a:ext cx="2442633" cy="58308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Vault, CyberArk, et al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half" idx="11"/>
          </p:nvPr>
        </p:nvSpPr>
        <p:spPr>
          <a:xfrm>
            <a:off x="5009257" y="858543"/>
            <a:ext cx="3019515" cy="711902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AWS Secrets Manager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655570" y="1320369"/>
            <a:ext cx="4107688" cy="3188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mazon Ember"/>
              </a:rPr>
              <a:t>Customers must operate complex, highly available clusters that runs on customer managed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mazon Ember"/>
              </a:rPr>
              <a:t>Vault’s Enterprise Edition and </a:t>
            </a:r>
            <a:r>
              <a:rPr lang="en-US" sz="1600" dirty="0" err="1">
                <a:solidFill>
                  <a:schemeClr val="bg1"/>
                </a:solidFill>
                <a:latin typeface="Amazon Ember"/>
              </a:rPr>
              <a:t>Cyberark</a:t>
            </a:r>
            <a:r>
              <a:rPr lang="en-US" sz="1600" dirty="0">
                <a:solidFill>
                  <a:schemeClr val="bg1"/>
                </a:solidFill>
                <a:latin typeface="Amazon Ember"/>
              </a:rPr>
              <a:t> are costly and require up-front expense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mazon Ember"/>
              </a:rPr>
              <a:t>Fingerprint </a:t>
            </a:r>
            <a:r>
              <a:rPr lang="en-US" sz="1600" dirty="0" err="1">
                <a:solidFill>
                  <a:schemeClr val="bg1"/>
                </a:solidFill>
                <a:latin typeface="Amazon Ember"/>
              </a:rPr>
              <a:t>auth</a:t>
            </a:r>
            <a:r>
              <a:rPr lang="en-US" sz="1600" dirty="0">
                <a:solidFill>
                  <a:schemeClr val="bg1"/>
                </a:solidFill>
                <a:latin typeface="Amazon Ember"/>
              </a:rPr>
              <a:t> model isn’t cloud-friendly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mazon Ember"/>
              </a:rPr>
              <a:t>Wider ecosystem of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mazon Ember"/>
              </a:rPr>
              <a:t>Monitoring and auditing integrated</a:t>
            </a:r>
            <a:br>
              <a:rPr lang="en-US" sz="1600" dirty="0">
                <a:solidFill>
                  <a:schemeClr val="bg1"/>
                </a:solidFill>
                <a:latin typeface="Amazon Ember"/>
              </a:rPr>
            </a:br>
            <a:endParaRPr lang="en-US" sz="1600" dirty="0">
              <a:solidFill>
                <a:schemeClr val="bg1"/>
              </a:solidFill>
              <a:latin typeface="Amazon Ember"/>
            </a:endParaRPr>
          </a:p>
        </p:txBody>
      </p:sp>
      <p:sp>
        <p:nvSpPr>
          <p:cNvPr id="25" name="Content Placeholder 4"/>
          <p:cNvSpPr txBox="1">
            <a:spLocks/>
          </p:cNvSpPr>
          <p:nvPr/>
        </p:nvSpPr>
        <p:spPr>
          <a:xfrm>
            <a:off x="4763258" y="1320369"/>
            <a:ext cx="4107688" cy="26552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mazon Ember"/>
              </a:rPr>
              <a:t>Fully-managed service with AWS’s proven track record of operational excellence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mazon Ember"/>
              </a:rPr>
              <a:t>Pay as you go, per secret and its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mazon Ember"/>
              </a:rPr>
              <a:t>Fully integrated with AWS IAM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mazon Ember"/>
              </a:rPr>
              <a:t>Focused solely on secrets management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mazon Ember"/>
              </a:rPr>
              <a:t>Additional logging &amp; auditing features coming soon</a:t>
            </a:r>
          </a:p>
        </p:txBody>
      </p:sp>
    </p:spTree>
    <p:extLst>
      <p:ext uri="{BB962C8B-B14F-4D97-AF65-F5344CB8AC3E}">
        <p14:creationId xmlns:p14="http://schemas.microsoft.com/office/powerpoint/2010/main" val="199234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&amp;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89" y="835606"/>
            <a:ext cx="8631958" cy="35539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Pay only for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what you use. No minimum </a:t>
            </a:r>
            <a:r>
              <a:rPr lang="en-US" dirty="0"/>
              <a:t>fee.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Two dimensions: </a:t>
            </a:r>
            <a:r>
              <a:rPr lang="en-US" dirty="0">
                <a:solidFill>
                  <a:schemeClr val="accent1"/>
                </a:solidFill>
              </a:rPr>
              <a:t>storage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access</a:t>
            </a:r>
            <a:r>
              <a:rPr lang="en-US" dirty="0"/>
              <a:t>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Storage</a:t>
            </a:r>
            <a:r>
              <a:rPr lang="en-US" dirty="0">
                <a:solidFill>
                  <a:srgbClr val="FFC000"/>
                </a:solidFill>
              </a:rPr>
              <a:t>:</a:t>
            </a:r>
            <a:r>
              <a:rPr lang="en-US" dirty="0"/>
              <a:t> $0.40 per month per secret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Access</a:t>
            </a:r>
            <a:r>
              <a:rPr lang="en-US" dirty="0"/>
              <a:t>: $0.05 per 10,000 API calls (reads and writes)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Currently available in: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IAD, CMH, SFO, PDX, YUL, GRU, </a:t>
            </a:r>
            <a:r>
              <a:rPr lang="en-US" strike="sngStrike" dirty="0">
                <a:solidFill>
                  <a:schemeClr val="accent5"/>
                </a:solidFill>
              </a:rPr>
              <a:t>PDT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SIN, NRT, SYD, ICN, BOM, </a:t>
            </a:r>
            <a:r>
              <a:rPr lang="en-US" strike="sngStrike" dirty="0">
                <a:solidFill>
                  <a:schemeClr val="accent5"/>
                </a:solidFill>
              </a:rPr>
              <a:t>KIX</a:t>
            </a:r>
            <a:endParaRPr lang="en-US" dirty="0">
              <a:solidFill>
                <a:schemeClr val="accent2"/>
              </a:solidFill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DUB, LHR, FRA, </a:t>
            </a:r>
            <a:r>
              <a:rPr lang="en-US" strike="sngStrike" dirty="0">
                <a:solidFill>
                  <a:schemeClr val="accent5"/>
                </a:solidFill>
              </a:rPr>
              <a:t>CDG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trike="sngStrike" dirty="0">
                <a:solidFill>
                  <a:schemeClr val="accent5"/>
                </a:solidFill>
              </a:rPr>
              <a:t>BJS, ZHY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(No KMS)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32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2F8E-F1DB-A04E-BC98-04658248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DBA1-06A4-E146-A157-57BD94AED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89" y="818501"/>
            <a:ext cx="8205304" cy="355392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https://aws.amazon.com/blogs/security/how-to-access-secrets-across-aws-accounts-by-attaching-resource-based-policies/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https://aws.amazon.com/blogs/security/how-to-rotate-your-twitter-api-key-and-bearer-token-automatically-with-aws-secrets-manager/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a demo </a:t>
            </a:r>
            <a:r>
              <a:rPr lang="en-US" dirty="0" err="1"/>
              <a:t>tk</a:t>
            </a:r>
            <a:r>
              <a:rPr lang="en-US" dirty="0"/>
              <a:t> from our own talented </a:t>
            </a:r>
            <a:r>
              <a:rPr lang="en-US" dirty="0" err="1"/>
              <a:t>jslevine</a:t>
            </a:r>
            <a:r>
              <a:rPr lang="en-US" dirty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23423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customers want to do?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73184" y="3328538"/>
            <a:ext cx="2695975" cy="340940"/>
          </a:xfrm>
        </p:spPr>
        <p:txBody>
          <a:bodyPr/>
          <a:lstStyle/>
          <a:p>
            <a:r>
              <a:rPr lang="en-US" sz="1600" dirty="0"/>
              <a:t>Use secrets within their applications to connect to databases, APIs, and other resources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1"/>
          </p:nvPr>
        </p:nvSpPr>
        <p:spPr>
          <a:xfrm>
            <a:off x="3197598" y="3328538"/>
            <a:ext cx="2695975" cy="340940"/>
          </a:xfrm>
        </p:spPr>
        <p:txBody>
          <a:bodyPr/>
          <a:lstStyle/>
          <a:p>
            <a:r>
              <a:rPr lang="en-US" sz="1600" dirty="0"/>
              <a:t>Rotate those secrets regularly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3"/>
          </p:nvPr>
        </p:nvSpPr>
        <p:spPr>
          <a:xfrm>
            <a:off x="6222012" y="3328538"/>
            <a:ext cx="2695975" cy="340940"/>
          </a:xfrm>
        </p:spPr>
        <p:txBody>
          <a:bodyPr/>
          <a:lstStyle/>
          <a:p>
            <a:r>
              <a:rPr lang="en-US" sz="1600" dirty="0"/>
              <a:t>Specify and control where, how, and by whom secrets are used.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61270" y="981608"/>
            <a:ext cx="2168629" cy="2028913"/>
            <a:chOff x="3346621" y="981609"/>
            <a:chExt cx="2168629" cy="20289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6621" y="1564769"/>
              <a:ext cx="1445753" cy="144575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9497" y="981609"/>
              <a:ext cx="1445753" cy="1445753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465182" y="981608"/>
            <a:ext cx="2108365" cy="2028913"/>
            <a:chOff x="465182" y="981608"/>
            <a:chExt cx="2108365" cy="202891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277" y="981608"/>
              <a:ext cx="1207128" cy="120712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82" y="1803393"/>
              <a:ext cx="1207128" cy="120712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419" y="1803393"/>
              <a:ext cx="1207128" cy="120712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6436041" y="992461"/>
            <a:ext cx="2267916" cy="2038631"/>
            <a:chOff x="6305640" y="1374669"/>
            <a:chExt cx="2267916" cy="203863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1877" y="1374669"/>
              <a:ext cx="1202595" cy="120259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961" y="2176828"/>
              <a:ext cx="1202595" cy="120259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640" y="2210705"/>
              <a:ext cx="1202595" cy="120259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634" y="1880683"/>
              <a:ext cx="1129838" cy="112983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4575" y="2749763"/>
              <a:ext cx="535365" cy="535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033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2452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9DCF06-4071-9148-9E2A-9426754C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99" y="493307"/>
            <a:ext cx="7772400" cy="102155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EF647-FACB-8E4B-9BB8-F7016F4F88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899" y="4110825"/>
            <a:ext cx="3683000" cy="707666"/>
          </a:xfrm>
        </p:spPr>
        <p:txBody>
          <a:bodyPr>
            <a:normAutofit/>
          </a:bodyPr>
          <a:lstStyle/>
          <a:p>
            <a:r>
              <a:rPr lang="en-US" dirty="0"/>
              <a:t>Please remember to fill out feedback!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3939F3C-19C9-F148-8466-5AB4A037AA8E}"/>
              </a:ext>
            </a:extLst>
          </p:cNvPr>
          <p:cNvSpPr txBox="1">
            <a:spLocks/>
          </p:cNvSpPr>
          <p:nvPr/>
        </p:nvSpPr>
        <p:spPr>
          <a:xfrm>
            <a:off x="487898" y="1611603"/>
            <a:ext cx="4608887" cy="24276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600" b="0" i="0" kern="1200" baseline="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Special thanks to these folks and many more: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 TFC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Bill Reid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</a:t>
            </a:r>
            <a:r>
              <a:rPr lang="en-US" dirty="0" err="1"/>
              <a:t>Chaurasiya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Quint Van </a:t>
            </a:r>
            <a:r>
              <a:rPr lang="en-US" dirty="0" err="1"/>
              <a:t>Deman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Bartender Service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Apurv</a:t>
            </a:r>
            <a:r>
              <a:rPr lang="en-US" dirty="0"/>
              <a:t> Awasthi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Bill Shinn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Hart Rossman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Dave Walker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challenges are they facing?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98363" y="3512898"/>
            <a:ext cx="2485069" cy="340940"/>
          </a:xfrm>
        </p:spPr>
        <p:txBody>
          <a:bodyPr/>
          <a:lstStyle/>
          <a:p>
            <a:r>
              <a:rPr lang="en-US" sz="1600" dirty="0"/>
              <a:t>Existing solutions are complex to operate or too expensive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3"/>
          </p:nvPr>
        </p:nvSpPr>
        <p:spPr>
          <a:xfrm>
            <a:off x="3292547" y="3512898"/>
            <a:ext cx="2485069" cy="340940"/>
          </a:xfrm>
        </p:spPr>
        <p:txBody>
          <a:bodyPr/>
          <a:lstStyle/>
          <a:p>
            <a:r>
              <a:rPr lang="en-US" sz="1600" dirty="0"/>
              <a:t>Unreliable rotation processes result in outages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>
          <a:xfrm>
            <a:off x="6386732" y="3512898"/>
            <a:ext cx="2485069" cy="340940"/>
          </a:xfrm>
        </p:spPr>
        <p:txBody>
          <a:bodyPr/>
          <a:lstStyle/>
          <a:p>
            <a:r>
              <a:rPr lang="en-US" sz="1600" dirty="0"/>
              <a:t>Too many humans with unnecessary access to secrets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98363" y="712557"/>
            <a:ext cx="2632961" cy="2800341"/>
            <a:chOff x="6324535" y="1008576"/>
            <a:chExt cx="2632961" cy="280034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4535" y="2204303"/>
              <a:ext cx="1604614" cy="160461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2695" y="1008576"/>
              <a:ext cx="1371850" cy="137185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9660" y="1546049"/>
              <a:ext cx="1673279" cy="167327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0669" y="2459326"/>
              <a:ext cx="1116827" cy="1116827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3219553" y="943817"/>
            <a:ext cx="2439775" cy="2438976"/>
            <a:chOff x="3222018" y="970155"/>
            <a:chExt cx="2439775" cy="243897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8086" y="1885424"/>
              <a:ext cx="1523707" cy="152370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2018" y="970155"/>
              <a:ext cx="1523707" cy="1523707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6161287" y="1030943"/>
            <a:ext cx="2761583" cy="2323714"/>
            <a:chOff x="6161287" y="1030943"/>
            <a:chExt cx="2761583" cy="232371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1048" y="1393295"/>
              <a:ext cx="1790992" cy="179099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1287" y="1030943"/>
              <a:ext cx="1129812" cy="112981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3058" y="1061631"/>
              <a:ext cx="1129812" cy="1129812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113" y="2224845"/>
              <a:ext cx="1129812" cy="1129812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942" y="2202550"/>
              <a:ext cx="1129812" cy="1129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725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1B9EC4-4571-2C4C-8F3B-0C0B1CCAF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452" y="167804"/>
            <a:ext cx="1829518" cy="444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6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AWS Secrets Manager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124A096-8D9D-604F-8F15-A448A629D343}"/>
              </a:ext>
            </a:extLst>
          </p:cNvPr>
          <p:cNvSpPr txBox="1">
            <a:spLocks/>
          </p:cNvSpPr>
          <p:nvPr/>
        </p:nvSpPr>
        <p:spPr>
          <a:xfrm>
            <a:off x="356795" y="1003605"/>
            <a:ext cx="8430411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Amazon Ember" panose="020B0603020204020204"/>
                <a:ea typeface="Amazon Ember" panose="020B0603020204020204" pitchFamily="34" charset="0"/>
                <a:cs typeface="Amazon Ember" panose="020B0603020204020204" pitchFamily="34" charset="0"/>
              </a:rPr>
              <a:t>Lifecycle management for secrets such as database credentials and API keys.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5D7363AB-CE39-3649-A90B-24AE14DDE7E4}"/>
              </a:ext>
            </a:extLst>
          </p:cNvPr>
          <p:cNvSpPr txBox="1">
            <a:spLocks/>
          </p:cNvSpPr>
          <p:nvPr/>
        </p:nvSpPr>
        <p:spPr>
          <a:xfrm>
            <a:off x="370968" y="3582412"/>
            <a:ext cx="2194560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latin typeface="Amazon Ember" panose="020B0603020204020204"/>
              </a:rPr>
              <a:t>Rotate Secrets Safely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55942D4-8389-0D41-9E34-0A0C7B707021}"/>
              </a:ext>
            </a:extLst>
          </p:cNvPr>
          <p:cNvSpPr txBox="1">
            <a:spLocks/>
          </p:cNvSpPr>
          <p:nvPr/>
        </p:nvSpPr>
        <p:spPr>
          <a:xfrm>
            <a:off x="6646009" y="3582412"/>
            <a:ext cx="2194560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latin typeface="Amazon Ember" panose="020B0603020204020204"/>
              </a:rPr>
              <a:t>Pay as you go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365F5A-2C2F-C54B-9D3F-A13F8DE9B4A5}"/>
              </a:ext>
            </a:extLst>
          </p:cNvPr>
          <p:cNvSpPr txBox="1">
            <a:spLocks/>
          </p:cNvSpPr>
          <p:nvPr/>
        </p:nvSpPr>
        <p:spPr>
          <a:xfrm>
            <a:off x="2449585" y="3582412"/>
            <a:ext cx="2194560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latin typeface="Amazon Ember" panose="020B0603020204020204"/>
              </a:rPr>
              <a:t>Manage access with fine-grained policies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7C5C5F8-A91F-E04A-9FC9-3D6D70DF2EED}"/>
              </a:ext>
            </a:extLst>
          </p:cNvPr>
          <p:cNvSpPr txBox="1">
            <a:spLocks/>
          </p:cNvSpPr>
          <p:nvPr/>
        </p:nvSpPr>
        <p:spPr>
          <a:xfrm>
            <a:off x="4705194" y="3582412"/>
            <a:ext cx="1839706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latin typeface="Amazon Ember" panose="020B0603020204020204"/>
              </a:rPr>
              <a:t>Secure and audit secrets centrally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3F04EE-5BDD-FE40-A26D-88C44DCAFC5C}"/>
              </a:ext>
            </a:extLst>
          </p:cNvPr>
          <p:cNvCxnSpPr/>
          <p:nvPr/>
        </p:nvCxnSpPr>
        <p:spPr>
          <a:xfrm>
            <a:off x="356795" y="1937247"/>
            <a:ext cx="84304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47013" y="2114535"/>
            <a:ext cx="1703106" cy="1278935"/>
            <a:chOff x="547013" y="2318521"/>
            <a:chExt cx="1703106" cy="127893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013" y="2318521"/>
              <a:ext cx="712946" cy="71294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013" y="2884510"/>
              <a:ext cx="712946" cy="71294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9051" y="2449150"/>
              <a:ext cx="1061068" cy="1061068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2893996" y="2114535"/>
            <a:ext cx="1284126" cy="1306687"/>
            <a:chOff x="2893996" y="2318521"/>
            <a:chExt cx="1284126" cy="1306687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3996" y="2318521"/>
              <a:ext cx="1284126" cy="128412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2275" y="3060250"/>
              <a:ext cx="423718" cy="564958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4916315" y="2114535"/>
            <a:ext cx="1331479" cy="1388989"/>
            <a:chOff x="4778014" y="2318521"/>
            <a:chExt cx="1331479" cy="1388989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014" y="2731301"/>
              <a:ext cx="976209" cy="976209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284" y="2318521"/>
              <a:ext cx="976209" cy="976209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7020746" y="1974571"/>
            <a:ext cx="1441536" cy="1678164"/>
            <a:chOff x="7020746" y="2141233"/>
            <a:chExt cx="1441536" cy="1678164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746" y="2141233"/>
              <a:ext cx="1137060" cy="113706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5222" y="2682337"/>
              <a:ext cx="1137060" cy="1137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201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half" idx="4294967295"/>
          </p:nvPr>
        </p:nvSpPr>
        <p:spPr>
          <a:xfrm>
            <a:off x="868857" y="2054597"/>
            <a:ext cx="2120833" cy="232093"/>
          </a:xfrm>
          <a:prstGeom prst="rect">
            <a:avLst/>
          </a:prstGeom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Safe rotation of secrets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Content Placeholder 8"/>
          <p:cNvSpPr>
            <a:spLocks noGrp="1"/>
          </p:cNvSpPr>
          <p:nvPr>
            <p:ph sz="half" idx="4294967295"/>
          </p:nvPr>
        </p:nvSpPr>
        <p:spPr>
          <a:xfrm>
            <a:off x="3465301" y="2054597"/>
            <a:ext cx="1888455" cy="232093"/>
          </a:xfrm>
          <a:prstGeom prst="rect">
            <a:avLst/>
          </a:prstGeom>
        </p:spPr>
        <p:txBody>
          <a:bodyPr/>
          <a:lstStyle/>
          <a:p>
            <a:r>
              <a:rPr lang="en-US" sz="1400" dirty="0"/>
              <a:t>Built-in integrations, extensible with Lambda</a:t>
            </a:r>
          </a:p>
          <a:p>
            <a:endParaRPr lang="en-US" sz="1400" dirty="0"/>
          </a:p>
        </p:txBody>
      </p:sp>
      <p:sp>
        <p:nvSpPr>
          <p:cNvPr id="6" name="Content Placeholder 10"/>
          <p:cNvSpPr>
            <a:spLocks noGrp="1"/>
          </p:cNvSpPr>
          <p:nvPr>
            <p:ph sz="half" idx="4294967295"/>
          </p:nvPr>
        </p:nvSpPr>
        <p:spPr>
          <a:xfrm>
            <a:off x="6127598" y="2054597"/>
            <a:ext cx="1918558" cy="232093"/>
          </a:xfrm>
          <a:prstGeom prst="rect">
            <a:avLst/>
          </a:prstGeom>
        </p:spPr>
        <p:txBody>
          <a:bodyPr/>
          <a:lstStyle/>
          <a:p>
            <a:r>
              <a:rPr lang="en-US" sz="1400" dirty="0"/>
              <a:t>On-demand or automatic rotation with versioning</a:t>
            </a:r>
          </a:p>
        </p:txBody>
      </p:sp>
      <p:sp>
        <p:nvSpPr>
          <p:cNvPr id="7" name="Content Placeholder 12"/>
          <p:cNvSpPr>
            <a:spLocks noGrp="1"/>
          </p:cNvSpPr>
          <p:nvPr>
            <p:ph sz="half" idx="4294967295"/>
          </p:nvPr>
        </p:nvSpPr>
        <p:spPr>
          <a:xfrm>
            <a:off x="705854" y="4117780"/>
            <a:ext cx="2446837" cy="232093"/>
          </a:xfrm>
          <a:prstGeom prst="rect">
            <a:avLst/>
          </a:prstGeom>
        </p:spPr>
        <p:txBody>
          <a:bodyPr/>
          <a:lstStyle/>
          <a:p>
            <a:r>
              <a:rPr lang="en-US" sz="1400" dirty="0"/>
              <a:t>Fine-grained access policies</a:t>
            </a:r>
          </a:p>
          <a:p>
            <a:endParaRPr lang="en-US" sz="1400" dirty="0"/>
          </a:p>
        </p:txBody>
      </p:sp>
      <p:sp>
        <p:nvSpPr>
          <p:cNvPr id="8" name="Content Placeholder 14"/>
          <p:cNvSpPr>
            <a:spLocks noGrp="1"/>
          </p:cNvSpPr>
          <p:nvPr>
            <p:ph sz="half" idx="4294967295"/>
          </p:nvPr>
        </p:nvSpPr>
        <p:spPr>
          <a:xfrm>
            <a:off x="3624552" y="4130374"/>
            <a:ext cx="1888455" cy="232093"/>
          </a:xfrm>
          <a:prstGeom prst="rect">
            <a:avLst/>
          </a:prstGeom>
        </p:spPr>
        <p:txBody>
          <a:bodyPr/>
          <a:lstStyle/>
          <a:p>
            <a:r>
              <a:rPr lang="en-US" sz="1400" dirty="0"/>
              <a:t>Encrypted storage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9" name="Content Placeholder 16"/>
          <p:cNvSpPr>
            <a:spLocks noGrp="1"/>
          </p:cNvSpPr>
          <p:nvPr>
            <p:ph sz="half" idx="4294967295"/>
          </p:nvPr>
        </p:nvSpPr>
        <p:spPr>
          <a:xfrm>
            <a:off x="5971307" y="4151319"/>
            <a:ext cx="2414495" cy="232093"/>
          </a:xfrm>
          <a:prstGeom prst="rect">
            <a:avLst/>
          </a:prstGeom>
        </p:spPr>
        <p:txBody>
          <a:bodyPr/>
          <a:lstStyle/>
          <a:p>
            <a:r>
              <a:rPr lang="en-US" sz="1400" dirty="0"/>
              <a:t>Logging and monitoring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90791" y="815665"/>
            <a:ext cx="1674687" cy="1257594"/>
            <a:chOff x="547013" y="2318521"/>
            <a:chExt cx="1703106" cy="127893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013" y="2318521"/>
              <a:ext cx="712946" cy="71294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013" y="2884510"/>
              <a:ext cx="712946" cy="71294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9051" y="2449150"/>
              <a:ext cx="1061068" cy="1061068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537" y="1038335"/>
            <a:ext cx="780272" cy="7802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687" y="877622"/>
            <a:ext cx="452200" cy="5228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76" y="1453715"/>
            <a:ext cx="471518" cy="49001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268353" y="2933793"/>
            <a:ext cx="1101276" cy="1120624"/>
            <a:chOff x="2893996" y="2318521"/>
            <a:chExt cx="1284126" cy="130668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3996" y="2318521"/>
              <a:ext cx="1284126" cy="128412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2275" y="3060250"/>
              <a:ext cx="423718" cy="564958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52" y="3220294"/>
            <a:ext cx="544780" cy="6537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33" y="2913166"/>
            <a:ext cx="1121904" cy="11219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602" y="3129033"/>
            <a:ext cx="589666" cy="75814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56" y="2988491"/>
            <a:ext cx="1162828" cy="11628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878" y="2841219"/>
            <a:ext cx="1032811" cy="1032811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6175356" y="815665"/>
            <a:ext cx="1360669" cy="1227946"/>
            <a:chOff x="6175356" y="815665"/>
            <a:chExt cx="1360669" cy="1227946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356" y="851283"/>
              <a:ext cx="1192328" cy="1192328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1085" y="815665"/>
              <a:ext cx="714940" cy="714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514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222" y="810549"/>
            <a:ext cx="6059871" cy="355392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Connect to database from application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DBA loads application specific database credentials into AWS Secrets Manager.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DevOps engineer deploys application with an attached AWS IAM role.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Application bootstrapping calls Secrets Manager using permissions provided by the IAM role, retrieves credentials, and connects to the database.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36789" y="1009332"/>
            <a:ext cx="1936240" cy="2011241"/>
            <a:chOff x="399784" y="867359"/>
            <a:chExt cx="1936240" cy="201124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197" y="1537773"/>
              <a:ext cx="1340827" cy="134082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784" y="867359"/>
              <a:ext cx="1340827" cy="1340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287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6024" y="1009332"/>
            <a:ext cx="6059871" cy="355392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Rotate database credentials used by application code without interruption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Secrets Manager creates a new credential with equivalent permissions.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new credential is promoted and returned via subsequent Secrets Manager API calls.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Secrets Manager safely disables the original credential.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36789" y="1009332"/>
            <a:ext cx="1855243" cy="1920472"/>
            <a:chOff x="74294" y="927763"/>
            <a:chExt cx="1855243" cy="19204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801" y="1837566"/>
              <a:ext cx="873955" cy="87395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4" y="927763"/>
              <a:ext cx="1474470" cy="147447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71" y="1141322"/>
              <a:ext cx="1047351" cy="104735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951" y="1658649"/>
              <a:ext cx="1189586" cy="1189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525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6024" y="1009332"/>
            <a:ext cx="6059871" cy="355392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Store application secrets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Application authenticates user with Open ID Connect, and uses access token to make API calls on behalf of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Application stores OAuth refresh token in Secrets Manager.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access token expires, the app retrieves refresh token and users it to fetch a new access token.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7" y="826452"/>
            <a:ext cx="1270488" cy="1270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03" y="1515807"/>
            <a:ext cx="1270488" cy="1270488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675250" y="1927274"/>
            <a:ext cx="443132" cy="259593"/>
          </a:xfrm>
          <a:custGeom>
            <a:avLst/>
            <a:gdLst>
              <a:gd name="connsiteX0" fmla="*/ 0 w 443132"/>
              <a:gd name="connsiteY0" fmla="*/ 0 h 259593"/>
              <a:gd name="connsiteX1" fmla="*/ 119575 w 443132"/>
              <a:gd name="connsiteY1" fmla="*/ 232117 h 259593"/>
              <a:gd name="connsiteX2" fmla="*/ 443132 w 443132"/>
              <a:gd name="connsiteY2" fmla="*/ 246185 h 259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132" h="259593">
                <a:moveTo>
                  <a:pt x="0" y="0"/>
                </a:moveTo>
                <a:cubicBezTo>
                  <a:pt x="22860" y="95543"/>
                  <a:pt x="45720" y="191086"/>
                  <a:pt x="119575" y="232117"/>
                </a:cubicBezTo>
                <a:cubicBezTo>
                  <a:pt x="193430" y="273148"/>
                  <a:pt x="318281" y="259666"/>
                  <a:pt x="443132" y="246185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1616</TotalTime>
  <Words>986</Words>
  <Application>Microsoft Macintosh PowerPoint</Application>
  <PresentationFormat>On-screen Show (16:9)</PresentationFormat>
  <Paragraphs>177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Amazon Ember</vt:lpstr>
      <vt:lpstr>Amazon Ember Light</vt:lpstr>
      <vt:lpstr>Amazon Ember Regular</vt:lpstr>
      <vt:lpstr>Arial</vt:lpstr>
      <vt:lpstr>Calibri</vt:lpstr>
      <vt:lpstr>Consolas</vt:lpstr>
      <vt:lpstr>Lucida Console</vt:lpstr>
      <vt:lpstr>Times New Roman</vt:lpstr>
      <vt:lpstr>DeckTemplate-AWS</vt:lpstr>
      <vt:lpstr>PowerPoint Presentation</vt:lpstr>
      <vt:lpstr>What do customers want to do?</vt:lpstr>
      <vt:lpstr>What challenges are they facing?</vt:lpstr>
      <vt:lpstr>PowerPoint Presentation</vt:lpstr>
      <vt:lpstr>Introducing AWS Secrets Manager</vt:lpstr>
      <vt:lpstr>Key Features</vt:lpstr>
      <vt:lpstr>Typical use cases</vt:lpstr>
      <vt:lpstr>Typical use cases</vt:lpstr>
      <vt:lpstr>Typical use cases</vt:lpstr>
      <vt:lpstr>Background: IAM Roles</vt:lpstr>
      <vt:lpstr>Retrieve Secret</vt:lpstr>
      <vt:lpstr>Rotate Secret (Integrated)</vt:lpstr>
      <vt:lpstr>Rotate Secret (Custom)</vt:lpstr>
      <vt:lpstr>Fine grained access controls</vt:lpstr>
      <vt:lpstr>Encryption</vt:lpstr>
      <vt:lpstr>Comparing AWS Systems Manager Parameter Store</vt:lpstr>
      <vt:lpstr>Comparing Other Popular Secrets Solutions</vt:lpstr>
      <vt:lpstr>Pricing &amp; Availability</vt:lpstr>
      <vt:lpstr>Learning More…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Peter M. O'Donnell</cp:lastModifiedBy>
  <cp:revision>21</cp:revision>
  <dcterms:created xsi:type="dcterms:W3CDTF">2016-06-17T18:22:10Z</dcterms:created>
  <dcterms:modified xsi:type="dcterms:W3CDTF">2018-07-03T22:39:52Z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