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91" r:id="rId7"/>
    <p:sldId id="289" r:id="rId8"/>
    <p:sldId id="261" r:id="rId9"/>
    <p:sldId id="263" r:id="rId10"/>
    <p:sldId id="298" r:id="rId11"/>
    <p:sldId id="264" r:id="rId12"/>
    <p:sldId id="265" r:id="rId13"/>
    <p:sldId id="266" r:id="rId14"/>
    <p:sldId id="262" r:id="rId15"/>
    <p:sldId id="292" r:id="rId16"/>
    <p:sldId id="293" r:id="rId17"/>
    <p:sldId id="294" r:id="rId18"/>
    <p:sldId id="295" r:id="rId19"/>
    <p:sldId id="272" r:id="rId20"/>
    <p:sldId id="270" r:id="rId21"/>
    <p:sldId id="271" r:id="rId22"/>
    <p:sldId id="268" r:id="rId23"/>
    <p:sldId id="267" r:id="rId24"/>
    <p:sldId id="273" r:id="rId25"/>
    <p:sldId id="274" r:id="rId26"/>
    <p:sldId id="269" r:id="rId27"/>
    <p:sldId id="296"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miter/>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charset="0"/>
          <a:ea typeface="SimSun" charset="-122"/>
        </a:defRPr>
      </a:lvl2pPr>
      <a:lvl3pPr algn="l" rtl="0" fontAlgn="base">
        <a:spcBef>
          <a:spcPct val="0"/>
        </a:spcBef>
        <a:spcAft>
          <a:spcPct val="0"/>
        </a:spcAft>
        <a:defRPr sz="3600">
          <a:solidFill>
            <a:schemeClr val="tx1"/>
          </a:solidFill>
          <a:latin typeface="Arial" panose="02080604020202020204" charset="0"/>
          <a:ea typeface="SimSun" charset="-122"/>
        </a:defRPr>
      </a:lvl3pPr>
      <a:lvl4pPr algn="l" rtl="0" fontAlgn="base">
        <a:spcBef>
          <a:spcPct val="0"/>
        </a:spcBef>
        <a:spcAft>
          <a:spcPct val="0"/>
        </a:spcAft>
        <a:defRPr sz="3600">
          <a:solidFill>
            <a:schemeClr val="tx1"/>
          </a:solidFill>
          <a:latin typeface="Arial" panose="02080604020202020204" charset="0"/>
          <a:ea typeface="SimSun" charset="-122"/>
        </a:defRPr>
      </a:lvl4pPr>
      <a:lvl5pPr algn="l" rtl="0" fontAlgn="base">
        <a:spcBef>
          <a:spcPct val="0"/>
        </a:spcBef>
        <a:spcAft>
          <a:spcPct val="0"/>
        </a:spcAft>
        <a:defRPr sz="3600">
          <a:solidFill>
            <a:schemeClr val="tx1"/>
          </a:solidFill>
          <a:latin typeface="Arial" panose="02080604020202020204" charset="0"/>
          <a:ea typeface="SimSun" charset="-122"/>
        </a:defRPr>
      </a:lvl5pPr>
      <a:lvl6pPr marL="457200" algn="l" rtl="0" fontAlgn="base">
        <a:spcBef>
          <a:spcPct val="0"/>
        </a:spcBef>
        <a:spcAft>
          <a:spcPct val="0"/>
        </a:spcAft>
        <a:defRPr sz="3600">
          <a:solidFill>
            <a:schemeClr val="tx1"/>
          </a:solidFill>
          <a:latin typeface="Arial" panose="02080604020202020204" charset="0"/>
          <a:ea typeface="SimSun" charset="-122"/>
        </a:defRPr>
      </a:lvl6pPr>
      <a:lvl7pPr marL="914400" algn="l" rtl="0" fontAlgn="base">
        <a:spcBef>
          <a:spcPct val="0"/>
        </a:spcBef>
        <a:spcAft>
          <a:spcPct val="0"/>
        </a:spcAft>
        <a:defRPr sz="3600">
          <a:solidFill>
            <a:schemeClr val="tx1"/>
          </a:solidFill>
          <a:latin typeface="Arial" panose="02080604020202020204" charset="0"/>
          <a:ea typeface="SimSun" charset="-122"/>
        </a:defRPr>
      </a:lvl7pPr>
      <a:lvl8pPr marL="1371600" algn="l" rtl="0" fontAlgn="base">
        <a:spcBef>
          <a:spcPct val="0"/>
        </a:spcBef>
        <a:spcAft>
          <a:spcPct val="0"/>
        </a:spcAft>
        <a:defRPr sz="3600">
          <a:solidFill>
            <a:schemeClr val="tx1"/>
          </a:solidFill>
          <a:latin typeface="Arial" panose="02080604020202020204" charset="0"/>
          <a:ea typeface="SimSun" charset="-122"/>
        </a:defRPr>
      </a:lvl8pPr>
      <a:lvl9pPr marL="1828800" algn="l" rtl="0" fontAlgn="base">
        <a:spcBef>
          <a:spcPct val="0"/>
        </a:spcBef>
        <a:spcAft>
          <a:spcPct val="0"/>
        </a:spcAft>
        <a:defRPr sz="3600">
          <a:solidFill>
            <a:schemeClr val="tx1"/>
          </a:solidFill>
          <a:latin typeface="Arial" panose="02080604020202020204" charset="0"/>
          <a:ea typeface="SimSun"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510540" y="638810"/>
            <a:ext cx="11435080" cy="1082675"/>
          </a:xfrm>
        </p:spPr>
        <p:txBody>
          <a:bodyPr>
            <a:scene3d>
              <a:camera prst="orthographicFront"/>
              <a:lightRig rig="threePt" dir="t"/>
            </a:scene3d>
          </a:bodyPr>
          <a:p>
            <a:r>
              <a:rPr lang="x-none" altLang="en-US" sz="4400" b="1">
                <a:solidFill>
                  <a:schemeClr val="tx1"/>
                </a:solidFill>
                <a:effectLst>
                  <a:outerShdw blurRad="38100" dist="19050" dir="2700000" algn="tl" rotWithShape="0">
                    <a:schemeClr val="dk1">
                      <a:alpha val="40000"/>
                    </a:schemeClr>
                  </a:outerShdw>
                </a:effectLst>
                <a:latin typeface="Liberation Sans" charset="0"/>
              </a:rPr>
              <a:t>Numerical Modeling of 2D Plasma Lenses</a:t>
            </a:r>
            <a:endParaRPr lang="x-none" altLang="en-US" sz="4400" b="1">
              <a:solidFill>
                <a:schemeClr val="tx1"/>
              </a:solidFill>
              <a:effectLst>
                <a:outerShdw blurRad="38100" dist="19050" dir="2700000" algn="tl" rotWithShape="0">
                  <a:schemeClr val="dk1">
                    <a:alpha val="40000"/>
                  </a:schemeClr>
                </a:outerShdw>
              </a:effectLst>
              <a:latin typeface="Liberation Sans" charset="0"/>
            </a:endParaRPr>
          </a:p>
        </p:txBody>
      </p:sp>
      <p:sp>
        <p:nvSpPr>
          <p:cNvPr id="2" name="Text Box 1"/>
          <p:cNvSpPr txBox="1"/>
          <p:nvPr/>
        </p:nvSpPr>
        <p:spPr>
          <a:xfrm>
            <a:off x="6933883" y="4207510"/>
            <a:ext cx="4286250" cy="1615440"/>
          </a:xfrm>
          <a:prstGeom prst="rect">
            <a:avLst/>
          </a:prstGeom>
          <a:noFill/>
        </p:spPr>
        <p:txBody>
          <a:bodyPr wrap="none" rtlCol="0">
            <a:spAutoFit/>
          </a:bodyPr>
          <a:p>
            <a:pPr algn="ctr"/>
            <a:r>
              <a:rPr lang="x-none" altLang="en-US" sz="3200" b="1"/>
              <a:t>Gianfranco Grillo</a:t>
            </a:r>
            <a:endParaRPr lang="x-none" altLang="en-US" sz="3200" b="1"/>
          </a:p>
          <a:p>
            <a:pPr algn="ctr"/>
            <a:endParaRPr lang="x-none" altLang="en-US" sz="3600" b="1"/>
          </a:p>
          <a:p>
            <a:pPr algn="ctr"/>
            <a:r>
              <a:rPr lang="x-none" altLang="en-US" sz="3200" b="1"/>
              <a:t>Cornell University</a:t>
            </a:r>
            <a:endParaRPr lang="x-none" altLang="en-US"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pPr algn="ctr"/>
            <a:r>
              <a:rPr lang="x-none" altLang="en-US" b="1">
                <a:latin typeface="Liberation Sans" charset="0"/>
              </a:rPr>
              <a:t>Solving the Lens Equation</a:t>
            </a:r>
            <a:endParaRPr lang="x-none" altLang="en-US" b="1">
              <a:latin typeface="Liberation Sans" charset="0"/>
            </a:endParaRPr>
          </a:p>
        </p:txBody>
      </p:sp>
      <p:sp>
        <p:nvSpPr>
          <p:cNvPr id="3" name="Content Placeholder 2"/>
          <p:cNvSpPr>
            <a:spLocks noGrp="1"/>
          </p:cNvSpPr>
          <p:nvPr>
            <p:ph idx="1"/>
          </p:nvPr>
        </p:nvSpPr>
        <p:spPr>
          <a:xfrm>
            <a:off x="601345" y="1142365"/>
            <a:ext cx="10972800" cy="4953000"/>
          </a:xfrm>
        </p:spPr>
        <p:txBody>
          <a:bodyPr/>
          <a:p>
            <a:r>
              <a:rPr lang="x-none" altLang="en-US">
                <a:latin typeface="Liberation Sans" charset="0"/>
              </a:rPr>
              <a:t> Two dimensional root finding problem (unless lens shape is trivial). Tricky in part because there can be more than one solution when the refraction of the rays results in multiple images.</a:t>
            </a:r>
            <a:endParaRPr lang="x-none" altLang="en-US">
              <a:latin typeface="Liberation Sans" charset="0"/>
            </a:endParaRPr>
          </a:p>
          <a:p>
            <a:endParaRPr lang="x-none" altLang="en-US">
              <a:latin typeface="Liberation Sans" charset="0"/>
            </a:endParaRPr>
          </a:p>
          <a:p>
            <a:r>
              <a:rPr lang="x-none" altLang="en-US">
                <a:latin typeface="Liberation Sans" charset="0"/>
                <a:cs typeface="Arial" panose="02080604020202020204" charset="0"/>
              </a:rPr>
              <a:t>Fortunately, it is possible to determine the locations at which multiple images are produced, as a function of a given parameter. These locations are related to the way the lens gain varies.</a:t>
            </a:r>
            <a:endParaRPr lang="x-none" altLang="en-US">
              <a:latin typeface="Liberation Sans" charset="0"/>
              <a:cs typeface="Arial" panose="0208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190500"/>
            <a:ext cx="10972800" cy="582613"/>
          </a:xfrm>
        </p:spPr>
        <p:txBody>
          <a:bodyPr/>
          <a:p>
            <a:pPr algn="ctr"/>
            <a:r>
              <a:rPr lang="x-none" altLang="en-US" b="1">
                <a:latin typeface="Liberation Sans" charset="0"/>
              </a:rPr>
              <a:t>The Fresnel-Kirchoff Diffraction Integral</a:t>
            </a:r>
            <a:endParaRPr lang="x-none" altLang="en-US" b="1">
              <a:latin typeface="Liberation Sans" charset="0"/>
            </a:endParaRPr>
          </a:p>
        </p:txBody>
      </p:sp>
      <p:pic>
        <p:nvPicPr>
          <p:cNvPr id="5" name="Picture 4" descr="integral (1)"/>
          <p:cNvPicPr>
            <a:picLocks noChangeAspect="1"/>
          </p:cNvPicPr>
          <p:nvPr/>
        </p:nvPicPr>
        <p:blipFill>
          <a:blip r:embed="rId1"/>
          <a:stretch>
            <a:fillRect/>
          </a:stretch>
        </p:blipFill>
        <p:spPr>
          <a:xfrm>
            <a:off x="1051560" y="974090"/>
            <a:ext cx="10058400" cy="4864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190500"/>
            <a:ext cx="10972800" cy="582613"/>
          </a:xfrm>
        </p:spPr>
        <p:txBody>
          <a:bodyPr/>
          <a:p>
            <a:pPr algn="ctr"/>
            <a:r>
              <a:rPr lang="x-none" altLang="en-US" b="1">
                <a:latin typeface="Liberation Sans" charset="0"/>
              </a:rPr>
              <a:t>Infinities in the Gain: Caustics </a:t>
            </a:r>
            <a:endParaRPr lang="x-none" altLang="en-US" b="1">
              <a:latin typeface="Liberation Sans" charset="0"/>
            </a:endParaRPr>
          </a:p>
        </p:txBody>
      </p:sp>
      <p:pic>
        <p:nvPicPr>
          <p:cNvPr id="6" name="Picture 5" descr="caustics"/>
          <p:cNvPicPr>
            <a:picLocks noChangeAspect="1"/>
          </p:cNvPicPr>
          <p:nvPr/>
        </p:nvPicPr>
        <p:blipFill>
          <a:blip r:embed="rId1"/>
          <a:stretch>
            <a:fillRect/>
          </a:stretch>
        </p:blipFill>
        <p:spPr>
          <a:xfrm>
            <a:off x="875030" y="821055"/>
            <a:ext cx="10058400" cy="5521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190500"/>
            <a:ext cx="10972800" cy="582613"/>
          </a:xfrm>
        </p:spPr>
        <p:txBody>
          <a:bodyPr/>
          <a:p>
            <a:pPr algn="ctr"/>
            <a:r>
              <a:rPr lang="x-none" altLang="en-US" b="1">
                <a:latin typeface="Liberation Sans" charset="0"/>
              </a:rPr>
              <a:t>Difficulties </a:t>
            </a:r>
            <a:endParaRPr lang="x-none" altLang="en-US" b="1">
              <a:latin typeface="Liberation Sans" charset="0"/>
            </a:endParaRPr>
          </a:p>
        </p:txBody>
      </p:sp>
      <p:sp>
        <p:nvSpPr>
          <p:cNvPr id="8" name="Content Placeholder 7"/>
          <p:cNvSpPr>
            <a:spLocks noGrp="1"/>
          </p:cNvSpPr>
          <p:nvPr>
            <p:ph idx="1"/>
          </p:nvPr>
        </p:nvSpPr>
        <p:spPr>
          <a:xfrm>
            <a:off x="601345" y="1142365"/>
            <a:ext cx="10972800" cy="4953000"/>
          </a:xfrm>
        </p:spPr>
        <p:txBody>
          <a:bodyPr/>
          <a:p>
            <a:r>
              <a:rPr lang="x-none" altLang="en-US">
                <a:latin typeface="Liberation Sans" charset="0"/>
              </a:rPr>
              <a:t> Finding the caustics can be tricky, and needs to be done numerically. Sometimes no caustics exist for a particular set of parameters.</a:t>
            </a:r>
            <a:endParaRPr lang="x-none" altLang="en-US">
              <a:latin typeface="Liberation Sans" charset="0"/>
            </a:endParaRPr>
          </a:p>
          <a:p>
            <a:endParaRPr lang="x-none" altLang="en-US">
              <a:latin typeface="Liberation Sans" charset="0"/>
            </a:endParaRPr>
          </a:p>
          <a:p>
            <a:r>
              <a:rPr lang="x-none" altLang="en-US">
                <a:latin typeface="Liberation Sans" charset="0"/>
                <a:cs typeface="Arial" panose="02080604020202020204" charset="0"/>
              </a:rPr>
              <a:t>Even if one is able to find the caustics, and therefore knows the ranges in which multiple images occur, one needs to provide initial guesses. Can be computationally expensive.</a:t>
            </a:r>
            <a:endParaRPr lang="x-none" altLang="en-US">
              <a:latin typeface="Liberation Sans" charset="0"/>
              <a:cs typeface="Arial" panose="0208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190500"/>
            <a:ext cx="10972800" cy="582613"/>
          </a:xfrm>
        </p:spPr>
        <p:txBody>
          <a:bodyPr/>
          <a:p>
            <a:pPr algn="ctr"/>
            <a:r>
              <a:rPr lang="x-none" altLang="en-US" b="1">
                <a:latin typeface="Liberation Sans" charset="0"/>
              </a:rPr>
              <a:t>Difficulties </a:t>
            </a:r>
            <a:endParaRPr lang="x-none" altLang="en-US" b="1">
              <a:latin typeface="Liberation Sans" charset="0"/>
            </a:endParaRPr>
          </a:p>
        </p:txBody>
      </p:sp>
      <p:sp>
        <p:nvSpPr>
          <p:cNvPr id="8" name="Content Placeholder 7"/>
          <p:cNvSpPr>
            <a:spLocks noGrp="1"/>
          </p:cNvSpPr>
          <p:nvPr>
            <p:ph idx="1"/>
          </p:nvPr>
        </p:nvSpPr>
        <p:spPr>
          <a:xfrm>
            <a:off x="601345" y="1142365"/>
            <a:ext cx="10972800" cy="4953000"/>
          </a:xfrm>
        </p:spPr>
        <p:txBody>
          <a:bodyPr/>
          <a:p>
            <a:r>
              <a:rPr lang="x-none" altLang="en-US">
                <a:latin typeface="Liberation Sans" charset="0"/>
              </a:rPr>
              <a:t> Very hard to write general code that can handle any kind of lens shape.</a:t>
            </a:r>
            <a:endParaRPr lang="x-none" altLang="en-US">
              <a:latin typeface="Liberation Sans" charset="0"/>
            </a:endParaRPr>
          </a:p>
          <a:p>
            <a:endParaRPr lang="x-none" altLang="en-US">
              <a:latin typeface="Liberation Sans" charset="0"/>
            </a:endParaRPr>
          </a:p>
          <a:p>
            <a:r>
              <a:rPr lang="x-none" altLang="en-US">
                <a:latin typeface="Liberation Sans" charset="0"/>
                <a:cs typeface="Arial" panose="02080604020202020204" charset="0"/>
              </a:rPr>
              <a:t>Will probably have to supplement with a Montecarlo ray tracing approach.</a:t>
            </a:r>
            <a:endParaRPr lang="x-none" altLang="en-US">
              <a:latin typeface="Liberation Sans" charset="0"/>
              <a:cs typeface="Arial" panose="0208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0075" y="2874010"/>
            <a:ext cx="10972800" cy="582613"/>
          </a:xfrm>
        </p:spPr>
        <p:txBody>
          <a:bodyPr/>
          <a:p>
            <a:pPr algn="ctr"/>
            <a:r>
              <a:rPr lang="x-none" altLang="en-US" sz="6000" b="1">
                <a:latin typeface="Liberation Sans" charset="0"/>
              </a:rPr>
              <a:t>Some Results</a:t>
            </a:r>
            <a:endParaRPr lang="x-none" altLang="en-US" sz="6000" b="1">
              <a:latin typeface="Liberation San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upvsAll(1.1, 0.2, [5.0, 7.0], 3, 3, 1.0, 1.0, 100)latest"/>
          <p:cNvPicPr>
            <a:picLocks noChangeAspect="1"/>
          </p:cNvPicPr>
          <p:nvPr/>
        </p:nvPicPr>
        <p:blipFill>
          <a:blip r:embed="rId1"/>
          <a:stretch>
            <a:fillRect/>
          </a:stretch>
        </p:blipFill>
        <p:spPr>
          <a:xfrm>
            <a:off x="673735" y="119380"/>
            <a:ext cx="7207885" cy="6359525"/>
          </a:xfrm>
          <a:prstGeom prst="rect">
            <a:avLst/>
          </a:prstGeom>
        </p:spPr>
      </p:pic>
      <p:sp>
        <p:nvSpPr>
          <p:cNvPr id="5" name="Text Box 4"/>
          <p:cNvSpPr txBox="1"/>
          <p:nvPr/>
        </p:nvSpPr>
        <p:spPr>
          <a:xfrm>
            <a:off x="8243570" y="428625"/>
            <a:ext cx="3100070" cy="1463040"/>
          </a:xfrm>
          <a:prstGeom prst="rect">
            <a:avLst/>
          </a:prstGeom>
          <a:noFill/>
        </p:spPr>
        <p:txBody>
          <a:bodyPr wrap="square" rtlCol="0">
            <a:spAutoFit/>
          </a:bodyPr>
          <a:p>
            <a:pPr marL="285750" indent="-285750">
              <a:buFont typeface="Arial" panose="02080604020202020204" charset="0"/>
              <a:buChar char="•"/>
            </a:pPr>
            <a:r>
              <a:rPr lang="x-none" altLang="en-US"/>
              <a:t>a</a:t>
            </a:r>
            <a:r>
              <a:rPr lang="x-none" altLang="en-US" baseline="-25000"/>
              <a:t>x</a:t>
            </a:r>
            <a:r>
              <a:rPr lang="x-none" altLang="en-US"/>
              <a:t> and a</a:t>
            </a:r>
            <a:r>
              <a:rPr lang="x-none" altLang="en-US" baseline="-25000"/>
              <a:t>y</a:t>
            </a:r>
            <a:r>
              <a:rPr lang="x-none" altLang="en-US"/>
              <a:t> are parameters that describe the lens size.</a:t>
            </a:r>
            <a:endParaRPr lang="x-none" altLang="en-US"/>
          </a:p>
          <a:p>
            <a:pPr marL="285750" indent="-285750">
              <a:buFont typeface="Arial" panose="02080604020202020204" charset="0"/>
              <a:buChar char="•"/>
            </a:pPr>
            <a:endParaRPr lang="x-none" altLang="en-US"/>
          </a:p>
          <a:p>
            <a:pPr marL="285750" indent="-285750">
              <a:buFont typeface="Arial" panose="02080604020202020204" charset="0"/>
              <a:buChar char="•"/>
            </a:pPr>
            <a:r>
              <a:rPr lang="x-none" altLang="en-US"/>
              <a:t>u'</a:t>
            </a:r>
            <a:r>
              <a:rPr lang="x-none" altLang="en-US" baseline="-25000"/>
              <a:t>x</a:t>
            </a:r>
            <a:r>
              <a:rPr lang="x-none" altLang="en-US"/>
              <a:t> = x'/a</a:t>
            </a:r>
            <a:r>
              <a:rPr lang="x-none" altLang="en-US" baseline="-25000"/>
              <a:t>x</a:t>
            </a:r>
            <a:r>
              <a:rPr lang="x-none" altLang="en-US"/>
              <a:t>, u'</a:t>
            </a:r>
            <a:r>
              <a:rPr lang="x-none" altLang="en-US" baseline="-25000"/>
              <a:t>y</a:t>
            </a:r>
            <a:r>
              <a:rPr lang="x-none" altLang="en-US"/>
              <a:t> = y'/a</a:t>
            </a:r>
            <a:r>
              <a:rPr lang="x-none" altLang="en-US" baseline="-25000"/>
              <a:t>y</a:t>
            </a:r>
            <a:endParaRPr lang="x-none" altLang="en-US"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pvsAll(1.1, 0.2, [10.0, 10.0], 3, 3, 1.0, 1.0, 100)latest"/>
          <p:cNvPicPr>
            <a:picLocks noChangeAspect="1"/>
          </p:cNvPicPr>
          <p:nvPr/>
        </p:nvPicPr>
        <p:blipFill>
          <a:blip r:embed="rId1"/>
          <a:stretch>
            <a:fillRect/>
          </a:stretch>
        </p:blipFill>
        <p:spPr>
          <a:xfrm>
            <a:off x="2191385" y="86995"/>
            <a:ext cx="7733030" cy="6454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allvsf(1000000.0, 1.0, 0.5, 1.8, array([ 60.,  60.]), array([ 1.5,  2. ]), 10.0)"/>
          <p:cNvPicPr>
            <a:picLocks noChangeAspect="1"/>
          </p:cNvPicPr>
          <p:nvPr/>
        </p:nvPicPr>
        <p:blipFill>
          <a:blip r:embed="rId1"/>
          <a:stretch>
            <a:fillRect/>
          </a:stretch>
        </p:blipFill>
        <p:spPr>
          <a:xfrm>
            <a:off x="1373505" y="133985"/>
            <a:ext cx="9411970" cy="6275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allvsf(1.1, 0.2, 1.5, 2.4, array([ 5.,  7.]), array([ 1.2, -1.7]), 1.0)"/>
          <p:cNvPicPr>
            <a:picLocks noChangeAspect="1"/>
          </p:cNvPicPr>
          <p:nvPr/>
        </p:nvPicPr>
        <p:blipFill>
          <a:blip r:embed="rId1"/>
          <a:stretch>
            <a:fillRect/>
          </a:stretch>
        </p:blipFill>
        <p:spPr>
          <a:xfrm>
            <a:off x="1153795" y="57150"/>
            <a:ext cx="10057765" cy="670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5475" y="305435"/>
            <a:ext cx="10972800" cy="582613"/>
          </a:xfrm>
        </p:spPr>
        <p:txBody>
          <a:bodyPr/>
          <a:p>
            <a:pPr algn="ctr"/>
            <a:r>
              <a:rPr lang="x-none" altLang="en-US" b="1">
                <a:latin typeface="Liberation Sans" charset="0"/>
              </a:rPr>
              <a:t>Relevance</a:t>
            </a:r>
            <a:endParaRPr lang="x-none" altLang="en-US" b="1">
              <a:latin typeface="Liberation Sans" charset="0"/>
            </a:endParaRPr>
          </a:p>
        </p:txBody>
      </p:sp>
      <p:sp>
        <p:nvSpPr>
          <p:cNvPr id="3" name="Text Box 2"/>
          <p:cNvSpPr txBox="1"/>
          <p:nvPr/>
        </p:nvSpPr>
        <p:spPr>
          <a:xfrm>
            <a:off x="744220" y="1221740"/>
            <a:ext cx="10739755" cy="2407920"/>
          </a:xfrm>
          <a:prstGeom prst="rect">
            <a:avLst/>
          </a:prstGeom>
          <a:noFill/>
        </p:spPr>
        <p:txBody>
          <a:bodyPr wrap="square" rtlCol="0">
            <a:spAutoFit/>
          </a:bodyPr>
          <a:p>
            <a:pPr marL="285750" indent="-285750">
              <a:buFont typeface="Arial" panose="02080604020202020204" charset="0"/>
              <a:buChar char="•"/>
            </a:pPr>
            <a:r>
              <a:rPr lang="x-none" altLang="en-US" sz="2400"/>
              <a:t>Explain timing/DM events, such as those observed in J1713-0747.</a:t>
            </a:r>
            <a:endParaRPr lang="x-none" altLang="en-US" sz="2400"/>
          </a:p>
          <a:p>
            <a:pPr marL="285750" indent="-285750">
              <a:buFont typeface="Arial" panose="02080604020202020204" charset="0"/>
              <a:buChar char="•"/>
            </a:pPr>
            <a:endParaRPr lang="x-none" altLang="en-US" sz="2800"/>
          </a:p>
          <a:p>
            <a:pPr marL="285750" indent="-285750">
              <a:buFont typeface="Arial" panose="02080604020202020204" charset="0"/>
              <a:buChar char="•"/>
            </a:pPr>
            <a:r>
              <a:rPr lang="x-none" altLang="en-US" sz="2400"/>
              <a:t>Might help explain occurrence of certain FRBs.</a:t>
            </a:r>
            <a:endParaRPr lang="x-none" altLang="en-US" sz="2400"/>
          </a:p>
          <a:p>
            <a:pPr marL="285750" indent="-285750">
              <a:buFont typeface="Arial" panose="02080604020202020204" charset="0"/>
              <a:buChar char="•"/>
            </a:pPr>
            <a:endParaRPr lang="x-none" altLang="en-US" sz="2800"/>
          </a:p>
          <a:p>
            <a:pPr marL="285750" indent="-285750">
              <a:buFont typeface="Arial" panose="02080604020202020204" charset="0"/>
              <a:buChar char="•"/>
            </a:pPr>
            <a:r>
              <a:rPr lang="x-none" altLang="en-US" sz="2400"/>
              <a:t>Small lensing events could account for some of the residuals in our timing models, by introducing errors in our DM estimations.</a:t>
            </a:r>
            <a:endParaRPr lang="x-none"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61975" y="3027680"/>
            <a:ext cx="10972800" cy="582613"/>
          </a:xfrm>
        </p:spPr>
        <p:txBody>
          <a:bodyPr/>
          <a:p>
            <a:pPr algn="ctr"/>
            <a:r>
              <a:rPr lang="x-none" altLang="en-US" sz="4800" b="1">
                <a:latin typeface="Liberation Sans" charset="0"/>
              </a:rPr>
              <a:t>Issues</a:t>
            </a:r>
            <a:endParaRPr lang="x-none" altLang="en-US" sz="4800" b="1">
              <a:latin typeface="Liberation San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upvsAll(1.1, 0.11, [30.0, 50.0], 3, 3, 20.0, 1.4, 100)latest"/>
          <p:cNvPicPr>
            <a:picLocks noChangeAspect="1"/>
          </p:cNvPicPr>
          <p:nvPr/>
        </p:nvPicPr>
        <p:blipFill>
          <a:blip r:embed="rId1"/>
          <a:stretch>
            <a:fillRect/>
          </a:stretch>
        </p:blipFill>
        <p:spPr>
          <a:xfrm>
            <a:off x="2630170" y="343535"/>
            <a:ext cx="7334885" cy="62083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llvsf(1.1, 0.11, 1.0, 3.0, array([ 30.,  50.]), array([ 1.44,  1.25]), 20.0)"/>
          <p:cNvPicPr>
            <a:picLocks noChangeAspect="1"/>
          </p:cNvPicPr>
          <p:nvPr/>
        </p:nvPicPr>
        <p:blipFill>
          <a:blip r:embed="rId1"/>
          <a:stretch>
            <a:fillRect/>
          </a:stretch>
        </p:blipFill>
        <p:spPr>
          <a:xfrm>
            <a:off x="1343660" y="80010"/>
            <a:ext cx="9780270" cy="6520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x-none" altLang="en-US" b="1">
                <a:latin typeface="Liberation Sans" charset="0"/>
              </a:rPr>
              <a:t>Going Forward</a:t>
            </a:r>
            <a:endParaRPr lang="x-none" altLang="en-US" b="1">
              <a:latin typeface="Liberation Sans" charset="0"/>
            </a:endParaRPr>
          </a:p>
        </p:txBody>
      </p:sp>
      <p:sp>
        <p:nvSpPr>
          <p:cNvPr id="3" name="Content Placeholder 2"/>
          <p:cNvSpPr>
            <a:spLocks noGrp="1"/>
          </p:cNvSpPr>
          <p:nvPr>
            <p:ph idx="1"/>
          </p:nvPr>
        </p:nvSpPr>
        <p:spPr/>
        <p:txBody>
          <a:bodyPr/>
          <a:p>
            <a:r>
              <a:rPr lang="x-none" altLang="en-US">
                <a:latin typeface="Liberation Sans" charset="0"/>
              </a:rPr>
              <a:t> Behavior near caustics: right now the infinity is being removed by using next term in the Taylor series of the stationary phase method.</a:t>
            </a:r>
            <a:endParaRPr lang="x-none" altLang="en-US">
              <a:latin typeface="Liberation Sans" charset="0"/>
            </a:endParaRPr>
          </a:p>
          <a:p>
            <a:endParaRPr lang="x-none" altLang="en-US">
              <a:latin typeface="Liberation Sans" charset="0"/>
            </a:endParaRPr>
          </a:p>
          <a:p>
            <a:r>
              <a:rPr lang="x-none" altLang="en-US">
                <a:latin typeface="Liberation Sans" charset="0"/>
              </a:rPr>
              <a:t>Not accurate. A better way would be to do it using Airy integrals.</a:t>
            </a:r>
            <a:endParaRPr lang="x-none" altLang="en-US">
              <a:latin typeface="Liberation San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caustics (1)"/>
          <p:cNvPicPr>
            <a:picLocks noChangeAspect="1"/>
          </p:cNvPicPr>
          <p:nvPr/>
        </p:nvPicPr>
        <p:blipFill>
          <a:blip r:embed="rId1"/>
          <a:stretch>
            <a:fillRect/>
          </a:stretch>
        </p:blipFill>
        <p:spPr>
          <a:xfrm>
            <a:off x="269240" y="875030"/>
            <a:ext cx="11526520" cy="4734560"/>
          </a:xfrm>
          <a:prstGeom prst="rect">
            <a:avLst/>
          </a:prstGeom>
        </p:spPr>
      </p:pic>
      <p:sp>
        <p:nvSpPr>
          <p:cNvPr id="7" name="Text Box 6"/>
          <p:cNvSpPr txBox="1"/>
          <p:nvPr/>
        </p:nvSpPr>
        <p:spPr>
          <a:xfrm>
            <a:off x="8865235" y="5508625"/>
            <a:ext cx="2920365" cy="304800"/>
          </a:xfrm>
          <a:prstGeom prst="rect">
            <a:avLst/>
          </a:prstGeom>
          <a:noFill/>
        </p:spPr>
        <p:txBody>
          <a:bodyPr wrap="none" rtlCol="0">
            <a:spAutoFit/>
          </a:bodyPr>
          <a:p>
            <a:r>
              <a:rPr lang="x-none" altLang="en-US" sz="1400"/>
              <a:t>Obtained from Melrose (2006).</a:t>
            </a:r>
            <a:endParaRPr lang="x-none"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x-none" altLang="en-US" b="1">
                <a:latin typeface="Liberation Sans" charset="0"/>
              </a:rPr>
              <a:t>Going Forward</a:t>
            </a:r>
            <a:endParaRPr lang="x-none" altLang="en-US" b="1">
              <a:latin typeface="Liberation Sans" charset="0"/>
            </a:endParaRPr>
          </a:p>
        </p:txBody>
      </p:sp>
      <p:sp>
        <p:nvSpPr>
          <p:cNvPr id="3" name="Content Placeholder 2"/>
          <p:cNvSpPr>
            <a:spLocks noGrp="1"/>
          </p:cNvSpPr>
          <p:nvPr>
            <p:ph idx="1"/>
          </p:nvPr>
        </p:nvSpPr>
        <p:spPr/>
        <p:txBody>
          <a:bodyPr/>
          <a:p>
            <a:r>
              <a:rPr lang="x-none" altLang="en-US">
                <a:latin typeface="Liberation Sans" charset="0"/>
              </a:rPr>
              <a:t> The geometric term in the arrival time perturbation is derived purely from geometrical optics. Its possible that a physical optics correction resolves the issue of large derivatives of </a:t>
            </a:r>
            <a:r>
              <a:rPr lang="x-none" altLang="en-US">
                <a:latin typeface="Liberation Sans" charset="0"/>
                <a:cs typeface="Open Sans" charset="0"/>
              </a:rPr>
              <a:t>Δt at non caustic locations.</a:t>
            </a:r>
            <a:endParaRPr lang="x-none" altLang="en-US">
              <a:latin typeface="Liberation Sans" charset="0"/>
              <a:cs typeface="Open Sans" charset="0"/>
            </a:endParaRPr>
          </a:p>
          <a:p>
            <a:endParaRPr lang="x-none" altLang="en-US">
              <a:latin typeface="Liberation Sans" charset="0"/>
            </a:endParaRPr>
          </a:p>
          <a:p>
            <a:r>
              <a:rPr lang="x-none" altLang="en-US">
                <a:latin typeface="Liberation Sans" charset="0"/>
              </a:rPr>
              <a:t>Try to find reasonable ways to fit to data. The presence of many free parameters makes it hard to do it systematically.</a:t>
            </a:r>
            <a:endParaRPr lang="x-none" altLang="en-US">
              <a:latin typeface="Liberation San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x-none" altLang="en-US" b="1">
                <a:latin typeface="Liberation Sans" charset="0"/>
              </a:rPr>
              <a:t>Going Forward</a:t>
            </a:r>
            <a:endParaRPr lang="x-none" altLang="en-US" b="1">
              <a:latin typeface="Liberation Sans" charset="0"/>
            </a:endParaRPr>
          </a:p>
        </p:txBody>
      </p:sp>
      <p:sp>
        <p:nvSpPr>
          <p:cNvPr id="3" name="Content Placeholder 2"/>
          <p:cNvSpPr>
            <a:spLocks noGrp="1"/>
          </p:cNvSpPr>
          <p:nvPr>
            <p:ph idx="1"/>
          </p:nvPr>
        </p:nvSpPr>
        <p:spPr/>
        <p:txBody>
          <a:bodyPr/>
          <a:p>
            <a:r>
              <a:rPr lang="x-none" altLang="en-US">
                <a:latin typeface="Liberation Sans" charset="0"/>
              </a:rPr>
              <a:t> Extend current plots to include slices across u' plane, and construct animations that show how plots change as functions of frequency and location.</a:t>
            </a:r>
            <a:endParaRPr lang="x-none" altLang="en-US">
              <a:latin typeface="Liberation Sans" charset="0"/>
              <a:cs typeface="Open Sans" charset="0"/>
            </a:endParaRPr>
          </a:p>
          <a:p>
            <a:endParaRPr lang="x-none" altLang="en-US">
              <a:latin typeface="Liberation Sans" charset="0"/>
            </a:endParaRPr>
          </a:p>
          <a:p>
            <a:r>
              <a:rPr lang="x-none" altLang="en-US">
                <a:latin typeface="Liberation Sans" charset="0"/>
              </a:rPr>
              <a:t>Implement ray tracing model to aid in the finding of caustic locations and initial guesses for the root finding algorithm.</a:t>
            </a:r>
            <a:endParaRPr lang="x-none" altLang="en-US">
              <a:latin typeface="Liberation San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6405" y="820420"/>
            <a:ext cx="10972800" cy="4953000"/>
          </a:xfrm>
        </p:spPr>
        <p:txBody>
          <a:bodyPr/>
          <a:p>
            <a:pPr marL="514350" indent="-514350">
              <a:buFont typeface="+mj-lt"/>
              <a:buAutoNum type="arabicPeriod"/>
            </a:pPr>
            <a:r>
              <a:rPr lang="x-none" altLang="en-US" sz="2400">
                <a:latin typeface="Liberation Sans" charset="0"/>
              </a:rPr>
              <a:t>Cordes, J. M., Wasserman, I., et al. </a:t>
            </a:r>
            <a:r>
              <a:rPr lang="x-none" altLang="en-US" sz="2400" i="1">
                <a:latin typeface="Liberation Sans" charset="0"/>
              </a:rPr>
              <a:t>Lensing of Fast Radio Bursts by Plasma Structures in Host Galaxies. </a:t>
            </a:r>
            <a:r>
              <a:rPr lang="x-none" altLang="en-US" sz="2400">
                <a:latin typeface="Liberation Sans" charset="0"/>
              </a:rPr>
              <a:t>2017,</a:t>
            </a:r>
            <a:r>
              <a:rPr lang="x-none" altLang="en-US" sz="2400" i="1">
                <a:latin typeface="Liberation Sans" charset="0"/>
              </a:rPr>
              <a:t> </a:t>
            </a:r>
            <a:r>
              <a:rPr lang="x-none" altLang="en-US" sz="2400">
                <a:latin typeface="Liberation Sans" charset="0"/>
              </a:rPr>
              <a:t>ApJ, 842, 35.</a:t>
            </a:r>
            <a:endParaRPr lang="x-none" altLang="en-US" sz="2400">
              <a:latin typeface="Liberation Sans" charset="0"/>
            </a:endParaRPr>
          </a:p>
          <a:p>
            <a:pPr marL="514350" indent="-514350">
              <a:buFont typeface="+mj-lt"/>
              <a:buAutoNum type="arabicPeriod"/>
            </a:pPr>
            <a:r>
              <a:rPr lang="x-none" altLang="en-US" sz="2400">
                <a:latin typeface="Liberation Sans" charset="0"/>
              </a:rPr>
              <a:t>Clegg, A. W, Fey, A. L., Lazio, T. J. W. </a:t>
            </a:r>
            <a:r>
              <a:rPr lang="x-none" altLang="en-US" sz="2400" i="1">
                <a:latin typeface="Liberation Sans" charset="0"/>
              </a:rPr>
              <a:t>The Gaussian Plasma Lens in Astrophysics: Refraction.</a:t>
            </a:r>
            <a:r>
              <a:rPr lang="x-none" altLang="en-US" sz="2400">
                <a:latin typeface="Liberation Sans" charset="0"/>
              </a:rPr>
              <a:t> 1998, ApJ, 496, 253.</a:t>
            </a:r>
            <a:endParaRPr lang="x-none" altLang="en-US" sz="2400">
              <a:latin typeface="Liberation Sans" charset="0"/>
            </a:endParaRPr>
          </a:p>
          <a:p>
            <a:pPr marL="514350" indent="-514350">
              <a:buFont typeface="+mj-lt"/>
              <a:buAutoNum type="arabicPeriod"/>
            </a:pPr>
            <a:r>
              <a:rPr lang="x-none" altLang="en-US" sz="2400">
                <a:latin typeface="Liberation Sans" charset="0"/>
              </a:rPr>
              <a:t>Melrose, D. B., Watson, P. G., </a:t>
            </a:r>
            <a:r>
              <a:rPr lang="x-none" altLang="en-US" sz="2400" i="1">
                <a:latin typeface="Liberation Sans" charset="0"/>
              </a:rPr>
              <a:t>Scintillation of Radio Sources: The Role of Caustics. </a:t>
            </a:r>
            <a:r>
              <a:rPr lang="x-none" altLang="en-US" sz="2400">
                <a:latin typeface="Liberation Sans" charset="0"/>
              </a:rPr>
              <a:t>2006, ApJ, 647, 1131.</a:t>
            </a:r>
            <a:endParaRPr lang="x-none" altLang="en-US" sz="2400">
              <a:latin typeface="Liberation Sans" charset="0"/>
            </a:endParaRPr>
          </a:p>
          <a:p>
            <a:pPr marL="514350" indent="-514350">
              <a:buFont typeface="+mj-lt"/>
              <a:buAutoNum type="arabicPeriod"/>
            </a:pPr>
            <a:r>
              <a:rPr lang="x-none" altLang="en-US" sz="2400">
                <a:latin typeface="Liberation Sans" charset="0"/>
                <a:sym typeface="+mn-ea"/>
              </a:rPr>
              <a:t>Goodman, J. J., et al. </a:t>
            </a:r>
            <a:r>
              <a:rPr lang="x-none" altLang="en-US" sz="2400" i="1">
                <a:latin typeface="Liberation Sans" charset="0"/>
                <a:sym typeface="+mn-ea"/>
              </a:rPr>
              <a:t>The Effects of Caustics on Scincillating Radio Sources. </a:t>
            </a:r>
            <a:r>
              <a:rPr lang="x-none" altLang="en-US" sz="2400">
                <a:latin typeface="Liberation Sans" charset="0"/>
                <a:sym typeface="+mn-ea"/>
              </a:rPr>
              <a:t>1987,</a:t>
            </a:r>
            <a:r>
              <a:rPr lang="x-none" altLang="en-US" sz="2400" i="1">
                <a:latin typeface="Liberation Sans" charset="0"/>
                <a:sym typeface="+mn-ea"/>
              </a:rPr>
              <a:t> </a:t>
            </a:r>
            <a:r>
              <a:rPr lang="x-none" altLang="en-US" sz="2400">
                <a:latin typeface="Liberation Sans" charset="0"/>
                <a:sym typeface="+mn-ea"/>
              </a:rPr>
              <a:t>MNRAS, 229, 73.</a:t>
            </a:r>
            <a:endParaRPr lang="x-none" altLang="en-US" sz="2400">
              <a:latin typeface="Liberation Sans" charset="0"/>
              <a:sym typeface="+mn-ea"/>
            </a:endParaRPr>
          </a:p>
          <a:p>
            <a:pPr marL="514350" indent="-514350">
              <a:buFont typeface="+mj-lt"/>
              <a:buAutoNum type="arabicPeriod"/>
            </a:pPr>
            <a:r>
              <a:rPr lang="x-none" altLang="en-US" sz="2400">
                <a:latin typeface="Liberation Sans" charset="0"/>
                <a:sym typeface="+mn-ea"/>
              </a:rPr>
              <a:t>Cooke, J. C. </a:t>
            </a:r>
            <a:r>
              <a:rPr lang="x-none" altLang="en-US" sz="2400" i="1">
                <a:latin typeface="Liberation Sans" charset="0"/>
                <a:sym typeface="+mn-ea"/>
              </a:rPr>
              <a:t>Stationary Phase in Two Dimensions. </a:t>
            </a:r>
            <a:r>
              <a:rPr lang="x-none" altLang="en-US" sz="2400">
                <a:latin typeface="Liberation Sans" charset="0"/>
                <a:sym typeface="+mn-ea"/>
              </a:rPr>
              <a:t>1982, </a:t>
            </a:r>
            <a:r>
              <a:rPr lang="x-none" altLang="en-US" sz="2400">
                <a:latin typeface="Liberation Sans" charset="0"/>
                <a:sym typeface="+mn-ea"/>
              </a:rPr>
              <a:t>IMA J. Appl. Math, 29, 25.</a:t>
            </a:r>
            <a:endParaRPr lang="x-none" altLang="en-US" sz="2400">
              <a:latin typeface="Liberation Sans" charset="0"/>
              <a:sym typeface="+mn-ea"/>
            </a:endParaRPr>
          </a:p>
          <a:p>
            <a:pPr marL="514350" indent="-514350">
              <a:buFont typeface="+mj-lt"/>
              <a:buAutoNum type="arabicPeriod"/>
            </a:pPr>
            <a:r>
              <a:rPr lang="x-none" altLang="en-US" sz="2400">
                <a:latin typeface="Liberation Sans" charset="0"/>
                <a:sym typeface="+mn-ea"/>
              </a:rPr>
              <a:t>Tuntsov, A. V., et al. </a:t>
            </a:r>
            <a:r>
              <a:rPr lang="x-none" altLang="en-US" sz="2400" i="1">
                <a:latin typeface="Liberation Sans" charset="0"/>
                <a:sym typeface="+mn-ea"/>
              </a:rPr>
              <a:t>Dynamic Spectral Mapping of Interstellar Plasma Lenses. </a:t>
            </a:r>
            <a:r>
              <a:rPr lang="x-none" altLang="en-US" sz="2400">
                <a:latin typeface="Liberation Sans" charset="0"/>
                <a:sym typeface="+mn-ea"/>
              </a:rPr>
              <a:t>2016, ApJ, 817, 176.</a:t>
            </a:r>
            <a:endParaRPr lang="x-none" altLang="en-US" sz="2400">
              <a:latin typeface="Liberation Sans" charset="0"/>
              <a:sym typeface="+mn-ea"/>
            </a:endParaRPr>
          </a:p>
        </p:txBody>
      </p:sp>
      <p:sp>
        <p:nvSpPr>
          <p:cNvPr id="6" name="Title 5"/>
          <p:cNvSpPr>
            <a:spLocks noGrp="1"/>
          </p:cNvSpPr>
          <p:nvPr>
            <p:ph type="title"/>
          </p:nvPr>
        </p:nvSpPr>
        <p:spPr/>
        <p:txBody>
          <a:bodyPr/>
          <a:p>
            <a:pPr algn="ctr"/>
            <a:r>
              <a:rPr lang="x-none" altLang="en-US" b="1">
                <a:latin typeface="Liberation Sans" charset="0"/>
              </a:rPr>
              <a:t>References</a:t>
            </a:r>
            <a:endParaRPr lang="x-none" altLang="en-US" b="1">
              <a:latin typeface="Liberation San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x-none" altLang="en-US" b="1">
                <a:latin typeface="Liberation Sans" charset="0"/>
              </a:rPr>
              <a:t>J1713-0747 Events</a:t>
            </a:r>
            <a:endParaRPr lang="x-none" altLang="en-US" b="1">
              <a:latin typeface="Liberation Sans" charset="0"/>
            </a:endParaRPr>
          </a:p>
        </p:txBody>
      </p:sp>
      <p:sp>
        <p:nvSpPr>
          <p:cNvPr id="3" name="Content Placeholder 2"/>
          <p:cNvSpPr>
            <a:spLocks noGrp="1"/>
          </p:cNvSpPr>
          <p:nvPr>
            <p:ph idx="1"/>
          </p:nvPr>
        </p:nvSpPr>
        <p:spPr>
          <a:xfrm>
            <a:off x="601345" y="1142365"/>
            <a:ext cx="10972800" cy="4953000"/>
          </a:xfrm>
        </p:spPr>
        <p:txBody>
          <a:bodyPr/>
          <a:p>
            <a:r>
              <a:rPr lang="x-none" altLang="en-US">
                <a:latin typeface="Liberation Sans" charset="0"/>
              </a:rPr>
              <a:t> Dips in </a:t>
            </a:r>
            <a:r>
              <a:rPr lang="x-none" altLang="en-US">
                <a:latin typeface="Liberation Sans" charset="0"/>
                <a:cs typeface="Open Sans" charset="0"/>
              </a:rPr>
              <a:t>Δ</a:t>
            </a:r>
            <a:r>
              <a:rPr lang="x-none" altLang="en-US">
                <a:latin typeface="Liberation Sans" charset="0"/>
              </a:rPr>
              <a:t>DM(t) curve. Two events of ~120 days duration, one in 2008, the other in 2016. Lens orbiting host pulsar?</a:t>
            </a:r>
            <a:endParaRPr lang="x-none" altLang="en-US">
              <a:latin typeface="Liberation Sans" charset="0"/>
            </a:endParaRPr>
          </a:p>
          <a:p>
            <a:endParaRPr lang="x-none" altLang="en-US">
              <a:latin typeface="Liberation Sans" charset="0"/>
            </a:endParaRPr>
          </a:p>
          <a:p>
            <a:r>
              <a:rPr lang="x-none" altLang="en-US">
                <a:latin typeface="Liberation Sans" charset="0"/>
              </a:rPr>
              <a:t>Both events last for similar amounts of time and have similar shapes. The magnitude of the change in DM is ~6</a:t>
            </a:r>
            <a:r>
              <a:rPr lang="x-none" altLang="en-US">
                <a:latin typeface="Liberation Sans" charset="0"/>
                <a:cs typeface="Arial" panose="02080604020202020204" charset="0"/>
              </a:rPr>
              <a:t>×10</a:t>
            </a:r>
            <a:r>
              <a:rPr lang="x-none" altLang="en-US" baseline="30000">
                <a:latin typeface="Liberation Sans" charset="0"/>
                <a:cs typeface="Arial" panose="02080604020202020204" charset="0"/>
              </a:rPr>
              <a:t>-4</a:t>
            </a:r>
            <a:r>
              <a:rPr lang="x-none" altLang="en-US">
                <a:latin typeface="Liberation Sans" charset="0"/>
                <a:cs typeface="Arial" panose="02080604020202020204" charset="0"/>
              </a:rPr>
              <a:t> pc cm</a:t>
            </a:r>
            <a:r>
              <a:rPr lang="x-none" altLang="en-US" baseline="30000">
                <a:latin typeface="Liberation Sans" charset="0"/>
                <a:cs typeface="Arial" panose="02080604020202020204" charset="0"/>
              </a:rPr>
              <a:t>-3</a:t>
            </a:r>
            <a:r>
              <a:rPr lang="x-none" altLang="en-US">
                <a:latin typeface="Liberation Sans" charset="0"/>
                <a:cs typeface="Arial" panose="02080604020202020204" charset="0"/>
              </a:rPr>
              <a:t> in both cases.</a:t>
            </a:r>
            <a:endParaRPr lang="x-none" altLang="en-US">
              <a:latin typeface="Liberation Sans" charset="0"/>
              <a:cs typeface="Arial" panose="0208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J1713+0747_dmx"/>
          <p:cNvPicPr>
            <a:picLocks noChangeAspect="1"/>
          </p:cNvPicPr>
          <p:nvPr/>
        </p:nvPicPr>
        <p:blipFill>
          <a:blip r:embed="rId1"/>
          <a:stretch>
            <a:fillRect/>
          </a:stretch>
        </p:blipFill>
        <p:spPr>
          <a:xfrm>
            <a:off x="982345" y="532130"/>
            <a:ext cx="10184765" cy="5092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pPr algn="ctr"/>
            <a:r>
              <a:rPr lang="x-none" altLang="en-US" b="1">
                <a:latin typeface="Liberation Sans" charset="0"/>
              </a:rPr>
              <a:t>Lensing Effects</a:t>
            </a:r>
            <a:endParaRPr lang="x-none" altLang="en-US" b="1">
              <a:latin typeface="Liberation Sans" charset="0"/>
            </a:endParaRPr>
          </a:p>
        </p:txBody>
      </p:sp>
      <p:sp>
        <p:nvSpPr>
          <p:cNvPr id="3" name="Content Placeholder 2"/>
          <p:cNvSpPr>
            <a:spLocks noGrp="1"/>
          </p:cNvSpPr>
          <p:nvPr>
            <p:ph idx="1"/>
          </p:nvPr>
        </p:nvSpPr>
        <p:spPr>
          <a:xfrm>
            <a:off x="601345" y="1142365"/>
            <a:ext cx="10972800" cy="4953000"/>
          </a:xfrm>
        </p:spPr>
        <p:txBody>
          <a:bodyPr/>
          <a:p>
            <a:r>
              <a:rPr lang="x-none" altLang="en-US">
                <a:latin typeface="Liberation Sans" charset="0"/>
              </a:rPr>
              <a:t> The presence of a lens along the line of sight directly affects two quantities: the intensity of the pulse and the frequency dependent pulse arrival time.</a:t>
            </a:r>
            <a:endParaRPr lang="x-none" altLang="en-US">
              <a:latin typeface="Liberation Sans" charset="0"/>
            </a:endParaRPr>
          </a:p>
          <a:p>
            <a:endParaRPr lang="x-none" altLang="en-US">
              <a:latin typeface="Liberation Sans" charset="0"/>
            </a:endParaRPr>
          </a:p>
          <a:p>
            <a:r>
              <a:rPr lang="x-none" altLang="en-US">
                <a:latin typeface="Liberation Sans" charset="0"/>
                <a:cs typeface="Arial" panose="02080604020202020204" charset="0"/>
              </a:rPr>
              <a:t>The effect on pulse arrival time also translates into errors in our estimation of the dispersion measure.</a:t>
            </a:r>
            <a:endParaRPr lang="x-none" altLang="en-US">
              <a:latin typeface="Liberation Sans" charset="0"/>
              <a:cs typeface="Arial" panose="02080604020202020204" charset="0"/>
            </a:endParaRPr>
          </a:p>
          <a:p>
            <a:endParaRPr lang="x-none" altLang="en-US">
              <a:latin typeface="Liberation Sans" charset="0"/>
              <a:cs typeface="Arial" panose="02080604020202020204" charset="0"/>
            </a:endParaRPr>
          </a:p>
          <a:p>
            <a:r>
              <a:rPr lang="x-none" altLang="en-US">
                <a:latin typeface="Liberation Sans" charset="0"/>
                <a:cs typeface="Arial" panose="02080604020202020204" charset="0"/>
              </a:rPr>
              <a:t>Furthermore, it can result in the observation of multiple images at the observer's position.</a:t>
            </a:r>
            <a:endParaRPr lang="x-none" altLang="en-US">
              <a:latin typeface="Liberation Sans" charset="0"/>
              <a:cs typeface="Arial" panose="0208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1075" y="248920"/>
            <a:ext cx="7061200" cy="582930"/>
          </a:xfrm>
        </p:spPr>
        <p:txBody>
          <a:bodyPr/>
          <a:p>
            <a:pPr algn="ctr"/>
            <a:r>
              <a:rPr lang="x-none" altLang="en-US" b="1">
                <a:latin typeface="Liberation Sans" charset="0"/>
              </a:rPr>
              <a:t>Lensing Geometry</a:t>
            </a:r>
            <a:endParaRPr lang="x-none" altLang="en-US" b="1">
              <a:latin typeface="Liberation Sans" charset="0"/>
            </a:endParaRPr>
          </a:p>
        </p:txBody>
      </p:sp>
      <p:pic>
        <p:nvPicPr>
          <p:cNvPr id="16" name="Picture 15" descr="geometryeqn"/>
          <p:cNvPicPr>
            <a:picLocks noChangeAspect="1"/>
          </p:cNvPicPr>
          <p:nvPr/>
        </p:nvPicPr>
        <p:blipFill>
          <a:blip r:embed="rId1"/>
          <a:stretch>
            <a:fillRect/>
          </a:stretch>
        </p:blipFill>
        <p:spPr>
          <a:xfrm>
            <a:off x="116205" y="1254125"/>
            <a:ext cx="5537835" cy="3357880"/>
          </a:xfrm>
          <a:prstGeom prst="rect">
            <a:avLst/>
          </a:prstGeom>
        </p:spPr>
      </p:pic>
      <p:pic>
        <p:nvPicPr>
          <p:cNvPr id="17" name="Picture 16" descr="geometry (2)"/>
          <p:cNvPicPr>
            <a:picLocks noChangeAspect="1"/>
          </p:cNvPicPr>
          <p:nvPr/>
        </p:nvPicPr>
        <p:blipFill>
          <a:blip r:embed="rId2"/>
          <a:stretch>
            <a:fillRect/>
          </a:stretch>
        </p:blipFill>
        <p:spPr>
          <a:xfrm>
            <a:off x="5811520" y="514985"/>
            <a:ext cx="6065520" cy="54552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lenseqn"/>
          <p:cNvPicPr>
            <a:picLocks noChangeAspect="1"/>
          </p:cNvPicPr>
          <p:nvPr/>
        </p:nvPicPr>
        <p:blipFill>
          <a:blip r:embed="rId1"/>
          <a:stretch>
            <a:fillRect/>
          </a:stretch>
        </p:blipFill>
        <p:spPr>
          <a:xfrm>
            <a:off x="1575435" y="310515"/>
            <a:ext cx="8965565" cy="59537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372995" y="215265"/>
            <a:ext cx="7061200" cy="582930"/>
          </a:xfrm>
        </p:spPr>
        <p:txBody>
          <a:bodyPr/>
          <a:p>
            <a:pPr algn="ctr"/>
            <a:r>
              <a:rPr lang="x-none" altLang="en-US" b="1">
                <a:latin typeface="Liberation Sans" charset="0"/>
              </a:rPr>
              <a:t>Arrival Time Perturbation</a:t>
            </a:r>
            <a:endParaRPr lang="x-none" altLang="en-US" b="1">
              <a:latin typeface="Liberation Sans" charset="0"/>
            </a:endParaRPr>
          </a:p>
        </p:txBody>
      </p:sp>
      <p:pic>
        <p:nvPicPr>
          <p:cNvPr id="7" name="Picture 6" descr="timepert"/>
          <p:cNvPicPr>
            <a:picLocks noChangeAspect="1"/>
          </p:cNvPicPr>
          <p:nvPr/>
        </p:nvPicPr>
        <p:blipFill>
          <a:blip r:embed="rId1"/>
          <a:stretch>
            <a:fillRect/>
          </a:stretch>
        </p:blipFill>
        <p:spPr>
          <a:xfrm>
            <a:off x="1009650" y="1247140"/>
            <a:ext cx="10058400" cy="4626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372995" y="215265"/>
            <a:ext cx="7693660" cy="582930"/>
          </a:xfrm>
        </p:spPr>
        <p:txBody>
          <a:bodyPr/>
          <a:p>
            <a:pPr algn="ctr"/>
            <a:r>
              <a:rPr lang="x-none" altLang="en-US" b="1">
                <a:latin typeface="Liberation Sans" charset="0"/>
              </a:rPr>
              <a:t>Dispersion Measure Perturbation</a:t>
            </a:r>
            <a:endParaRPr lang="x-none" altLang="en-US" b="1">
              <a:latin typeface="Liberation Sans" charset="0"/>
            </a:endParaRPr>
          </a:p>
        </p:txBody>
      </p:sp>
      <p:pic>
        <p:nvPicPr>
          <p:cNvPr id="4" name="Picture 3" descr="dmpert"/>
          <p:cNvPicPr>
            <a:picLocks noChangeAspect="1"/>
          </p:cNvPicPr>
          <p:nvPr/>
        </p:nvPicPr>
        <p:blipFill>
          <a:blip r:embed="rId1"/>
          <a:stretch>
            <a:fillRect/>
          </a:stretch>
        </p:blipFill>
        <p:spPr>
          <a:xfrm>
            <a:off x="700405" y="1297305"/>
            <a:ext cx="10885805" cy="390906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3586</Words>
  <Application>Kingsoft Office WPP</Application>
  <PresentationFormat>Widescreen</PresentationFormat>
  <Paragraphs>93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Orange Waves</vt:lpstr>
      <vt:lpstr>Exoplanet Parameter Estimation Using Kepler Data</vt:lpstr>
      <vt:lpstr>Target: Kepler-75b</vt:lpstr>
      <vt:lpstr>Target: Kepler-75b</vt:lpstr>
      <vt:lpstr>Goals</vt:lpstr>
      <vt:lpstr>J1713-0747 Events</vt:lpstr>
      <vt:lpstr>J1713-0747 Events</vt:lpstr>
      <vt:lpstr>Procedure (LC data)</vt:lpstr>
      <vt:lpstr>Lensing Geometry</vt:lpstr>
      <vt:lpstr>Arrival Time Perturbation</vt:lpstr>
      <vt:lpstr>Lensing Effects</vt:lpstr>
      <vt:lpstr>Solving the Lens Equation</vt:lpstr>
      <vt:lpstr>The Fresnel-Kirchoff Diffraction Integral</vt:lpstr>
      <vt:lpstr>Infinities in the Gain: Caustics </vt:lpstr>
      <vt:lpstr>Difficulties </vt:lpstr>
      <vt:lpstr>Difficulties </vt:lpstr>
      <vt:lpstr>PowerPoint 演示文稿</vt:lpstr>
      <vt:lpstr>PowerPoint 演示文稿</vt:lpstr>
      <vt:lpstr>Procedure (SC data)</vt:lpstr>
      <vt:lpstr>PowerPoint 演示文稿</vt:lpstr>
      <vt:lpstr>Difficulties </vt:lpstr>
      <vt:lpstr>PowerPoint 演示文稿</vt:lpstr>
      <vt:lpstr>PowerPoint 演示文稿</vt:lpstr>
      <vt:lpstr>Procedure (SC data)</vt:lpstr>
      <vt:lpstr>Procedure (SC data)</vt:lpstr>
      <vt:lpstr>Going Forward</vt:lpstr>
      <vt:lpstr>Going Forward</vt:lpstr>
      <vt:lpstr>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gian</dc:creator>
  <cp:lastModifiedBy>gian</cp:lastModifiedBy>
  <cp:revision>5</cp:revision>
  <dcterms:created xsi:type="dcterms:W3CDTF">2017-11-05T21:41:38Z</dcterms:created>
  <dcterms:modified xsi:type="dcterms:W3CDTF">2017-11-05T21:41:38Z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