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4" r:id="rId6"/>
    <p:sldId id="261" r:id="rId7"/>
    <p:sldId id="268" r:id="rId8"/>
    <p:sldId id="266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19759"/>
    <a:srgbClr val="FF5050"/>
    <a:srgbClr val="FF7C80"/>
    <a:srgbClr val="FF6600"/>
    <a:srgbClr val="F8F8F8"/>
    <a:srgbClr val="F7C09B"/>
    <a:srgbClr val="FBE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617" autoAdjust="0"/>
  </p:normalViewPr>
  <p:slideViewPr>
    <p:cSldViewPr snapToGrid="0">
      <p:cViewPr varScale="1">
        <p:scale>
          <a:sx n="111" d="100"/>
          <a:sy n="111" d="100"/>
        </p:scale>
        <p:origin x="-55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6B53-2282-4333-AEFC-3F104D87736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169-BBF4-4FBD-8FE5-45A3285D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6B53-2282-4333-AEFC-3F104D87736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169-BBF4-4FBD-8FE5-45A3285D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6B53-2282-4333-AEFC-3F104D87736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169-BBF4-4FBD-8FE5-45A3285D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34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6B53-2282-4333-AEFC-3F104D87736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169-BBF4-4FBD-8FE5-45A3285D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7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6B53-2282-4333-AEFC-3F104D87736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169-BBF4-4FBD-8FE5-45A3285D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4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6B53-2282-4333-AEFC-3F104D87736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169-BBF4-4FBD-8FE5-45A3285D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9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6B53-2282-4333-AEFC-3F104D87736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169-BBF4-4FBD-8FE5-45A3285D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68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6B53-2282-4333-AEFC-3F104D87736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169-BBF4-4FBD-8FE5-45A3285D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1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6B53-2282-4333-AEFC-3F104D87736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169-BBF4-4FBD-8FE5-45A3285D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6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6B53-2282-4333-AEFC-3F104D87736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169-BBF4-4FBD-8FE5-45A3285D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6B53-2282-4333-AEFC-3F104D87736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E169-BBF4-4FBD-8FE5-45A3285D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0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6B53-2282-4333-AEFC-3F104D877369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4E169-BBF4-4FBD-8FE5-45A3285D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7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14868" y="45157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눈물 방울 6"/>
          <p:cNvSpPr/>
          <p:nvPr/>
        </p:nvSpPr>
        <p:spPr>
          <a:xfrm rot="2700000">
            <a:off x="2533721" y="3785677"/>
            <a:ext cx="2405575" cy="2405575"/>
          </a:xfrm>
          <a:prstGeom prst="teardrop">
            <a:avLst/>
          </a:prstGeom>
          <a:noFill/>
          <a:ln w="114300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89987" y="767939"/>
            <a:ext cx="726352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500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스낵파인더</a:t>
            </a:r>
            <a:endParaRPr lang="en-US" altLang="ko-KR" sz="11500" dirty="0" smtClean="0">
              <a:solidFill>
                <a:srgbClr val="F8F8F8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/>
            <a:r>
              <a:rPr lang="en-US" altLang="ko-KR" sz="6000" dirty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6000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과자 성분</a:t>
            </a:r>
            <a:r>
              <a:rPr lang="en-US" altLang="ko-KR" sz="6000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6000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분석 </a:t>
            </a:r>
            <a:endParaRPr lang="en-US" altLang="ko-KR" sz="6000" dirty="0" smtClean="0">
              <a:solidFill>
                <a:srgbClr val="F8F8F8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/>
            <a:r>
              <a:rPr lang="ko-KR" altLang="en-US" sz="6000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</a:t>
            </a:r>
            <a:endParaRPr lang="en-US" altLang="ko-KR" sz="6000" dirty="0" smtClean="0">
              <a:solidFill>
                <a:srgbClr val="F8F8F8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38612" y="4165044"/>
            <a:ext cx="254108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 err="1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만든이</a:t>
            </a:r>
            <a:r>
              <a:rPr lang="ko-KR" altLang="en-US" sz="4000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4000" dirty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endParaRPr lang="en-US" altLang="ko-KR" sz="4000" dirty="0" smtClean="0">
              <a:solidFill>
                <a:srgbClr val="F8F8F8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4000" dirty="0" err="1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밝히는</a:t>
            </a:r>
            <a:r>
              <a:rPr lang="ko-KR" altLang="en-US" sz="4000" dirty="0" err="1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애들</a:t>
            </a:r>
            <a:endParaRPr lang="en-US" altLang="ko-KR" sz="4000" dirty="0" smtClean="0">
              <a:solidFill>
                <a:srgbClr val="F8F8F8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눈물 방울 9"/>
          <p:cNvSpPr/>
          <p:nvPr/>
        </p:nvSpPr>
        <p:spPr>
          <a:xfrm rot="2700000">
            <a:off x="2312376" y="3574165"/>
            <a:ext cx="2848263" cy="2848263"/>
          </a:xfrm>
          <a:prstGeom prst="teardrop">
            <a:avLst/>
          </a:prstGeom>
          <a:noFill/>
          <a:ln w="50800">
            <a:solidFill>
              <a:srgbClr val="F8F8F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눈물 방울 10"/>
          <p:cNvSpPr/>
          <p:nvPr/>
        </p:nvSpPr>
        <p:spPr>
          <a:xfrm rot="8100000">
            <a:off x="8845948" y="1080583"/>
            <a:ext cx="1376624" cy="1376624"/>
          </a:xfrm>
          <a:prstGeom prst="teardrop">
            <a:avLst/>
          </a:prstGeom>
          <a:solidFill>
            <a:srgbClr val="F8F8F8"/>
          </a:solidFill>
          <a:ln w="114300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560839" y="1293627"/>
            <a:ext cx="18838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200" dirty="0" smtClean="0"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1200" dirty="0" smtClean="0">
              <a:solidFill>
                <a:srgbClr val="FF9966"/>
              </a:solidFill>
            </a:endParaRPr>
          </a:p>
        </p:txBody>
      </p:sp>
      <p:sp>
        <p:nvSpPr>
          <p:cNvPr id="13" name="눈물 방울 12"/>
          <p:cNvSpPr/>
          <p:nvPr/>
        </p:nvSpPr>
        <p:spPr>
          <a:xfrm rot="8100000">
            <a:off x="8652368" y="887004"/>
            <a:ext cx="1763782" cy="1763782"/>
          </a:xfrm>
          <a:prstGeom prst="teardrop">
            <a:avLst/>
          </a:prstGeom>
          <a:noFill/>
          <a:ln w="50800">
            <a:solidFill>
              <a:srgbClr val="F8F8F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24133" y="-94487"/>
            <a:ext cx="76174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0" u="sng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endParaRPr lang="en-US" altLang="ko-KR" sz="1400" u="sng" dirty="0" smtClean="0">
              <a:solidFill>
                <a:srgbClr val="F8F8F8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54830" y="482858"/>
            <a:ext cx="3643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배경 및 필요성</a:t>
            </a:r>
            <a:endParaRPr lang="en-US" altLang="ko-KR" sz="500" dirty="0" smtClean="0">
              <a:solidFill>
                <a:srgbClr val="F8F8F8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72495" y="912428"/>
            <a:ext cx="76174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0" u="sng" dirty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endParaRPr lang="en-US" altLang="ko-KR" sz="1400" u="sng" dirty="0" smtClean="0">
              <a:solidFill>
                <a:srgbClr val="F8F8F8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03192" y="1579253"/>
            <a:ext cx="22147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Target </a:t>
            </a:r>
            <a:r>
              <a:rPr lang="ko-KR" altLang="en-US" sz="3200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고객</a:t>
            </a:r>
            <a:endParaRPr lang="en-US" altLang="ko-KR" sz="500" dirty="0" smtClean="0">
              <a:solidFill>
                <a:srgbClr val="F8F8F8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39127" y="2087227"/>
            <a:ext cx="76174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0" u="sng" dirty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endParaRPr lang="en-US" altLang="ko-KR" sz="1400" u="sng" dirty="0" smtClean="0">
              <a:solidFill>
                <a:srgbClr val="F8F8F8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78071" y="5158080"/>
            <a:ext cx="1697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개발환경</a:t>
            </a:r>
            <a:endParaRPr lang="en-US" altLang="ko-KR" sz="500" dirty="0" smtClean="0">
              <a:solidFill>
                <a:srgbClr val="F8F8F8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44636" y="4574912"/>
            <a:ext cx="76174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0" u="sng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</a:t>
            </a:r>
            <a:endParaRPr lang="en-US" altLang="ko-KR" sz="1400" u="sng" dirty="0" smtClean="0">
              <a:solidFill>
                <a:srgbClr val="F8F8F8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00875" y="2774662"/>
            <a:ext cx="3265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제품 소개 및 기능</a:t>
            </a:r>
            <a:endParaRPr lang="en-US" altLang="ko-KR" sz="500" dirty="0" smtClean="0">
              <a:solidFill>
                <a:srgbClr val="F8F8F8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05636" y="5636293"/>
            <a:ext cx="76174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0" u="sng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</a:t>
            </a:r>
            <a:endParaRPr lang="en-US" altLang="ko-KR" sz="1400" u="sng" dirty="0" smtClean="0">
              <a:solidFill>
                <a:srgbClr val="F8F8F8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959" y="6213928"/>
            <a:ext cx="2220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밝히는 애들</a:t>
            </a:r>
            <a:endParaRPr lang="en-US" altLang="ko-KR" sz="500" dirty="0" smtClean="0">
              <a:solidFill>
                <a:srgbClr val="F8F8F8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3951" y="3977654"/>
            <a:ext cx="1697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</a:t>
            </a:r>
            <a:r>
              <a:rPr lang="ko-KR" altLang="en-US" sz="320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과</a:t>
            </a:r>
            <a:endParaRPr lang="en-US" altLang="ko-KR" sz="500" dirty="0" smtClean="0">
              <a:solidFill>
                <a:srgbClr val="F8F8F8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56154" y="3391306"/>
            <a:ext cx="76174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0" u="sng" dirty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endParaRPr lang="en-US" altLang="ko-KR" sz="1400" u="sng" dirty="0" smtClean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920" y="126610"/>
            <a:ext cx="11943471" cy="6597748"/>
          </a:xfrm>
          <a:prstGeom prst="rect">
            <a:avLst/>
          </a:prstGeom>
          <a:solidFill>
            <a:srgbClr val="F8F8F8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눈물 방울 2"/>
          <p:cNvSpPr/>
          <p:nvPr/>
        </p:nvSpPr>
        <p:spPr>
          <a:xfrm rot="8100000">
            <a:off x="436971" y="441658"/>
            <a:ext cx="776046" cy="776046"/>
          </a:xfrm>
          <a:prstGeom prst="teardrop">
            <a:avLst/>
          </a:prstGeom>
          <a:solidFill>
            <a:srgbClr val="FF9966"/>
          </a:solidFill>
          <a:ln w="114300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직사각형 3"/>
          <p:cNvSpPr/>
          <p:nvPr/>
        </p:nvSpPr>
        <p:spPr>
          <a:xfrm>
            <a:off x="579497" y="414182"/>
            <a:ext cx="490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endParaRPr lang="en-US" altLang="ko-KR" sz="900" dirty="0" smtClean="0"/>
          </a:p>
        </p:txBody>
      </p:sp>
      <p:sp>
        <p:nvSpPr>
          <p:cNvPr id="5" name="눈물 방울 4"/>
          <p:cNvSpPr/>
          <p:nvPr/>
        </p:nvSpPr>
        <p:spPr>
          <a:xfrm rot="8100000">
            <a:off x="327846" y="332536"/>
            <a:ext cx="994298" cy="994298"/>
          </a:xfrm>
          <a:prstGeom prst="teardrop">
            <a:avLst/>
          </a:prstGeom>
          <a:noFill/>
          <a:ln w="50800">
            <a:solidFill>
              <a:srgbClr val="FF99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369910" y="562378"/>
            <a:ext cx="3201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배경 및 필요성</a:t>
            </a:r>
            <a:endParaRPr lang="en-US" altLang="ko-KR" sz="400" dirty="0" smtClean="0">
              <a:solidFill>
                <a:srgbClr val="FF9966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0067" y="4402782"/>
            <a:ext cx="28873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Q. </a:t>
            </a:r>
            <a:r>
              <a:rPr lang="ko-KR" altLang="en-US" sz="20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우리가 </a:t>
            </a:r>
            <a:r>
              <a:rPr lang="ko-KR" altLang="en-US" sz="20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좋아하는 </a:t>
            </a:r>
            <a:r>
              <a:rPr lang="ko-KR" altLang="en-US" sz="20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과자</a:t>
            </a:r>
            <a:r>
              <a:rPr lang="en-US" altLang="ko-KR" sz="2000" dirty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  <a:endParaRPr lang="en-US" altLang="ko-KR" sz="20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과연 </a:t>
            </a:r>
            <a:r>
              <a:rPr lang="ko-KR" altLang="en-US" sz="20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알고 먹을까</a:t>
            </a:r>
            <a:r>
              <a:rPr lang="en-US" altLang="ko-KR" sz="20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?</a:t>
            </a:r>
            <a:endParaRPr lang="en-US" altLang="ko-KR" sz="2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2" y="1607508"/>
            <a:ext cx="4077661" cy="255953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H="1">
            <a:off x="7273704" y="2222478"/>
            <a:ext cx="1107628" cy="12440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7270916" y="2524753"/>
            <a:ext cx="1465602" cy="9645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8702053" y="3007991"/>
            <a:ext cx="762050" cy="152011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0024542" y="3152211"/>
            <a:ext cx="186813" cy="203708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557849" y="3177268"/>
            <a:ext cx="544720" cy="135083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019835" y="2177608"/>
            <a:ext cx="125386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산도조절제</a:t>
            </a:r>
            <a:r>
              <a:rPr lang="en-US" altLang="ko-KR" sz="16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?</a:t>
            </a:r>
            <a:endParaRPr lang="en-US" altLang="ko-KR" sz="1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chemeClr val="bg2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39948" y="5272471"/>
            <a:ext cx="1890261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합성착향료</a:t>
            </a:r>
            <a:r>
              <a:rPr lang="ko-KR" altLang="en-US" sz="1600" dirty="0" err="1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는</a:t>
            </a:r>
            <a:r>
              <a:rPr lang="ko-KR" altLang="en-US" sz="16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뭐지</a:t>
            </a:r>
            <a:r>
              <a:rPr lang="en-US" altLang="ko-KR" sz="16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  <a:endParaRPr lang="en-US" altLang="ko-KR" sz="1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chemeClr val="bg2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62869" y="3561089"/>
            <a:ext cx="3521135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토코페놀</a:t>
            </a:r>
            <a:r>
              <a:rPr lang="en-US" altLang="ko-KR" sz="16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부분경화유</a:t>
            </a:r>
            <a:r>
              <a:rPr lang="en-US" altLang="ko-KR" sz="1600" dirty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이건 기름인가</a:t>
            </a:r>
            <a:r>
              <a:rPr lang="en-US" altLang="ko-KR" sz="16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  <a:r>
              <a:rPr lang="ko-KR" altLang="en-US" sz="16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1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chemeClr val="bg2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19835" y="4528107"/>
            <a:ext cx="378020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아 모르겠다</a:t>
            </a:r>
            <a:r>
              <a:rPr lang="en-US" altLang="ko-KR" sz="16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...</a:t>
            </a:r>
            <a:r>
              <a:rPr lang="en-US" altLang="ko-KR" sz="16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써있으니까 괜찮은 거겠지</a:t>
            </a:r>
            <a:r>
              <a:rPr lang="en-US" altLang="ko-KR" sz="16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..</a:t>
            </a:r>
            <a:endParaRPr lang="en-US" altLang="ko-KR" sz="1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chemeClr val="bg2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315150" y="4653066"/>
            <a:ext cx="1774845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맛있으면 됐지 뭐</a:t>
            </a:r>
            <a:r>
              <a:rPr lang="en-US" altLang="ko-KR" sz="16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..</a:t>
            </a:r>
            <a:endParaRPr lang="en-US" altLang="ko-KR" sz="1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chemeClr val="bg2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0729">
            <a:off x="7936634" y="1653958"/>
            <a:ext cx="3363704" cy="7966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9" r="20625" b="15841"/>
          <a:stretch/>
        </p:blipFill>
        <p:spPr>
          <a:xfrm>
            <a:off x="9107106" y="152922"/>
            <a:ext cx="2021684" cy="281031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32069" y="5931098"/>
            <a:ext cx="11933321" cy="7932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ap="rnd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 조금이라도 첨가물이 적게 든 </a:t>
            </a:r>
            <a:r>
              <a:rPr lang="ko-KR" altLang="en-US" sz="2000" b="1" dirty="0" smtClean="0"/>
              <a:t>과자를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먹고 싶은 사람들의 요구 충족</a:t>
            </a:r>
            <a:endParaRPr lang="ko-KR" altLang="en-US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920" y="126610"/>
            <a:ext cx="11943471" cy="659774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눈물 방울 2"/>
          <p:cNvSpPr/>
          <p:nvPr/>
        </p:nvSpPr>
        <p:spPr>
          <a:xfrm rot="8100000">
            <a:off x="436971" y="441658"/>
            <a:ext cx="776046" cy="776046"/>
          </a:xfrm>
          <a:prstGeom prst="teardrop">
            <a:avLst/>
          </a:prstGeom>
          <a:solidFill>
            <a:srgbClr val="FF9966"/>
          </a:solidFill>
          <a:ln w="114300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직사각형 3"/>
          <p:cNvSpPr/>
          <p:nvPr/>
        </p:nvSpPr>
        <p:spPr>
          <a:xfrm>
            <a:off x="579497" y="414182"/>
            <a:ext cx="490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endParaRPr lang="en-US" altLang="ko-KR" sz="900" dirty="0" smtClean="0"/>
          </a:p>
        </p:txBody>
      </p:sp>
      <p:sp>
        <p:nvSpPr>
          <p:cNvPr id="5" name="눈물 방울 4"/>
          <p:cNvSpPr/>
          <p:nvPr/>
        </p:nvSpPr>
        <p:spPr>
          <a:xfrm rot="8100000">
            <a:off x="327846" y="332536"/>
            <a:ext cx="994298" cy="994298"/>
          </a:xfrm>
          <a:prstGeom prst="teardrop">
            <a:avLst/>
          </a:prstGeom>
          <a:noFill/>
          <a:ln w="50800">
            <a:solidFill>
              <a:srgbClr val="FF99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233798" y="562378"/>
            <a:ext cx="2357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Target </a:t>
            </a:r>
            <a:r>
              <a:rPr lang="ko-KR" altLang="en-US" sz="2800" dirty="0" smtClean="0"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고객</a:t>
            </a:r>
            <a:endParaRPr lang="en-US" altLang="ko-KR" sz="400" dirty="0" smtClean="0">
              <a:solidFill>
                <a:srgbClr val="FF996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5838" y="1035985"/>
            <a:ext cx="2876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누구를 위한 서비스인가</a:t>
            </a:r>
            <a:r>
              <a:rPr lang="en-US" altLang="ko-KR" sz="20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en-US" altLang="ko-KR" sz="2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rgbClr val="FF9966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00330" y="2102528"/>
            <a:ext cx="2384748" cy="2384748"/>
            <a:chOff x="7364729" y="2690782"/>
            <a:chExt cx="2384748" cy="238474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타원 13"/>
            <p:cNvSpPr/>
            <p:nvPr/>
          </p:nvSpPr>
          <p:spPr>
            <a:xfrm>
              <a:off x="7364729" y="2690782"/>
              <a:ext cx="2384748" cy="23847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7364729" y="2690782"/>
              <a:ext cx="2384748" cy="23847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도넛 5"/>
          <p:cNvSpPr/>
          <p:nvPr/>
        </p:nvSpPr>
        <p:spPr>
          <a:xfrm>
            <a:off x="4664599" y="1962851"/>
            <a:ext cx="2664102" cy="2664102"/>
          </a:xfrm>
          <a:prstGeom prst="donut">
            <a:avLst>
              <a:gd name="adj" fmla="val 7588"/>
            </a:avLst>
          </a:prstGeom>
          <a:solidFill>
            <a:srgbClr val="FF9966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rot="10800000">
            <a:off x="4664599" y="1962851"/>
            <a:ext cx="2664102" cy="2664102"/>
          </a:xfrm>
          <a:prstGeom prst="blockArc">
            <a:avLst>
              <a:gd name="adj1" fmla="val 16263654"/>
              <a:gd name="adj2" fmla="val 19577738"/>
              <a:gd name="adj3" fmla="val 797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42371" y="2690644"/>
            <a:ext cx="22731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3200" b="1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남녀노소</a:t>
            </a:r>
            <a:r>
              <a:rPr lang="en-US" altLang="ko-KR" sz="3200" b="1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</a:p>
          <a:p>
            <a:pPr algn="ctr"/>
            <a:r>
              <a:rPr lang="ko-KR" altLang="en-US" sz="3200" b="1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모든 사람들</a:t>
            </a:r>
            <a:endParaRPr lang="en-US" altLang="ko-KR" sz="3200" b="1" dirty="0">
              <a:ln>
                <a:solidFill>
                  <a:srgbClr val="FF9966">
                    <a:alpha val="1000"/>
                  </a:srgbClr>
                </a:solidFill>
              </a:ln>
              <a:solidFill>
                <a:srgbClr val="F8F8F8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3200" b="1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rgbClr val="F8F8F8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1"/>
          <a:stretch/>
        </p:blipFill>
        <p:spPr>
          <a:xfrm>
            <a:off x="2313902" y="2043259"/>
            <a:ext cx="1951841" cy="16967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58"/>
          <a:stretch/>
        </p:blipFill>
        <p:spPr>
          <a:xfrm>
            <a:off x="2192249" y="4626953"/>
            <a:ext cx="2310476" cy="176155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37"/>
          <a:stretch/>
        </p:blipFill>
        <p:spPr>
          <a:xfrm>
            <a:off x="6708508" y="145670"/>
            <a:ext cx="2425266" cy="206540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21" b="16221"/>
          <a:stretch/>
        </p:blipFill>
        <p:spPr>
          <a:xfrm>
            <a:off x="7456045" y="4376309"/>
            <a:ext cx="2004528" cy="200452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35" b="16135"/>
          <a:stretch/>
        </p:blipFill>
        <p:spPr>
          <a:xfrm>
            <a:off x="8738393" y="1812907"/>
            <a:ext cx="2756749" cy="27567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3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920" y="126610"/>
            <a:ext cx="11943471" cy="659774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눈물 방울 2"/>
          <p:cNvSpPr/>
          <p:nvPr/>
        </p:nvSpPr>
        <p:spPr>
          <a:xfrm rot="8100000">
            <a:off x="436971" y="441658"/>
            <a:ext cx="776046" cy="776046"/>
          </a:xfrm>
          <a:prstGeom prst="teardrop">
            <a:avLst/>
          </a:prstGeom>
          <a:solidFill>
            <a:srgbClr val="FF9966"/>
          </a:solidFill>
          <a:ln w="114300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직사각형 3"/>
          <p:cNvSpPr/>
          <p:nvPr/>
        </p:nvSpPr>
        <p:spPr>
          <a:xfrm>
            <a:off x="579497" y="414182"/>
            <a:ext cx="490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endParaRPr lang="en-US" altLang="ko-KR" sz="900" dirty="0" smtClean="0"/>
          </a:p>
        </p:txBody>
      </p:sp>
      <p:sp>
        <p:nvSpPr>
          <p:cNvPr id="5" name="눈물 방울 4"/>
          <p:cNvSpPr/>
          <p:nvPr/>
        </p:nvSpPr>
        <p:spPr>
          <a:xfrm rot="8100000">
            <a:off x="327846" y="332536"/>
            <a:ext cx="994298" cy="994298"/>
          </a:xfrm>
          <a:prstGeom prst="teardrop">
            <a:avLst/>
          </a:prstGeom>
          <a:noFill/>
          <a:ln w="50800">
            <a:solidFill>
              <a:srgbClr val="FF99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318717" y="562378"/>
            <a:ext cx="2871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제품 소개 및 기능</a:t>
            </a:r>
            <a:endParaRPr lang="en-US" altLang="ko-KR" sz="400" dirty="0" smtClean="0">
              <a:solidFill>
                <a:srgbClr val="FF996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536" y="1517854"/>
            <a:ext cx="3806728" cy="493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hape 127"/>
          <p:cNvCxnSpPr/>
          <p:nvPr/>
        </p:nvCxnSpPr>
        <p:spPr>
          <a:xfrm rot="5400000">
            <a:off x="1288233" y="3187513"/>
            <a:ext cx="431799" cy="317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128"/>
          <p:cNvSpPr txBox="1"/>
          <p:nvPr/>
        </p:nvSpPr>
        <p:spPr>
          <a:xfrm>
            <a:off x="564333" y="2272118"/>
            <a:ext cx="1911350" cy="761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2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스낵파인더 </a:t>
            </a:r>
            <a:endParaRPr lang="en-US" altLang="ko-KR" sz="2000" b="1" dirty="0" err="1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2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</a:t>
            </a:r>
            <a:endParaRPr lang="en-US" sz="2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Shape 129"/>
          <p:cNvSpPr txBox="1"/>
          <p:nvPr/>
        </p:nvSpPr>
        <p:spPr>
          <a:xfrm>
            <a:off x="592235" y="3405000"/>
            <a:ext cx="1911299" cy="476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/>
                <a:sym typeface="Arial"/>
              </a:rPr>
              <a:t>Android App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/>
                <a:sym typeface="Arial"/>
              </a:rPr>
              <a:t>(</a:t>
            </a:r>
            <a:r>
              <a:rPr lang="en-US" sz="1600" b="0" i="0" u="none" strike="noStrike" cap="none" baseline="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/>
                <a:sym typeface="Arial"/>
              </a:rPr>
              <a:t>하이브리드</a:t>
            </a:r>
            <a:r>
              <a:rPr lang="en-US" sz="1600" b="0" i="0" u="none" strike="noStrike" cap="none" baseline="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/>
                <a:sym typeface="Arial"/>
              </a:rPr>
              <a:t> App</a:t>
            </a:r>
            <a:r>
              <a:rPr lang="en-US" sz="1600" b="0" i="0" u="none" strike="noStrike" cap="none" baseline="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/>
                <a:sym typeface="Arial"/>
              </a:rPr>
              <a:t>)</a:t>
            </a:r>
          </a:p>
        </p:txBody>
      </p:sp>
      <p:sp>
        <p:nvSpPr>
          <p:cNvPr id="22" name="Shape 132"/>
          <p:cNvSpPr txBox="1"/>
          <p:nvPr/>
        </p:nvSpPr>
        <p:spPr>
          <a:xfrm>
            <a:off x="583546" y="4619251"/>
            <a:ext cx="1928699" cy="1797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/>
                <a:sym typeface="Arial"/>
              </a:rPr>
              <a:t>- </a:t>
            </a:r>
            <a:r>
              <a:rPr lang="ko-KR" altLang="en-US" sz="1600" b="0" i="0" u="none" strike="noStrike" cap="none" baseline="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/>
                <a:sym typeface="Arial"/>
              </a:rPr>
              <a:t>홈</a:t>
            </a:r>
            <a:endParaRPr sz="1600" b="0" i="0" u="none" strike="noStrike" cap="none" baseline="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/>
                <a:sym typeface="Arial"/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/>
                <a:sym typeface="Arial"/>
              </a:rPr>
              <a:t>성분사전</a:t>
            </a:r>
            <a:endParaRPr sz="1600" b="0" i="0" u="none" strike="noStrike" cap="none" baseline="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/>
                <a:sym typeface="Arial"/>
              </a:rPr>
              <a:t>- </a:t>
            </a:r>
            <a:r>
              <a:rPr lang="ko-KR" altLang="en-US" sz="1600" b="0" i="0" u="none" strike="noStrike" cap="none" baseline="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/>
                <a:sym typeface="Arial"/>
              </a:rPr>
              <a:t>스낵파인더</a:t>
            </a:r>
            <a:endParaRPr lang="en-US" altLang="ko-KR" sz="1600" b="0" i="0" u="none" strike="noStrike" cap="none" baseline="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/>
                <a:sym typeface="Arial"/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/>
                <a:sym typeface="Arial"/>
              </a:rPr>
              <a:t>과자 </a:t>
            </a:r>
            <a:r>
              <a:rPr lang="ko-KR" altLang="en-US" sz="16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/>
                <a:sym typeface="Arial"/>
              </a:rPr>
              <a:t>검색화면</a:t>
            </a:r>
            <a:endParaRPr lang="en-US" sz="1600" b="0" i="0" u="none" strike="noStrike" cap="none" baseline="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/>
              <a:sym typeface="Arial"/>
            </a:endParaRPr>
          </a:p>
        </p:txBody>
      </p:sp>
      <p:cxnSp>
        <p:nvCxnSpPr>
          <p:cNvPr id="23" name="Shape 133"/>
          <p:cNvCxnSpPr/>
          <p:nvPr/>
        </p:nvCxnSpPr>
        <p:spPr>
          <a:xfrm>
            <a:off x="1523171" y="3881100"/>
            <a:ext cx="11" cy="73815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" name="직선 화살표 연결선 7"/>
          <p:cNvCxnSpPr/>
          <p:nvPr/>
        </p:nvCxnSpPr>
        <p:spPr>
          <a:xfrm flipV="1">
            <a:off x="2227821" y="4619251"/>
            <a:ext cx="1483200" cy="14161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868426" y="3110888"/>
            <a:ext cx="38271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3200" b="1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en-US" altLang="ko-KR" sz="32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여러 가지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과자들의 첨가물들을 나열하여 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한눈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볼 수 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있다</a:t>
            </a:r>
            <a:r>
              <a:rPr lang="en-US" altLang="ko-KR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16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rgbClr val="FF996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sz="3200" b="1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과자에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든 첨가물들에 대하여 설명하는 페이지가 있어서 과자의 첨가물들에 대하여 알아볼 수 있다</a:t>
            </a:r>
            <a:r>
              <a:rPr lang="en-US" altLang="ko-KR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20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rgbClr val="FF996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sz="3200" b="1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en-US" altLang="ko-KR" sz="32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첨가물이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적게 든 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과자를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선택할 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수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있게 된다</a:t>
            </a:r>
            <a:r>
              <a:rPr lang="en-US" altLang="ko-KR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20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rgbClr val="FF996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sz="3200" b="1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en-US" altLang="ko-KR" sz="32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소비자들이 직접 쓴 리뷰를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비교해보면서 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현명하게 과자를 선택할 수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있다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rgbClr val="FF996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41995" y="829680"/>
            <a:ext cx="61802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과자 성분 분석 어플리케이션 </a:t>
            </a:r>
            <a:r>
              <a:rPr lang="en-US" altLang="ko-KR" sz="28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28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스낵파인더</a:t>
            </a:r>
            <a:r>
              <a:rPr lang="en-US" altLang="ko-KR" sz="28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en-US" altLang="ko-KR" sz="4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920" y="126610"/>
            <a:ext cx="11943471" cy="659774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눈물 방울 2"/>
          <p:cNvSpPr/>
          <p:nvPr/>
        </p:nvSpPr>
        <p:spPr>
          <a:xfrm rot="8100000">
            <a:off x="436971" y="441658"/>
            <a:ext cx="776046" cy="776046"/>
          </a:xfrm>
          <a:prstGeom prst="teardrop">
            <a:avLst/>
          </a:prstGeom>
          <a:solidFill>
            <a:srgbClr val="FF9966"/>
          </a:solidFill>
          <a:ln w="114300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직사각형 3"/>
          <p:cNvSpPr/>
          <p:nvPr/>
        </p:nvSpPr>
        <p:spPr>
          <a:xfrm>
            <a:off x="579497" y="414182"/>
            <a:ext cx="490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endParaRPr lang="en-US" altLang="ko-KR" sz="900" dirty="0" smtClean="0"/>
          </a:p>
        </p:txBody>
      </p:sp>
      <p:sp>
        <p:nvSpPr>
          <p:cNvPr id="5" name="눈물 방울 4"/>
          <p:cNvSpPr/>
          <p:nvPr/>
        </p:nvSpPr>
        <p:spPr>
          <a:xfrm rot="8100000">
            <a:off x="327846" y="332536"/>
            <a:ext cx="994298" cy="994298"/>
          </a:xfrm>
          <a:prstGeom prst="teardrop">
            <a:avLst/>
          </a:prstGeom>
          <a:noFill/>
          <a:ln w="50800">
            <a:solidFill>
              <a:srgbClr val="FF99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485547" y="562378"/>
            <a:ext cx="1505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</a:t>
            </a:r>
            <a:endParaRPr lang="en-US" altLang="ko-KR" sz="400" dirty="0" smtClean="0">
              <a:solidFill>
                <a:srgbClr val="FF996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6332" y="1035985"/>
            <a:ext cx="2013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서비스 발전 방향</a:t>
            </a:r>
            <a:endParaRPr lang="en-US" altLang="ko-KR" sz="2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rgbClr val="FF9966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373742" y="1782698"/>
            <a:ext cx="9181654" cy="3339766"/>
            <a:chOff x="4771150" y="3871924"/>
            <a:chExt cx="5904280" cy="3117117"/>
          </a:xfrm>
        </p:grpSpPr>
        <p:sp>
          <p:nvSpPr>
            <p:cNvPr id="12" name="직사각형 11"/>
            <p:cNvSpPr/>
            <p:nvPr/>
          </p:nvSpPr>
          <p:spPr>
            <a:xfrm>
              <a:off x="4771150" y="5838337"/>
              <a:ext cx="9784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서비스  제공</a:t>
              </a:r>
              <a:endParaRPr lang="ko-KR" altLang="en-US" sz="2400" b="1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21428" y="5574762"/>
              <a:ext cx="78053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고객 확보</a:t>
              </a:r>
              <a:endParaRPr lang="ko-KR" altLang="en-US" sz="2400" b="1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72028" y="4883435"/>
              <a:ext cx="9351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파생 </a:t>
              </a:r>
              <a:r>
                <a:rPr lang="ko-KR" altLang="en-US" sz="2400" b="1" spc="-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서비스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058529" y="3871924"/>
              <a:ext cx="9351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3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사업 </a:t>
              </a:r>
              <a:r>
                <a:rPr lang="ko-KR" altLang="en-US" sz="2400" b="1" spc="-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다각화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86311" y="6388050"/>
              <a:ext cx="1407101" cy="48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▪ </a:t>
              </a:r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과자 성분 분석 데이터 제공</a:t>
              </a:r>
              <a:endParaRPr lang="en-US" altLang="ko-KR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  <a:p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▪ 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 Unicode MS" pitchFamily="50" charset="-127"/>
                </a:rPr>
                <a:t>Social 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 Unicode MS" pitchFamily="50" charset="-127"/>
                </a:rPr>
                <a:t>Networking 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 Unicode MS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714848" y="6098541"/>
              <a:ext cx="1305541" cy="890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▪  </a:t>
              </a:r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전국 과자류 소비자</a:t>
              </a:r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 </a:t>
              </a:r>
              <a:endParaRPr lang="en-US" altLang="ko-KR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  <a:p>
              <a:r>
                <a:rPr lang="ko-KR" altLang="ko-KR" sz="14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  </a:t>
              </a:r>
              <a:r>
                <a:rPr lang="en-US" altLang="ko-KR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(</a:t>
              </a:r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최초 목표 타겟</a:t>
              </a:r>
              <a:r>
                <a:rPr lang="en-US" altLang="ko-KR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)</a:t>
              </a:r>
            </a:p>
            <a:p>
              <a:r>
                <a:rPr lang="ko-KR" altLang="en-US" sz="14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▪ </a:t>
              </a:r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해외 </a:t>
              </a:r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소비자 </a:t>
              </a:r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확장 </a:t>
              </a:r>
              <a:endParaRPr lang="en-US" altLang="ko-KR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  <a:p>
              <a:r>
                <a:rPr lang="en-US" altLang="ko-KR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   </a:t>
              </a:r>
              <a:r>
                <a:rPr lang="en-US" altLang="ko-KR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(</a:t>
              </a:r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목표</a:t>
              </a:r>
              <a:r>
                <a:rPr lang="en-US" altLang="ko-KR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)</a:t>
              </a:r>
              <a:endPara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476387" y="4477459"/>
              <a:ext cx="1199043" cy="488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▪ </a:t>
              </a:r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 모인 사용자를 기반으로</a:t>
              </a:r>
              <a:endParaRPr lang="en-US" altLang="ko-KR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  <a:p>
              <a:r>
                <a:rPr lang="en-US" altLang="ko-KR" sz="14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  </a:t>
              </a:r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다양한 </a:t>
              </a:r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사업 진행 가능</a:t>
              </a:r>
              <a:endPara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231468" y="5510036"/>
              <a:ext cx="1450562" cy="890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▪  형성된 </a:t>
              </a:r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리뷰 </a:t>
              </a:r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유지 </a:t>
              </a:r>
              <a:r>
                <a:rPr lang="ko-KR" altLang="en-US" sz="14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및 관리</a:t>
              </a:r>
              <a:endParaRPr lang="en-US" altLang="ko-KR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  <a:p>
              <a:pPr algn="dist"/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 Unicode MS" pitchFamily="50" charset="-127"/>
                </a:rPr>
                <a:t>▪ 정보 교환</a:t>
              </a:r>
              <a:endPara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 Unicode MS" pitchFamily="50" charset="-127"/>
              </a:endParaRPr>
            </a:p>
            <a:p>
              <a:pPr algn="dist"/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 Unicode MS" pitchFamily="50" charset="-127"/>
                </a:rPr>
                <a:t>▪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 Unicode MS" pitchFamily="50" charset="-127"/>
                </a:rPr>
                <a:t>스낵파인더를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 Unicode MS" pitchFamily="50" charset="-127"/>
                </a:rPr>
                <a:t>대상으로 한</a:t>
              </a:r>
              <a:endPara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 Unicode MS" pitchFamily="50" charset="-127"/>
              </a:endParaRPr>
            </a:p>
            <a:p>
              <a:pPr algn="dist"/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 Unicode MS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 Unicode MS" pitchFamily="50" charset="-127"/>
                </a:rPr>
                <a:t>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 Unicode MS" pitchFamily="50" charset="-127"/>
                </a:rPr>
                <a:t>외부업체 광고 노출 수익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 Unicode MS" pitchFamily="50" charset="-127"/>
              </a:endParaRPr>
            </a:p>
          </p:txBody>
        </p:sp>
      </p:grpSp>
      <p:sp>
        <p:nvSpPr>
          <p:cNvPr id="20" name="자유형 19"/>
          <p:cNvSpPr/>
          <p:nvPr/>
        </p:nvSpPr>
        <p:spPr>
          <a:xfrm>
            <a:off x="1830645" y="2138817"/>
            <a:ext cx="8323202" cy="2221303"/>
          </a:xfrm>
          <a:custGeom>
            <a:avLst/>
            <a:gdLst>
              <a:gd name="connsiteX0" fmla="*/ 0 w 3374265"/>
              <a:gd name="connsiteY0" fmla="*/ 3129566 h 3129566"/>
              <a:gd name="connsiteX1" fmla="*/ 1725769 w 3374265"/>
              <a:gd name="connsiteY1" fmla="*/ 2253803 h 3129566"/>
              <a:gd name="connsiteX2" fmla="*/ 2588653 w 3374265"/>
              <a:gd name="connsiteY2" fmla="*/ 463640 h 3129566"/>
              <a:gd name="connsiteX3" fmla="*/ 3374265 w 3374265"/>
              <a:gd name="connsiteY3" fmla="*/ 0 h 312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265" h="3129566">
                <a:moveTo>
                  <a:pt x="0" y="3129566"/>
                </a:moveTo>
                <a:cubicBezTo>
                  <a:pt x="647163" y="2913845"/>
                  <a:pt x="1294327" y="2698124"/>
                  <a:pt x="1725769" y="2253803"/>
                </a:cubicBezTo>
                <a:cubicBezTo>
                  <a:pt x="2157211" y="1809482"/>
                  <a:pt x="2313904" y="839274"/>
                  <a:pt x="2588653" y="463640"/>
                </a:cubicBezTo>
                <a:cubicBezTo>
                  <a:pt x="2863402" y="88006"/>
                  <a:pt x="3129566" y="90152"/>
                  <a:pt x="3374265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9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920" y="126610"/>
            <a:ext cx="11943471" cy="659774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눈물 방울 2"/>
          <p:cNvSpPr/>
          <p:nvPr/>
        </p:nvSpPr>
        <p:spPr>
          <a:xfrm rot="8100000">
            <a:off x="436971" y="441658"/>
            <a:ext cx="776046" cy="776046"/>
          </a:xfrm>
          <a:prstGeom prst="teardrop">
            <a:avLst/>
          </a:prstGeom>
          <a:solidFill>
            <a:srgbClr val="FF9966"/>
          </a:solidFill>
          <a:ln w="114300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직사각형 3"/>
          <p:cNvSpPr/>
          <p:nvPr/>
        </p:nvSpPr>
        <p:spPr>
          <a:xfrm>
            <a:off x="579497" y="414182"/>
            <a:ext cx="490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</a:t>
            </a:r>
            <a:endParaRPr lang="en-US" altLang="ko-KR" sz="900" dirty="0" smtClean="0"/>
          </a:p>
        </p:txBody>
      </p:sp>
      <p:sp>
        <p:nvSpPr>
          <p:cNvPr id="5" name="눈물 방울 4"/>
          <p:cNvSpPr/>
          <p:nvPr/>
        </p:nvSpPr>
        <p:spPr>
          <a:xfrm rot="8100000">
            <a:off x="327846" y="332536"/>
            <a:ext cx="994298" cy="994298"/>
          </a:xfrm>
          <a:prstGeom prst="teardrop">
            <a:avLst/>
          </a:prstGeom>
          <a:noFill/>
          <a:ln w="50800">
            <a:solidFill>
              <a:srgbClr val="FF99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386281" y="562378"/>
            <a:ext cx="1505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개발환경</a:t>
            </a:r>
            <a:endParaRPr lang="en-US" altLang="ko-KR" sz="400" dirty="0" smtClean="0">
              <a:solidFill>
                <a:srgbClr val="FF9966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50956"/>
              </p:ext>
            </p:extLst>
          </p:nvPr>
        </p:nvGraphicFramePr>
        <p:xfrm>
          <a:off x="6624733" y="1674596"/>
          <a:ext cx="4287901" cy="32109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7624"/>
                <a:gridCol w="2870277"/>
              </a:tblGrid>
              <a:tr h="4416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환경</a:t>
                      </a:r>
                      <a:endParaRPr lang="ko-KR" altLang="en-US" sz="2000" b="1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97971" marR="97971" marT="65314" marB="6531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4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Mobile App</a:t>
                      </a:r>
                      <a:endParaRPr lang="ko-KR" altLang="en-US" sz="1600" b="1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97971" marR="97971" marT="65314" marB="6531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spc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▪</a:t>
                      </a:r>
                      <a:r>
                        <a:rPr lang="ko-KR" altLang="en-US" sz="1600" spc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1600" spc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Eclipse-Luna</a:t>
                      </a:r>
                    </a:p>
                    <a:p>
                      <a:pPr algn="l" latinLnBrk="1"/>
                      <a:r>
                        <a:rPr lang="ko-KR" altLang="en-US" sz="1600" spc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▪ </a:t>
                      </a:r>
                      <a:r>
                        <a:rPr lang="en-US" altLang="ko-KR" sz="1600" spc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adt-bundle-windows-x86 </a:t>
                      </a:r>
                    </a:p>
                    <a:p>
                      <a:pPr algn="l" latinLnBrk="1"/>
                      <a:r>
                        <a:rPr lang="ko-KR" altLang="en-US" sz="1600" spc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▪ </a:t>
                      </a:r>
                      <a:r>
                        <a:rPr lang="en-US" altLang="ko-KR" sz="1600" spc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Java Platform (JDK) 7</a:t>
                      </a:r>
                      <a:endParaRPr lang="en-US" altLang="ko-KR" sz="1600" b="1" spc="0" dirty="0" smtClean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97971" marR="97971" marT="65314" marB="65314" anchor="ctr"/>
                </a:tc>
              </a:tr>
              <a:tr h="1079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Web service</a:t>
                      </a:r>
                      <a:endParaRPr lang="ko-KR" altLang="en-US" sz="1600" b="1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97971" marR="97971" marT="65314" marB="6531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spc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▪ </a:t>
                      </a:r>
                      <a:r>
                        <a:rPr lang="en-US" altLang="ko-KR" sz="1600" spc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Eclipse-Luna</a:t>
                      </a:r>
                    </a:p>
                    <a:p>
                      <a:pPr algn="l" latinLnBrk="1"/>
                      <a:r>
                        <a:rPr lang="ko-KR" altLang="en-US" sz="1600" spc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▪ </a:t>
                      </a:r>
                      <a:r>
                        <a:rPr lang="en-US" altLang="ko-KR" sz="1600" kern="1200" spc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Apache Tomcat 8.0</a:t>
                      </a:r>
                    </a:p>
                    <a:p>
                      <a:pPr algn="l" latinLnBrk="1"/>
                      <a:r>
                        <a:rPr lang="ko-KR" altLang="en-US" sz="1600" spc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▪ </a:t>
                      </a:r>
                      <a:r>
                        <a:rPr lang="en-US" altLang="ko-KR" sz="1600" kern="1200" spc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PHP-5.2</a:t>
                      </a:r>
                    </a:p>
                    <a:p>
                      <a:pPr algn="l" latinLnBrk="1"/>
                      <a:r>
                        <a:rPr lang="ko-KR" altLang="en-US" sz="1600" spc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▪ </a:t>
                      </a:r>
                      <a:r>
                        <a:rPr lang="en-US" altLang="ko-KR" sz="1600" kern="1200" spc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JavaScript Object Notation</a:t>
                      </a:r>
                      <a:endParaRPr lang="ko-KR" altLang="en-US" sz="1600" b="1" kern="1200" spc="0" dirty="0">
                        <a:solidFill>
                          <a:schemeClr val="dk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7971" marR="97971" marT="65314" marB="65314" anchor="ctr"/>
                </a:tc>
              </a:tr>
              <a:tr h="578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Database</a:t>
                      </a:r>
                      <a:endParaRPr lang="ko-KR" altLang="en-US" sz="1600" b="1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97971" marR="97971" marT="65314" marB="6531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spc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▪ </a:t>
                      </a:r>
                      <a:r>
                        <a:rPr lang="en-US" altLang="ko-KR" sz="1400" kern="1200" spc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Maria Database -10.0.17-winx64</a:t>
                      </a:r>
                    </a:p>
                    <a:p>
                      <a:pPr algn="l" latinLnBrk="1"/>
                      <a:r>
                        <a:rPr lang="ko-KR" altLang="en-US" sz="1600" spc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▪ </a:t>
                      </a:r>
                      <a:r>
                        <a:rPr lang="en-US" altLang="ko-KR" sz="1600" kern="1200" spc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ER-win</a:t>
                      </a:r>
                      <a:endParaRPr lang="en-US" altLang="ko-KR" sz="1600" b="1" kern="1200" spc="0" dirty="0" smtClean="0">
                        <a:solidFill>
                          <a:schemeClr val="dk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7971" marR="97971" marT="65314" marB="65314" anchor="ctr"/>
                </a:tc>
              </a:tr>
            </a:tbl>
          </a:graphicData>
        </a:graphic>
      </p:graphicFrame>
      <p:pic>
        <p:nvPicPr>
          <p:cNvPr id="28" name="그림 2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8"/>
          <a:stretch/>
        </p:blipFill>
        <p:spPr bwMode="auto">
          <a:xfrm>
            <a:off x="1381232" y="2380749"/>
            <a:ext cx="4224635" cy="1573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5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3682" y="126610"/>
            <a:ext cx="11943471" cy="659774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ㅋ</a:t>
            </a:r>
            <a:endParaRPr lang="ko-KR" altLang="en-US" sz="1600" dirty="0"/>
          </a:p>
        </p:txBody>
      </p:sp>
      <p:sp>
        <p:nvSpPr>
          <p:cNvPr id="3" name="눈물 방울 2"/>
          <p:cNvSpPr/>
          <p:nvPr/>
        </p:nvSpPr>
        <p:spPr>
          <a:xfrm rot="8100000">
            <a:off x="436971" y="441658"/>
            <a:ext cx="776046" cy="776046"/>
          </a:xfrm>
          <a:prstGeom prst="teardrop">
            <a:avLst/>
          </a:prstGeom>
          <a:solidFill>
            <a:srgbClr val="FF9966"/>
          </a:solidFill>
          <a:ln w="114300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직사각형 3"/>
          <p:cNvSpPr/>
          <p:nvPr/>
        </p:nvSpPr>
        <p:spPr>
          <a:xfrm>
            <a:off x="579497" y="414182"/>
            <a:ext cx="490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</a:t>
            </a:r>
            <a:endParaRPr lang="en-US" altLang="ko-KR" sz="900" dirty="0" smtClean="0"/>
          </a:p>
        </p:txBody>
      </p:sp>
      <p:sp>
        <p:nvSpPr>
          <p:cNvPr id="5" name="눈물 방울 4"/>
          <p:cNvSpPr/>
          <p:nvPr/>
        </p:nvSpPr>
        <p:spPr>
          <a:xfrm rot="8100000">
            <a:off x="327846" y="332536"/>
            <a:ext cx="994298" cy="994298"/>
          </a:xfrm>
          <a:prstGeom prst="teardrop">
            <a:avLst/>
          </a:prstGeom>
          <a:noFill/>
          <a:ln w="50800">
            <a:solidFill>
              <a:srgbClr val="FF99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427533" y="562378"/>
            <a:ext cx="1835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밝히는애들</a:t>
            </a:r>
            <a:endParaRPr lang="en-US" altLang="ko-KR" sz="400" dirty="0" smtClean="0">
              <a:solidFill>
                <a:srgbClr val="FF996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5080" y="1320745"/>
            <a:ext cx="3292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이름 보고 놀라셨죠</a:t>
            </a:r>
            <a:r>
              <a:rPr lang="en-US" altLang="ko-KR" sz="28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en-US" altLang="ko-KR" sz="4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rgbClr val="FF9966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2887" y="2143713"/>
            <a:ext cx="4291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u="sng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</a:t>
            </a:r>
            <a:r>
              <a:rPr lang="ko-KR" altLang="en-US" sz="32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통해 </a:t>
            </a:r>
            <a:r>
              <a:rPr lang="ko-KR" altLang="en-US" sz="36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세상을</a:t>
            </a:r>
            <a:endParaRPr lang="en-US" altLang="ko-KR" sz="6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rgbClr val="FF9966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39954" y="2019435"/>
            <a:ext cx="32466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i="1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밝히고</a:t>
            </a:r>
            <a:r>
              <a:rPr lang="ko-KR" altLang="en-US" sz="40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싶은</a:t>
            </a:r>
            <a:endParaRPr lang="en-US" altLang="ko-KR" sz="7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68039" y="2019435"/>
            <a:ext cx="32466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대학원 동기 </a:t>
            </a:r>
            <a:r>
              <a:rPr lang="en-US" altLang="ko-KR" sz="4000" dirty="0" err="1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ko-KR" altLang="en-US" sz="40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ko-KR" altLang="en-US" sz="28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</a:t>
            </a:r>
            <a:endParaRPr lang="en-US" altLang="ko-KR" sz="4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rgbClr val="FF9966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72937" y="2818498"/>
            <a:ext cx="67806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모여서 만든 </a:t>
            </a:r>
            <a:r>
              <a:rPr lang="ko-KR" altLang="en-US" sz="54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팀</a:t>
            </a:r>
            <a:r>
              <a:rPr lang="ko-KR" altLang="en-US" sz="40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6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입니다</a:t>
            </a:r>
            <a:r>
              <a:rPr lang="en-US" altLang="ko-KR" sz="3600" dirty="0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7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rgbClr val="FF9966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7719" y="1070912"/>
            <a:ext cx="38058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 err="1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C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밝히는애들</a:t>
            </a:r>
            <a:r>
              <a:rPr lang="ko-KR" altLang="en-US" sz="2800" dirty="0" err="1" smtClean="0">
                <a:ln>
                  <a:solidFill>
                    <a:srgbClr val="FF9966">
                      <a:alpha val="1000"/>
                    </a:srgbClr>
                  </a:solidFill>
                </a:ln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은</a:t>
            </a:r>
            <a:endParaRPr lang="en-US" altLang="ko-KR" sz="400" dirty="0" smtClean="0">
              <a:ln>
                <a:solidFill>
                  <a:srgbClr val="FF9966">
                    <a:alpha val="1000"/>
                  </a:srgbClr>
                </a:solidFill>
              </a:ln>
              <a:solidFill>
                <a:srgbClr val="FF9966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7" y="3535543"/>
            <a:ext cx="2880000" cy="22710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6"/>
          <a:stretch/>
        </p:blipFill>
        <p:spPr>
          <a:xfrm>
            <a:off x="4258963" y="4318131"/>
            <a:ext cx="3113902" cy="2160000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88" b="12673"/>
          <a:stretch/>
        </p:blipFill>
        <p:spPr>
          <a:xfrm>
            <a:off x="8291794" y="3741828"/>
            <a:ext cx="2923611" cy="2356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8320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눈물 방울 10"/>
          <p:cNvSpPr/>
          <p:nvPr/>
        </p:nvSpPr>
        <p:spPr>
          <a:xfrm rot="2700000">
            <a:off x="6066524" y="1753812"/>
            <a:ext cx="1376624" cy="1376624"/>
          </a:xfrm>
          <a:prstGeom prst="teardrop">
            <a:avLst/>
          </a:prstGeom>
          <a:solidFill>
            <a:srgbClr val="F8F8F8"/>
          </a:solidFill>
          <a:ln w="114300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82553" y="1870749"/>
            <a:ext cx="162897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Thank</a:t>
            </a:r>
          </a:p>
          <a:p>
            <a:pPr algn="ctr"/>
            <a:r>
              <a:rPr lang="en-US" altLang="ko-KR" sz="4000" dirty="0" smtClean="0">
                <a:solidFill>
                  <a:srgbClr val="FF996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you</a:t>
            </a:r>
          </a:p>
        </p:txBody>
      </p:sp>
      <p:sp>
        <p:nvSpPr>
          <p:cNvPr id="13" name="눈물 방울 12"/>
          <p:cNvSpPr/>
          <p:nvPr/>
        </p:nvSpPr>
        <p:spPr>
          <a:xfrm rot="2700000">
            <a:off x="5872944" y="1560233"/>
            <a:ext cx="1763782" cy="1763782"/>
          </a:xfrm>
          <a:prstGeom prst="teardrop">
            <a:avLst/>
          </a:prstGeom>
          <a:noFill/>
          <a:ln w="50800">
            <a:solidFill>
              <a:srgbClr val="F8F8F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72655" y="1317568"/>
            <a:ext cx="5070619" cy="4339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3800" dirty="0" smtClean="0">
                <a:solidFill>
                  <a:srgbClr val="F8F8F8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감사</a:t>
            </a:r>
            <a:endParaRPr lang="en-US" altLang="ko-KR" sz="13800" dirty="0" smtClean="0">
              <a:solidFill>
                <a:srgbClr val="F8F8F8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/>
            <a:r>
              <a:rPr lang="ko-KR" altLang="en-US" sz="13800" dirty="0" smtClean="0">
                <a:solidFill>
                  <a:srgbClr val="F8F8F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합니다</a:t>
            </a:r>
            <a:endParaRPr lang="en-US" altLang="ko-KR" sz="2400" dirty="0" smtClean="0">
              <a:solidFill>
                <a:srgbClr val="F8F8F8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5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303</Words>
  <Application>Microsoft Office PowerPoint</Application>
  <PresentationFormat>사용자 지정</PresentationFormat>
  <Paragraphs>95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kelly</cp:lastModifiedBy>
  <cp:revision>41</cp:revision>
  <dcterms:created xsi:type="dcterms:W3CDTF">2015-05-05T13:45:51Z</dcterms:created>
  <dcterms:modified xsi:type="dcterms:W3CDTF">2015-10-01T17:22:03Z</dcterms:modified>
</cp:coreProperties>
</file>