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442" r:id="rId3"/>
    <p:sldId id="427" r:id="rId4"/>
    <p:sldId id="441" r:id="rId5"/>
    <p:sldId id="412" r:id="rId6"/>
    <p:sldId id="416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DBD"/>
    <a:srgbClr val="FED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49" autoAdjust="0"/>
  </p:normalViewPr>
  <p:slideViewPr>
    <p:cSldViewPr snapToGrid="0">
      <p:cViewPr varScale="1">
        <p:scale>
          <a:sx n="81" d="100"/>
          <a:sy n="81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80085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ab21a0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ab21a0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28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78677" y="1069225"/>
            <a:ext cx="8520600" cy="17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5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竹北社區大學流域學校素養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CB5C76C9-8701-403F-9472-FEF6ED43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151" y="0"/>
            <a:ext cx="2599849" cy="197215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45"/>
            <a:ext cx="1726131" cy="1664804"/>
          </a:xfrm>
          <a:prstGeom prst="rect">
            <a:avLst/>
          </a:prstGeom>
        </p:spPr>
      </p:pic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108</a:t>
            </a:r>
            <a:r>
              <a:rPr lang="zh-TW" altLang="en-US" dirty="0"/>
              <a:t>課綱的</a:t>
            </a:r>
            <a:r>
              <a:rPr lang="zh-TW" altLang="en-US" dirty="0" smtClean="0"/>
              <a:t>發展以</a:t>
            </a:r>
            <a:r>
              <a:rPr lang="zh-TW" altLang="en-US" dirty="0"/>
              <a:t>「</a:t>
            </a:r>
            <a:r>
              <a:rPr lang="zh-TW" altLang="en-US" b="1" dirty="0"/>
              <a:t>核心素養</a:t>
            </a:r>
            <a:r>
              <a:rPr lang="zh-TW" altLang="en-US" dirty="0"/>
              <a:t>」為</a:t>
            </a:r>
            <a:r>
              <a:rPr lang="zh-TW" altLang="en-US" dirty="0" smtClean="0"/>
              <a:t>主軸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素養（</a:t>
            </a:r>
            <a:r>
              <a:rPr lang="en-US" altLang="zh-TW" b="1" dirty="0"/>
              <a:t>competence</a:t>
            </a:r>
            <a:r>
              <a:rPr lang="zh-TW" altLang="en-US" b="1" dirty="0"/>
              <a:t>）</a:t>
            </a:r>
            <a:r>
              <a:rPr lang="zh-TW" altLang="en-US" dirty="0"/>
              <a:t>，代表「一個人為適應現在生活和面對未來挑戰，應該具備</a:t>
            </a:r>
            <a:r>
              <a:rPr lang="zh-TW" altLang="en-US" b="1" dirty="0"/>
              <a:t>知識</a:t>
            </a:r>
            <a:r>
              <a:rPr lang="zh-TW" altLang="en-US" dirty="0"/>
              <a:t>、</a:t>
            </a:r>
            <a:r>
              <a:rPr lang="zh-TW" altLang="en-US" b="1" dirty="0"/>
              <a:t>能力</a:t>
            </a:r>
            <a:r>
              <a:rPr lang="zh-TW" altLang="en-US" dirty="0"/>
              <a:t>和</a:t>
            </a:r>
            <a:r>
              <a:rPr lang="zh-TW" altLang="en-US" b="1" dirty="0"/>
              <a:t>態度</a:t>
            </a:r>
            <a:r>
              <a:rPr lang="zh-TW" altLang="en-US" dirty="0" smtClean="0"/>
              <a:t>」</a:t>
            </a:r>
          </a:p>
          <a:p>
            <a:r>
              <a:rPr lang="zh-TW" altLang="en-US" dirty="0"/>
              <a:t>不是將知識就只是冷冰冰的背誦和記憶，重點是跟生活情境有連結，</a:t>
            </a:r>
          </a:p>
          <a:p>
            <a:r>
              <a:rPr lang="zh-TW" altLang="en-US" dirty="0" smtClean="0"/>
              <a:t>不是</a:t>
            </a:r>
            <a:r>
              <a:rPr lang="zh-TW" altLang="en-US" dirty="0"/>
              <a:t>用抽象的知識理論，而是從學生在日常生活裡面的體驗累積知識，自然而然地學習。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26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CF8C48-CD6A-4184-91BD-D92954330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0" y="2475753"/>
            <a:ext cx="3878230" cy="258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未提供相片說明。">
            <a:extLst>
              <a:ext uri="{FF2B5EF4-FFF2-40B4-BE49-F238E27FC236}">
                <a16:creationId xmlns:a16="http://schemas.microsoft.com/office/drawing/2014/main" xmlns="" id="{008F599B-7F15-4244-8A1D-01C22129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71" y="0"/>
            <a:ext cx="1932529" cy="191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促進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水環境議題公民參與力</a:t>
            </a:r>
            <a:r>
              <a:rPr lang="zh-TW" altLang="zh-TW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zh-TW" altLang="zh-TW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25007"/>
              </p:ext>
            </p:extLst>
          </p:nvPr>
        </p:nvGraphicFramePr>
        <p:xfrm>
          <a:off x="162143" y="1099883"/>
          <a:ext cx="7332811" cy="15421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32811"/>
              </a:tblGrid>
              <a:tr h="393747">
                <a:tc>
                  <a:txBody>
                    <a:bodyPr/>
                    <a:lstStyle/>
                    <a:p>
                      <a:r>
                        <a:rPr lang="zh-TW" altLang="zh-TW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（一）公民社會力：形成水環境議題共識，持續創造及促成公民參與的機會。</a:t>
                      </a:r>
                      <a:endParaRPr lang="zh-TW" altLang="en-US" dirty="0"/>
                    </a:p>
                  </a:txBody>
                  <a:tcPr/>
                </a:tc>
              </a:tr>
              <a:tr h="479059">
                <a:tc>
                  <a:txBody>
                    <a:bodyPr/>
                    <a:lstStyle/>
                    <a:p>
                      <a:r>
                        <a:rPr lang="zh-TW" altLang="zh-TW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（二）公民科學力：累積基礎調查資料，以利往後健康水環境論述的形成。</a:t>
                      </a:r>
                      <a:endParaRPr lang="zh-TW" altLang="en-US" dirty="0"/>
                    </a:p>
                  </a:txBody>
                  <a:tcPr/>
                </a:tc>
              </a:tr>
              <a:tr h="669370">
                <a:tc>
                  <a:txBody>
                    <a:bodyPr/>
                    <a:lstStyle/>
                    <a:p>
                      <a:r>
                        <a:rPr lang="zh-TW" altLang="zh-TW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（三）公民法制力：學習將環境倡議推升到法制化，進入政府施政中，以避免相關環境議題往後勞師動眾的社會成本。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84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CF8C48-CD6A-4184-91BD-D92954330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21" y="2358070"/>
            <a:ext cx="3878230" cy="258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未提供相片說明。">
            <a:extLst>
              <a:ext uri="{FF2B5EF4-FFF2-40B4-BE49-F238E27FC236}">
                <a16:creationId xmlns:a16="http://schemas.microsoft.com/office/drawing/2014/main" xmlns="" id="{008F599B-7F15-4244-8A1D-01C22129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471" y="0"/>
            <a:ext cx="1932529" cy="191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培養水環境議題覺察力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01703"/>
              </p:ext>
            </p:extLst>
          </p:nvPr>
        </p:nvGraphicFramePr>
        <p:xfrm>
          <a:off x="124129" y="1088977"/>
          <a:ext cx="7456793" cy="16481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56793"/>
              </a:tblGrid>
              <a:tr h="4464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（一）帶領民眾認識水域或水中生物，進而在民眾日常生活中思索「自身行為」對「環境」的影響。</a:t>
                      </a:r>
                      <a:endParaRPr lang="zh-TW" sz="14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</a:tr>
              <a:tr h="5012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（二）水水綠繪本：藉由繪本環教教案融入學校教育，促成師生共思環境行動。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</a:tr>
              <a:tr h="3501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（三）行動紀錄及分享</a:t>
                      </a:r>
                      <a:endParaRPr lang="zh-TW" sz="1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</a:tr>
              <a:tr h="3501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（四）水遊戲研發</a:t>
                      </a:r>
                      <a:endParaRPr lang="zh-TW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E8EF2C3F-1D87-4675-92DB-3624024CF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b="1" dirty="0"/>
              <a:t>公民行動你我一起來</a:t>
            </a:r>
          </a:p>
        </p:txBody>
      </p:sp>
    </p:spTree>
    <p:extLst>
      <p:ext uri="{BB962C8B-B14F-4D97-AF65-F5344CB8AC3E}">
        <p14:creationId xmlns:p14="http://schemas.microsoft.com/office/powerpoint/2010/main" val="240668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AE53DFAE-0C77-4FBA-AB22-A09AEA02D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7200" b="1" dirty="0"/>
              <a:t>為自己增能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xmlns="" id="{E87D311D-570B-4EB8-9ED1-BBD6C4A92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z="3200" b="1" dirty="0"/>
              <a:t>環境公民力你也可以</a:t>
            </a:r>
          </a:p>
        </p:txBody>
      </p:sp>
    </p:spTree>
    <p:extLst>
      <p:ext uri="{BB962C8B-B14F-4D97-AF65-F5344CB8AC3E}">
        <p14:creationId xmlns:p14="http://schemas.microsoft.com/office/powerpoint/2010/main" val="842863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262</Words>
  <Application>Microsoft Office PowerPoint</Application>
  <PresentationFormat>如螢幕大小 (16:9)</PresentationFormat>
  <Paragraphs>17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標楷體</vt:lpstr>
      <vt:lpstr>Arial</vt:lpstr>
      <vt:lpstr>Times New Roman</vt:lpstr>
      <vt:lpstr>Simple Light</vt:lpstr>
      <vt:lpstr>竹北社區大學流域學校素養</vt:lpstr>
      <vt:lpstr>108課綱的發展以「核心素養」為主軸</vt:lpstr>
      <vt:lpstr>(一)促進水環境議題公民參與力 </vt:lpstr>
      <vt:lpstr>(二)培養水環境議題覺察力</vt:lpstr>
      <vt:lpstr>公民行動你我一起來</vt:lpstr>
      <vt:lpstr>為自己增能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『我們要喝乾淨水』 行動聯盟</dc:title>
  <dc:creator>Guei-Zhi Peng</dc:creator>
  <cp:lastModifiedBy>Nekki Li</cp:lastModifiedBy>
  <cp:revision>36</cp:revision>
  <dcterms:modified xsi:type="dcterms:W3CDTF">2022-11-17T09:39:33Z</dcterms:modified>
</cp:coreProperties>
</file>