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vidia.com/content/gtc-2010/pdfs/2238_gtc2010.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a8703a10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a8703a10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Idea : </a:t>
            </a:r>
            <a:r>
              <a:rPr lang="en"/>
              <a:t>Separate</a:t>
            </a:r>
            <a:r>
              <a:rPr lang="en"/>
              <a:t> kernels for gene level and chromosome level</a:t>
            </a:r>
            <a:endParaRPr/>
          </a:p>
          <a:p>
            <a:pPr indent="0" lvl="0" marL="0" rtl="0" algn="l">
              <a:spcBef>
                <a:spcPts val="0"/>
              </a:spcBef>
              <a:spcAft>
                <a:spcPts val="0"/>
              </a:spcAft>
              <a:buClr>
                <a:schemeClr val="dk1"/>
              </a:buClr>
              <a:buSzPts val="1100"/>
              <a:buFont typeface="Arial"/>
              <a:buNone/>
            </a:pPr>
            <a:r>
              <a:rPr lang="en"/>
              <a:t>One Problem (although little time) : Kernel calls can still prove to be expensive…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a8703a1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a8703a1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has to do a mix of chromosome and gene level stuff. Reproduce only really has crossover now</a:t>
            </a:r>
            <a:endParaRPr/>
          </a:p>
          <a:p>
            <a:pPr indent="0" lvl="0" marL="0" rtl="0" algn="l">
              <a:spcBef>
                <a:spcPts val="0"/>
              </a:spcBef>
              <a:spcAft>
                <a:spcPts val="0"/>
              </a:spcAft>
              <a:buNone/>
            </a:pPr>
            <a:r>
              <a:rPr lang="en"/>
              <a:t>Can we make parts of evaluate and Reproduce work at the gene level? Maybe but the probem is that if our items are not multiples of 32, we could easily end up with chromosomes that are split between two blocks, making reduction much more complicated. One solution is to pad any value/weight up to multiples of 2 so that we are guaranteed a real number of chromosomes per block.</a:t>
            </a:r>
            <a:endParaRPr/>
          </a:p>
          <a:p>
            <a:pPr indent="0" lvl="0" marL="0" rtl="0" algn="l">
              <a:spcBef>
                <a:spcPts val="0"/>
              </a:spcBef>
              <a:spcAft>
                <a:spcPts val="0"/>
              </a:spcAft>
              <a:buNone/>
            </a:pPr>
            <a:r>
              <a:rPr lang="en"/>
              <a:t>If we use atomic adds, this would probably be fine.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a8703a10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a8703a10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Better Performance at Lower Occupancy (nvidia.com)</a:t>
            </a:r>
            <a:r>
              <a:rPr lang="en"/>
              <a:t> &lt;- More threads is not better. Max Occupancy is not the ideal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an idea of parallel work per thread is not explored at all (but improves throughput)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444cc9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444cc9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a8703a1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a8703a1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34e14a21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34e14a21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different models, but here we stick with the general master/slave approach where you have one massive population.</a:t>
            </a:r>
            <a:endParaRPr/>
          </a:p>
          <a:p>
            <a:pPr indent="0" lvl="0" marL="0" rtl="0" algn="l">
              <a:spcBef>
                <a:spcPts val="0"/>
              </a:spcBef>
              <a:spcAft>
                <a:spcPts val="0"/>
              </a:spcAft>
              <a:buNone/>
            </a:pPr>
            <a:r>
              <a:rPr lang="en"/>
              <a:t>Others like island models, cellular models all have their pro’s and cons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Very simplistic encoding </a:t>
            </a:r>
            <a:endParaRPr/>
          </a:p>
          <a:p>
            <a:pPr indent="0" lvl="0" marL="0" rtl="0" algn="l">
              <a:spcBef>
                <a:spcPts val="0"/>
              </a:spcBef>
              <a:spcAft>
                <a:spcPts val="0"/>
              </a:spcAft>
              <a:buNone/>
            </a:pPr>
            <a:r>
              <a:rPr lang="en"/>
              <a:t>Genotype - Solutions in Computation Space</a:t>
            </a:r>
            <a:endParaRPr/>
          </a:p>
          <a:p>
            <a:pPr indent="0" lvl="0" marL="0" rtl="0" algn="l">
              <a:spcBef>
                <a:spcPts val="0"/>
              </a:spcBef>
              <a:spcAft>
                <a:spcPts val="0"/>
              </a:spcAft>
              <a:buNone/>
            </a:pPr>
            <a:r>
              <a:rPr lang="en"/>
              <a:t>Phenotype - Solutions in the Real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Initialization</a:t>
            </a:r>
            <a:endParaRPr/>
          </a:p>
          <a:p>
            <a:pPr indent="0" lvl="0" marL="0" rtl="0" algn="l">
              <a:spcBef>
                <a:spcPts val="0"/>
              </a:spcBef>
              <a:spcAft>
                <a:spcPts val="0"/>
              </a:spcAft>
              <a:buNone/>
            </a:pPr>
            <a:r>
              <a:rPr lang="en"/>
              <a:t>Heuristic Initialization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a8703a1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a8703a1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Types of Mutations, Different Types of Selection, Different Types of Crossover</a:t>
            </a:r>
            <a:endParaRPr/>
          </a:p>
          <a:p>
            <a:pPr indent="0" lvl="0" marL="0" rtl="0" algn="l">
              <a:spcBef>
                <a:spcPts val="0"/>
              </a:spcBef>
              <a:spcAft>
                <a:spcPts val="0"/>
              </a:spcAft>
              <a:buNone/>
            </a:pPr>
            <a:r>
              <a:rPr lang="en"/>
              <a:t>Whichever type(s) you combine and pick, </a:t>
            </a:r>
            <a:r>
              <a:rPr lang="en"/>
              <a:t>remember</a:t>
            </a:r>
            <a:r>
              <a:rPr lang="en"/>
              <a:t> that the GPU version may need quite significant changes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a8703a1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a8703a1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8703a10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a8703a10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a8703a10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a8703a10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lang="en">
                <a:solidFill>
                  <a:srgbClr val="595959"/>
                </a:solidFill>
                <a:latin typeface="Lato"/>
                <a:ea typeface="Lato"/>
                <a:cs typeface="Lato"/>
                <a:sym typeface="Lato"/>
              </a:rPr>
              <a:t>nitKernel() &lt;- sets cuRAND states for each chromosome</a:t>
            </a:r>
            <a:endParaRPr>
              <a:solidFill>
                <a:srgbClr val="595959"/>
              </a:solidFill>
              <a:latin typeface="Lato"/>
              <a:ea typeface="Lato"/>
              <a:cs typeface="Lato"/>
              <a:sym typeface="Lato"/>
            </a:endParaRPr>
          </a:p>
          <a:p>
            <a:pPr indent="-298450" lvl="1" marL="914400" rtl="0" algn="l">
              <a:lnSpc>
                <a:spcPct val="115000"/>
              </a:lnSpc>
              <a:spcBef>
                <a:spcPts val="1200"/>
              </a:spcBef>
              <a:spcAft>
                <a:spcPts val="0"/>
              </a:spcAft>
              <a:buClr>
                <a:srgbClr val="595959"/>
              </a:buClr>
              <a:buSzPts val="1100"/>
              <a:buFont typeface="Lato"/>
              <a:buChar char="-"/>
            </a:pPr>
            <a:r>
              <a:rPr lang="en">
                <a:solidFill>
                  <a:srgbClr val="595959"/>
                </a:solidFill>
                <a:latin typeface="Lato"/>
                <a:ea typeface="Lato"/>
                <a:cs typeface="Lato"/>
                <a:sym typeface="Lato"/>
              </a:rPr>
              <a:t>cudaMallocManaged() &lt;- compromise that isn’t that much slower than cudaMalloc and cudaMemcpy</a:t>
            </a:r>
            <a:endParaRPr>
              <a:solidFill>
                <a:srgbClr val="595959"/>
              </a:solidFill>
              <a:latin typeface="Lato"/>
              <a:ea typeface="Lato"/>
              <a:cs typeface="Lato"/>
              <a:sym typeface="Lato"/>
            </a:endParaRPr>
          </a:p>
          <a:p>
            <a:pPr indent="-298450" lvl="1" marL="914400" rtl="0" algn="l">
              <a:lnSpc>
                <a:spcPct val="115000"/>
              </a:lnSpc>
              <a:spcBef>
                <a:spcPts val="0"/>
              </a:spcBef>
              <a:spcAft>
                <a:spcPts val="0"/>
              </a:spcAft>
              <a:buClr>
                <a:srgbClr val="595959"/>
              </a:buClr>
              <a:buSzPts val="1100"/>
              <a:buFont typeface="Lato"/>
              <a:buChar char="-"/>
            </a:pPr>
            <a:r>
              <a:rPr lang="en">
                <a:solidFill>
                  <a:srgbClr val="595959"/>
                </a:solidFill>
                <a:latin typeface="Lato"/>
                <a:ea typeface="Lato"/>
                <a:cs typeface="Lato"/>
                <a:sym typeface="Lato"/>
              </a:rPr>
              <a:t>reduce() kernel example copied over from </a:t>
            </a:r>
            <a:endParaRPr>
              <a:solidFill>
                <a:srgbClr val="595959"/>
              </a:solidFill>
              <a:latin typeface="Lato"/>
              <a:ea typeface="Lato"/>
              <a:cs typeface="Lato"/>
              <a:sym typeface="Lato"/>
            </a:endParaRPr>
          </a:p>
          <a:p>
            <a:pPr indent="0" lvl="0" marL="457200" rtl="0" algn="l">
              <a:lnSpc>
                <a:spcPct val="115000"/>
              </a:lnSpc>
              <a:spcBef>
                <a:spcPts val="1200"/>
              </a:spcBef>
              <a:spcAft>
                <a:spcPts val="1200"/>
              </a:spcAft>
              <a:buNone/>
            </a:pPr>
            <a:r>
              <a:rPr lang="en">
                <a:solidFill>
                  <a:srgbClr val="595959"/>
                </a:solidFill>
                <a:latin typeface="Lato"/>
                <a:ea typeface="Lato"/>
                <a:cs typeface="Lato"/>
                <a:sym typeface="Lato"/>
              </a:rPr>
              <a:t>Using Libraries have their own host of problems</a:t>
            </a:r>
            <a:endParaRPr>
              <a:solidFill>
                <a:srgbClr val="595959"/>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a8703a10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a8703a10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a8703a1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a8703a1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GPU Parallelization of Genetic Algorithms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George Savin </a:t>
            </a:r>
            <a:endParaRPr/>
          </a:p>
          <a:p>
            <a:pPr indent="0" lvl="0" marL="0" rtl="0" algn="l">
              <a:spcBef>
                <a:spcPts val="0"/>
              </a:spcBef>
              <a:spcAft>
                <a:spcPts val="0"/>
              </a:spcAft>
              <a:buNone/>
            </a:pPr>
            <a:r>
              <a:rPr lang="en"/>
              <a:t>#100766262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Solution - Optimize Everything!</a:t>
            </a:r>
            <a:endParaRPr/>
          </a:p>
        </p:txBody>
      </p:sp>
      <p:sp>
        <p:nvSpPr>
          <p:cNvPr id="161" name="Google Shape;161;p22"/>
          <p:cNvSpPr txBox="1"/>
          <p:nvPr>
            <p:ph idx="1" type="body"/>
          </p:nvPr>
        </p:nvSpPr>
        <p:spPr>
          <a:xfrm>
            <a:off x="729450" y="2078875"/>
            <a:ext cx="6705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CUDA Design Philosophy -&gt; APOD Design model - (A)sses (P)arallelize (O)ptimize (D)eploy</a:t>
            </a:r>
            <a:endParaRPr/>
          </a:p>
          <a:p>
            <a:pPr indent="-311150" lvl="0" marL="457200" rtl="0" algn="l">
              <a:spcBef>
                <a:spcPts val="1200"/>
              </a:spcBef>
              <a:spcAft>
                <a:spcPts val="0"/>
              </a:spcAft>
              <a:buSzPts val="1300"/>
              <a:buChar char="-"/>
            </a:pPr>
            <a:r>
              <a:rPr lang="en"/>
              <a:t>Custom Reduce kernel that works with the chromosome struct</a:t>
            </a:r>
            <a:endParaRPr/>
          </a:p>
          <a:p>
            <a:pPr indent="-298450" lvl="1" marL="914400" rtl="0" algn="l">
              <a:spcBef>
                <a:spcPts val="0"/>
              </a:spcBef>
              <a:spcAft>
                <a:spcPts val="0"/>
              </a:spcAft>
              <a:buSzPts val="1100"/>
              <a:buChar char="-"/>
            </a:pPr>
            <a:r>
              <a:rPr lang="en"/>
              <a:t>No more memory transfer penalty -&gt; 15% speedup overall</a:t>
            </a:r>
            <a:endParaRPr/>
          </a:p>
          <a:p>
            <a:pPr indent="-311150" lvl="0" marL="457200" rtl="0" algn="l">
              <a:spcBef>
                <a:spcPts val="0"/>
              </a:spcBef>
              <a:spcAft>
                <a:spcPts val="0"/>
              </a:spcAft>
              <a:buSzPts val="1300"/>
              <a:buChar char="-"/>
            </a:pPr>
            <a:r>
              <a:rPr lang="en"/>
              <a:t>Pull mutation out of Reproduce and into its own kernel with threads for each gene</a:t>
            </a:r>
            <a:endParaRPr/>
          </a:p>
          <a:p>
            <a:pPr indent="-298450" lvl="1" marL="914400" rtl="0" algn="l">
              <a:spcBef>
                <a:spcPts val="0"/>
              </a:spcBef>
              <a:spcAft>
                <a:spcPts val="0"/>
              </a:spcAft>
              <a:buSzPts val="1100"/>
              <a:buChar char="-"/>
            </a:pPr>
            <a:r>
              <a:rPr lang="en"/>
              <a:t>Threads can all do one job, no looping.  -&gt; 50% reduction of Reproduce Kernel. Negligible runtime for mutation</a:t>
            </a:r>
            <a:endParaRPr/>
          </a:p>
          <a:p>
            <a:pPr indent="-311150" lvl="0" marL="457200" rtl="0" algn="l">
              <a:spcBef>
                <a:spcPts val="0"/>
              </a:spcBef>
              <a:spcAft>
                <a:spcPts val="0"/>
              </a:spcAft>
              <a:buSzPts val="1300"/>
              <a:buChar char="-"/>
            </a:pPr>
            <a:r>
              <a:rPr lang="en"/>
              <a:t>Pull Offspring -&gt; New Generation Chromosomes into its own kernel</a:t>
            </a:r>
            <a:endParaRPr/>
          </a:p>
          <a:p>
            <a:pPr indent="-298450" lvl="1" marL="914400" rtl="0" algn="l">
              <a:spcBef>
                <a:spcPts val="0"/>
              </a:spcBef>
              <a:spcAft>
                <a:spcPts val="0"/>
              </a:spcAft>
              <a:buSzPts val="1100"/>
              <a:buChar char="-"/>
            </a:pPr>
            <a:r>
              <a:rPr lang="en"/>
              <a:t>Threads can all do one job, no looping.  -&gt; 50% reduction of Reproduce Kernel. Negligible runtime for copy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Solution - Second Pass</a:t>
            </a:r>
            <a:endParaRPr/>
          </a:p>
          <a:p>
            <a:pPr indent="0" lvl="0" marL="0" rtl="0" algn="l">
              <a:spcBef>
                <a:spcPts val="0"/>
              </a:spcBef>
              <a:spcAft>
                <a:spcPts val="0"/>
              </a:spcAft>
              <a:buNone/>
            </a:pPr>
            <a:r>
              <a:t/>
            </a:r>
            <a:endParaRPr/>
          </a:p>
        </p:txBody>
      </p:sp>
      <p:pic>
        <p:nvPicPr>
          <p:cNvPr id="167" name="Google Shape;167;p23"/>
          <p:cNvPicPr preferRelativeResize="0"/>
          <p:nvPr/>
        </p:nvPicPr>
        <p:blipFill>
          <a:blip r:embed="rId3">
            <a:alphaModFix/>
          </a:blip>
          <a:stretch>
            <a:fillRect/>
          </a:stretch>
        </p:blipFill>
        <p:spPr>
          <a:xfrm>
            <a:off x="688613" y="2430800"/>
            <a:ext cx="4507326" cy="978700"/>
          </a:xfrm>
          <a:prstGeom prst="rect">
            <a:avLst/>
          </a:prstGeom>
          <a:noFill/>
          <a:ln>
            <a:noFill/>
          </a:ln>
        </p:spPr>
      </p:pic>
      <p:sp>
        <p:nvSpPr>
          <p:cNvPr id="168" name="Google Shape;168;p23"/>
          <p:cNvSpPr txBox="1"/>
          <p:nvPr/>
        </p:nvSpPr>
        <p:spPr>
          <a:xfrm>
            <a:off x="1440525" y="1853850"/>
            <a:ext cx="28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CUDA NSYS Profiling</a:t>
            </a:r>
            <a:endParaRPr>
              <a:latin typeface="Lato"/>
              <a:ea typeface="Lato"/>
              <a:cs typeface="Lato"/>
              <a:sym typeface="Lato"/>
            </a:endParaRPr>
          </a:p>
        </p:txBody>
      </p:sp>
      <p:pic>
        <p:nvPicPr>
          <p:cNvPr id="169" name="Google Shape;169;p23"/>
          <p:cNvPicPr preferRelativeResize="0"/>
          <p:nvPr/>
        </p:nvPicPr>
        <p:blipFill>
          <a:blip r:embed="rId4">
            <a:alphaModFix/>
          </a:blip>
          <a:stretch>
            <a:fillRect/>
          </a:stretch>
        </p:blipFill>
        <p:spPr>
          <a:xfrm>
            <a:off x="688625" y="3515525"/>
            <a:ext cx="4647975" cy="1227642"/>
          </a:xfrm>
          <a:prstGeom prst="rect">
            <a:avLst/>
          </a:prstGeom>
          <a:noFill/>
          <a:ln>
            <a:noFill/>
          </a:ln>
        </p:spPr>
      </p:pic>
      <p:cxnSp>
        <p:nvCxnSpPr>
          <p:cNvPr id="170" name="Google Shape;170;p23"/>
          <p:cNvCxnSpPr>
            <a:stCxn id="167" idx="1"/>
            <a:endCxn id="169" idx="1"/>
          </p:cNvCxnSpPr>
          <p:nvPr/>
        </p:nvCxnSpPr>
        <p:spPr>
          <a:xfrm>
            <a:off x="688613" y="2920150"/>
            <a:ext cx="600" cy="1209300"/>
          </a:xfrm>
          <a:prstGeom prst="curvedConnector3">
            <a:avLst>
              <a:gd fmla="val -39687500" name="adj1"/>
            </a:avLst>
          </a:prstGeom>
          <a:noFill/>
          <a:ln cap="flat" cmpd="sng" w="9525">
            <a:solidFill>
              <a:schemeClr val="dk2"/>
            </a:solidFill>
            <a:prstDash val="solid"/>
            <a:round/>
            <a:headEnd len="med" w="med" type="none"/>
            <a:tailEnd len="med" w="med" type="triangle"/>
          </a:ln>
        </p:spPr>
      </p:cxnSp>
      <p:pic>
        <p:nvPicPr>
          <p:cNvPr id="171" name="Google Shape;171;p23"/>
          <p:cNvPicPr preferRelativeResize="0"/>
          <p:nvPr/>
        </p:nvPicPr>
        <p:blipFill>
          <a:blip r:embed="rId5">
            <a:alphaModFix/>
          </a:blip>
          <a:stretch>
            <a:fillRect/>
          </a:stretch>
        </p:blipFill>
        <p:spPr>
          <a:xfrm>
            <a:off x="5406225" y="1853850"/>
            <a:ext cx="3676650"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77" name="Google Shape;17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GPU Parallelizations turn out to be quite bespoke, and even changing a seemingly small part of your algorithm may require a complete </a:t>
            </a:r>
            <a:r>
              <a:rPr lang="en"/>
              <a:t>overhaul of how you allocated memory, or even how the kernels work.</a:t>
            </a:r>
            <a:endParaRPr/>
          </a:p>
          <a:p>
            <a:pPr indent="-311150" lvl="0" marL="457200" rtl="0" algn="l">
              <a:spcBef>
                <a:spcPts val="0"/>
              </a:spcBef>
              <a:spcAft>
                <a:spcPts val="0"/>
              </a:spcAft>
              <a:buSzPts val="1300"/>
              <a:buChar char="-"/>
            </a:pPr>
            <a:r>
              <a:rPr lang="en"/>
              <a:t>This was done on NVIDIA CUDA GPUs maximizing their hardware stack. A more general language would lose out on all the particular speed-up  tricks (warps, etc…). Portability between GPUs suffer as well due to different architectures.</a:t>
            </a:r>
            <a:endParaRPr/>
          </a:p>
          <a:p>
            <a:pPr indent="-311150" lvl="0" marL="457200" rtl="0" algn="l">
              <a:spcBef>
                <a:spcPts val="0"/>
              </a:spcBef>
              <a:spcAft>
                <a:spcPts val="0"/>
              </a:spcAft>
              <a:buSzPts val="1300"/>
              <a:buChar char="-"/>
            </a:pPr>
            <a:r>
              <a:rPr lang="en"/>
              <a:t>For GAs specifically, trade-offs existed in previous papers to ensure faster speed at the cost of simplifying GA operations and possible search power.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83" name="Google Shape;18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does APOD stand for?</a:t>
            </a:r>
            <a:endParaRPr/>
          </a:p>
          <a:p>
            <a:pPr indent="-311150" lvl="0" marL="457200" rtl="0" algn="l">
              <a:spcBef>
                <a:spcPts val="0"/>
              </a:spcBef>
              <a:spcAft>
                <a:spcPts val="0"/>
              </a:spcAft>
              <a:buSzPts val="1300"/>
              <a:buAutoNum type="arabicPeriod"/>
            </a:pPr>
            <a:r>
              <a:rPr lang="en"/>
              <a:t>What does mutation accomplish in a Genetic Algorithm?</a:t>
            </a:r>
            <a:endParaRPr/>
          </a:p>
          <a:p>
            <a:pPr indent="-311150" lvl="0" marL="457200" rtl="0" algn="l">
              <a:spcBef>
                <a:spcPts val="0"/>
              </a:spcBef>
              <a:spcAft>
                <a:spcPts val="0"/>
              </a:spcAft>
              <a:buSzPts val="1300"/>
              <a:buAutoNum type="arabicPeriod"/>
            </a:pPr>
            <a:r>
              <a:rPr lang="en"/>
              <a:t>What did we use reduction for in this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t>
            </a:r>
            <a:r>
              <a:rPr lang="en"/>
              <a:t>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is a Genetic Algorithm ?</a:t>
            </a:r>
            <a:endParaRPr/>
          </a:p>
          <a:p>
            <a:pPr indent="-311150" lvl="0" marL="457200" rtl="0" algn="l">
              <a:spcBef>
                <a:spcPts val="0"/>
              </a:spcBef>
              <a:spcAft>
                <a:spcPts val="0"/>
              </a:spcAft>
              <a:buSzPts val="1300"/>
              <a:buAutoNum type="arabicPeriod"/>
            </a:pPr>
            <a:r>
              <a:rPr lang="en"/>
              <a:t>The 01 Knapsack Optimization Problem </a:t>
            </a:r>
            <a:endParaRPr/>
          </a:p>
          <a:p>
            <a:pPr indent="-311150" lvl="0" marL="457200" rtl="0" algn="l">
              <a:spcBef>
                <a:spcPts val="0"/>
              </a:spcBef>
              <a:spcAft>
                <a:spcPts val="0"/>
              </a:spcAft>
              <a:buSzPts val="1300"/>
              <a:buAutoNum type="arabicPeriod"/>
            </a:pPr>
            <a:r>
              <a:rPr lang="en"/>
              <a:t>A CPU Implementation</a:t>
            </a:r>
            <a:endParaRPr/>
          </a:p>
          <a:p>
            <a:pPr indent="-311150" lvl="0" marL="457200" rtl="0" algn="l">
              <a:spcBef>
                <a:spcPts val="0"/>
              </a:spcBef>
              <a:spcAft>
                <a:spcPts val="0"/>
              </a:spcAft>
              <a:buSzPts val="1300"/>
              <a:buAutoNum type="arabicPeriod"/>
            </a:pPr>
            <a:r>
              <a:rPr lang="en"/>
              <a:t>GPU Parallelization</a:t>
            </a:r>
            <a:endParaRPr/>
          </a:p>
          <a:p>
            <a:pPr indent="-311150" lvl="0" marL="457200" rtl="0" algn="l">
              <a:spcBef>
                <a:spcPts val="0"/>
              </a:spcBef>
              <a:spcAft>
                <a:spcPts val="0"/>
              </a:spcAft>
              <a:buSzPts val="1300"/>
              <a:buAutoNum type="arabicPeriod"/>
            </a:pPr>
            <a:r>
              <a:rPr lang="en"/>
              <a:t>Improving this parallelization</a:t>
            </a:r>
            <a:endParaRPr/>
          </a:p>
          <a:p>
            <a:pPr indent="-311150" lvl="0" marL="457200" rtl="0" algn="l">
              <a:spcBef>
                <a:spcPts val="0"/>
              </a:spcBef>
              <a:spcAft>
                <a:spcPts val="0"/>
              </a:spcAft>
              <a:buSzPts val="1300"/>
              <a:buAutoNum type="arabicPeriod"/>
            </a:pPr>
            <a:r>
              <a:rPr lang="en"/>
              <a:t>Takeaways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 - Overview &amp; Encoding</a:t>
            </a:r>
            <a:endParaRPr/>
          </a:p>
        </p:txBody>
      </p:sp>
      <p:sp>
        <p:nvSpPr>
          <p:cNvPr id="99" name="Google Shape;99;p15"/>
          <p:cNvSpPr txBox="1"/>
          <p:nvPr>
            <p:ph idx="1" type="body"/>
          </p:nvPr>
        </p:nvSpPr>
        <p:spPr>
          <a:xfrm>
            <a:off x="729450" y="2078875"/>
            <a:ext cx="3842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is it ? Metaheuristic</a:t>
            </a:r>
            <a:endParaRPr/>
          </a:p>
          <a:p>
            <a:pPr indent="0" lvl="0" marL="0" rtl="0" algn="l">
              <a:spcBef>
                <a:spcPts val="1200"/>
              </a:spcBef>
              <a:spcAft>
                <a:spcPts val="0"/>
              </a:spcAft>
              <a:buNone/>
            </a:pPr>
            <a:r>
              <a:rPr lang="en"/>
              <a:t>How does it work ? General Operations: </a:t>
            </a:r>
            <a:endParaRPr/>
          </a:p>
          <a:p>
            <a:pPr indent="-311150" lvl="0" marL="457200" rtl="0" algn="l">
              <a:spcBef>
                <a:spcPts val="1200"/>
              </a:spcBef>
              <a:spcAft>
                <a:spcPts val="0"/>
              </a:spcAft>
              <a:buSzPts val="1300"/>
              <a:buAutoNum type="arabicPeriod"/>
            </a:pPr>
            <a:r>
              <a:rPr lang="en"/>
              <a:t>Encoding </a:t>
            </a:r>
            <a:endParaRPr/>
          </a:p>
          <a:p>
            <a:pPr indent="-311150" lvl="0" marL="457200" rtl="0" algn="l">
              <a:spcBef>
                <a:spcPts val="0"/>
              </a:spcBef>
              <a:spcAft>
                <a:spcPts val="0"/>
              </a:spcAft>
              <a:buSzPts val="1300"/>
              <a:buAutoNum type="arabicPeriod"/>
            </a:pPr>
            <a:r>
              <a:rPr lang="en"/>
              <a:t>Evaluation (usually domain specific)</a:t>
            </a:r>
            <a:endParaRPr/>
          </a:p>
          <a:p>
            <a:pPr indent="-311150" lvl="0" marL="457200" rtl="0" algn="l">
              <a:spcBef>
                <a:spcPts val="0"/>
              </a:spcBef>
              <a:spcAft>
                <a:spcPts val="0"/>
              </a:spcAft>
              <a:buSzPts val="1300"/>
              <a:buAutoNum type="arabicPeriod"/>
            </a:pPr>
            <a:r>
              <a:rPr lang="en"/>
              <a:t>Selection</a:t>
            </a:r>
            <a:endParaRPr/>
          </a:p>
          <a:p>
            <a:pPr indent="-311150" lvl="0" marL="457200" rtl="0" algn="l">
              <a:spcBef>
                <a:spcPts val="0"/>
              </a:spcBef>
              <a:spcAft>
                <a:spcPts val="0"/>
              </a:spcAft>
              <a:buSzPts val="1300"/>
              <a:buAutoNum type="arabicPeriod"/>
            </a:pPr>
            <a:r>
              <a:rPr lang="en"/>
              <a:t>Crossover</a:t>
            </a:r>
            <a:endParaRPr/>
          </a:p>
          <a:p>
            <a:pPr indent="-311150" lvl="0" marL="457200" rtl="0" algn="l">
              <a:spcBef>
                <a:spcPts val="0"/>
              </a:spcBef>
              <a:spcAft>
                <a:spcPts val="0"/>
              </a:spcAft>
              <a:buSzPts val="1300"/>
              <a:buAutoNum type="arabicPeriod"/>
            </a:pPr>
            <a:r>
              <a:rPr lang="en"/>
              <a:t>Mutation</a:t>
            </a:r>
            <a:endParaRPr/>
          </a:p>
          <a:p>
            <a:pPr indent="-311150" lvl="0" marL="457200" rtl="0" algn="l">
              <a:spcBef>
                <a:spcPts val="0"/>
              </a:spcBef>
              <a:spcAft>
                <a:spcPts val="0"/>
              </a:spcAft>
              <a:buSzPts val="1300"/>
              <a:buAutoNum type="arabicPeriod"/>
            </a:pPr>
            <a:r>
              <a:rPr lang="en"/>
              <a:t>Repeat 2-5</a:t>
            </a:r>
            <a:endParaRPr/>
          </a:p>
        </p:txBody>
      </p:sp>
      <p:pic>
        <p:nvPicPr>
          <p:cNvPr id="100" name="Google Shape;100;p15"/>
          <p:cNvPicPr preferRelativeResize="0"/>
          <p:nvPr/>
        </p:nvPicPr>
        <p:blipFill>
          <a:blip r:embed="rId3">
            <a:alphaModFix/>
          </a:blip>
          <a:stretch>
            <a:fillRect/>
          </a:stretch>
        </p:blipFill>
        <p:spPr>
          <a:xfrm>
            <a:off x="4572000" y="2078875"/>
            <a:ext cx="4267051" cy="2757804"/>
          </a:xfrm>
          <a:prstGeom prst="rect">
            <a:avLst/>
          </a:prstGeom>
          <a:noFill/>
          <a:ln>
            <a:noFill/>
          </a:ln>
        </p:spPr>
      </p:pic>
      <p:cxnSp>
        <p:nvCxnSpPr>
          <p:cNvPr id="101" name="Google Shape;101;p15"/>
          <p:cNvCxnSpPr/>
          <p:nvPr/>
        </p:nvCxnSpPr>
        <p:spPr>
          <a:xfrm flipH="1" rot="10800000">
            <a:off x="2071300" y="2980675"/>
            <a:ext cx="2453700" cy="1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 - Selection, Crossover, Mutation </a:t>
            </a:r>
            <a:endParaRPr/>
          </a:p>
        </p:txBody>
      </p:sp>
      <p:pic>
        <p:nvPicPr>
          <p:cNvPr id="107" name="Google Shape;107;p16"/>
          <p:cNvPicPr preferRelativeResize="0"/>
          <p:nvPr/>
        </p:nvPicPr>
        <p:blipFill>
          <a:blip r:embed="rId3">
            <a:alphaModFix/>
          </a:blip>
          <a:stretch>
            <a:fillRect/>
          </a:stretch>
        </p:blipFill>
        <p:spPr>
          <a:xfrm>
            <a:off x="729450" y="2409700"/>
            <a:ext cx="3842550" cy="2302167"/>
          </a:xfrm>
          <a:prstGeom prst="rect">
            <a:avLst/>
          </a:prstGeom>
          <a:noFill/>
          <a:ln>
            <a:noFill/>
          </a:ln>
        </p:spPr>
      </p:pic>
      <p:sp>
        <p:nvSpPr>
          <p:cNvPr id="108" name="Google Shape;108;p16"/>
          <p:cNvSpPr txBox="1"/>
          <p:nvPr/>
        </p:nvSpPr>
        <p:spPr>
          <a:xfrm>
            <a:off x="1627875" y="2009500"/>
            <a:ext cx="204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Roulette Selection</a:t>
            </a:r>
            <a:endParaRPr>
              <a:latin typeface="Lato"/>
              <a:ea typeface="Lato"/>
              <a:cs typeface="Lato"/>
              <a:sym typeface="Lato"/>
            </a:endParaRPr>
          </a:p>
        </p:txBody>
      </p:sp>
      <p:pic>
        <p:nvPicPr>
          <p:cNvPr id="109" name="Google Shape;109;p16"/>
          <p:cNvPicPr preferRelativeResize="0"/>
          <p:nvPr/>
        </p:nvPicPr>
        <p:blipFill>
          <a:blip r:embed="rId4">
            <a:alphaModFix/>
          </a:blip>
          <a:stretch>
            <a:fillRect/>
          </a:stretch>
        </p:blipFill>
        <p:spPr>
          <a:xfrm>
            <a:off x="4676275" y="2489100"/>
            <a:ext cx="3741874" cy="895700"/>
          </a:xfrm>
          <a:prstGeom prst="rect">
            <a:avLst/>
          </a:prstGeom>
          <a:noFill/>
          <a:ln>
            <a:noFill/>
          </a:ln>
        </p:spPr>
      </p:pic>
      <p:sp>
        <p:nvSpPr>
          <p:cNvPr id="110" name="Google Shape;110;p16"/>
          <p:cNvSpPr txBox="1"/>
          <p:nvPr/>
        </p:nvSpPr>
        <p:spPr>
          <a:xfrm>
            <a:off x="5524350" y="2009500"/>
            <a:ext cx="204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Single Point Crossover</a:t>
            </a:r>
            <a:endParaRPr>
              <a:latin typeface="Lato"/>
              <a:ea typeface="Lato"/>
              <a:cs typeface="Lato"/>
              <a:sym typeface="Lato"/>
            </a:endParaRPr>
          </a:p>
        </p:txBody>
      </p:sp>
      <p:pic>
        <p:nvPicPr>
          <p:cNvPr id="111" name="Google Shape;111;p16"/>
          <p:cNvPicPr preferRelativeResize="0"/>
          <p:nvPr/>
        </p:nvPicPr>
        <p:blipFill>
          <a:blip r:embed="rId5">
            <a:alphaModFix/>
          </a:blip>
          <a:stretch>
            <a:fillRect/>
          </a:stretch>
        </p:blipFill>
        <p:spPr>
          <a:xfrm>
            <a:off x="5612013" y="3905300"/>
            <a:ext cx="1870378" cy="1013850"/>
          </a:xfrm>
          <a:prstGeom prst="rect">
            <a:avLst/>
          </a:prstGeom>
          <a:noFill/>
          <a:ln>
            <a:noFill/>
          </a:ln>
        </p:spPr>
      </p:pic>
      <p:sp>
        <p:nvSpPr>
          <p:cNvPr id="112" name="Google Shape;112;p16"/>
          <p:cNvSpPr txBox="1"/>
          <p:nvPr/>
        </p:nvSpPr>
        <p:spPr>
          <a:xfrm>
            <a:off x="5524350" y="3444938"/>
            <a:ext cx="204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Gene Mutation</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01 - Binary Knapsack Problem</a:t>
            </a:r>
            <a:endParaRPr/>
          </a:p>
        </p:txBody>
      </p:sp>
      <p:sp>
        <p:nvSpPr>
          <p:cNvPr id="118" name="Google Shape;118;p17"/>
          <p:cNvSpPr txBox="1"/>
          <p:nvPr>
            <p:ph idx="1" type="body"/>
          </p:nvPr>
        </p:nvSpPr>
        <p:spPr>
          <a:xfrm>
            <a:off x="729450" y="1994175"/>
            <a:ext cx="3842700" cy="112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is the maximum profit/score we can get given N items, each with associated Profit and Weight values under a total weight constraint (knapsack total weight)</a:t>
            </a:r>
            <a:endParaRPr/>
          </a:p>
        </p:txBody>
      </p:sp>
      <p:pic>
        <p:nvPicPr>
          <p:cNvPr id="119" name="Google Shape;119;p17"/>
          <p:cNvPicPr preferRelativeResize="0"/>
          <p:nvPr/>
        </p:nvPicPr>
        <p:blipFill>
          <a:blip r:embed="rId3">
            <a:alphaModFix/>
          </a:blip>
          <a:stretch>
            <a:fillRect/>
          </a:stretch>
        </p:blipFill>
        <p:spPr>
          <a:xfrm>
            <a:off x="5503050" y="1853850"/>
            <a:ext cx="2915100" cy="2526425"/>
          </a:xfrm>
          <a:prstGeom prst="rect">
            <a:avLst/>
          </a:prstGeom>
          <a:noFill/>
          <a:ln>
            <a:noFill/>
          </a:ln>
        </p:spPr>
      </p:pic>
      <p:pic>
        <p:nvPicPr>
          <p:cNvPr id="120" name="Google Shape;120;p17"/>
          <p:cNvPicPr preferRelativeResize="0"/>
          <p:nvPr/>
        </p:nvPicPr>
        <p:blipFill>
          <a:blip r:embed="rId4">
            <a:alphaModFix/>
          </a:blip>
          <a:stretch>
            <a:fillRect/>
          </a:stretch>
        </p:blipFill>
        <p:spPr>
          <a:xfrm>
            <a:off x="1128095" y="3259500"/>
            <a:ext cx="3444050" cy="16960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CPU Solution</a:t>
            </a:r>
            <a:endParaRPr/>
          </a:p>
        </p:txBody>
      </p:sp>
      <p:pic>
        <p:nvPicPr>
          <p:cNvPr id="126" name="Google Shape;126;p18"/>
          <p:cNvPicPr preferRelativeResize="0"/>
          <p:nvPr/>
        </p:nvPicPr>
        <p:blipFill>
          <a:blip r:embed="rId3">
            <a:alphaModFix/>
          </a:blip>
          <a:stretch>
            <a:fillRect/>
          </a:stretch>
        </p:blipFill>
        <p:spPr>
          <a:xfrm>
            <a:off x="905200" y="1932600"/>
            <a:ext cx="7333601" cy="2891475"/>
          </a:xfrm>
          <a:prstGeom prst="rect">
            <a:avLst/>
          </a:prstGeom>
          <a:noFill/>
          <a:ln>
            <a:noFill/>
          </a:ln>
        </p:spPr>
      </p:pic>
      <p:sp>
        <p:nvSpPr>
          <p:cNvPr id="127" name="Google Shape;127;p18"/>
          <p:cNvSpPr txBox="1"/>
          <p:nvPr/>
        </p:nvSpPr>
        <p:spPr>
          <a:xfrm>
            <a:off x="905200" y="3566725"/>
            <a:ext cx="2767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mt19937 &amp; rand()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Infeasible</a:t>
            </a:r>
            <a:r>
              <a:rPr lang="en">
                <a:latin typeface="Lato"/>
                <a:ea typeface="Lato"/>
                <a:cs typeface="Lato"/>
                <a:sym typeface="Lato"/>
              </a:rPr>
              <a:t> </a:t>
            </a:r>
            <a:r>
              <a:rPr lang="en">
                <a:latin typeface="Lato"/>
                <a:ea typeface="Lato"/>
                <a:cs typeface="Lato"/>
                <a:sym typeface="Lato"/>
              </a:rPr>
              <a:t>solutions given score of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Single point crossover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1/1000 Mutation chance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Solution - First Pass</a:t>
            </a:r>
            <a:endParaRPr/>
          </a:p>
        </p:txBody>
      </p:sp>
      <p:sp>
        <p:nvSpPr>
          <p:cNvPr id="133" name="Google Shape;133;p19"/>
          <p:cNvSpPr txBox="1"/>
          <p:nvPr>
            <p:ph idx="1" type="body"/>
          </p:nvPr>
        </p:nvSpPr>
        <p:spPr>
          <a:xfrm>
            <a:off x="729450" y="2214550"/>
            <a:ext cx="37809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rand() is gone! Need to use cuRAND the CUDA way. </a:t>
            </a:r>
            <a:endParaRPr/>
          </a:p>
          <a:p>
            <a:pPr indent="0" lvl="0" marL="0" rtl="0" algn="l">
              <a:spcBef>
                <a:spcPts val="1200"/>
              </a:spcBef>
              <a:spcAft>
                <a:spcPts val="0"/>
              </a:spcAft>
              <a:buNone/>
            </a:pPr>
            <a:r>
              <a:rPr lang="en"/>
              <a:t>Memory needs to be allocated and managed on both host and device</a:t>
            </a:r>
            <a:endParaRPr/>
          </a:p>
          <a:p>
            <a:pPr indent="0" lvl="0" marL="0" rtl="0" algn="l">
              <a:spcBef>
                <a:spcPts val="1200"/>
              </a:spcBef>
              <a:spcAft>
                <a:spcPts val="0"/>
              </a:spcAft>
              <a:buNone/>
            </a:pPr>
            <a:r>
              <a:rPr lang="en"/>
              <a:t>Evaluation and Reproduction require calculating totals and dot products (</a:t>
            </a:r>
            <a:r>
              <a:rPr b="1" lang="en"/>
              <a:t>Reductions</a:t>
            </a:r>
            <a:r>
              <a:rPr lang="en"/>
              <a:t>). Easy on CPU, Harder on GPU. </a:t>
            </a:r>
            <a:endParaRPr/>
          </a:p>
          <a:p>
            <a:pPr indent="0" lvl="0" marL="0" rtl="0" algn="l">
              <a:spcBef>
                <a:spcPts val="1200"/>
              </a:spcBef>
              <a:spcAft>
                <a:spcPts val="0"/>
              </a:spcAft>
              <a:buNone/>
            </a:pPr>
            <a:r>
              <a:rPr lang="en"/>
              <a:t>Every remaining function moved to __device__</a:t>
            </a:r>
            <a:endParaRPr/>
          </a:p>
          <a:p>
            <a:pPr indent="0" lvl="0" marL="0" rtl="0" algn="l">
              <a:spcBef>
                <a:spcPts val="1200"/>
              </a:spcBef>
              <a:spcAft>
                <a:spcPts val="1200"/>
              </a:spcAft>
              <a:buNone/>
            </a:pPr>
            <a:r>
              <a:rPr lang="en"/>
              <a:t>CUDA C/C++ programming</a:t>
            </a:r>
            <a:endParaRPr/>
          </a:p>
        </p:txBody>
      </p:sp>
      <p:pic>
        <p:nvPicPr>
          <p:cNvPr id="134" name="Google Shape;134;p19"/>
          <p:cNvPicPr preferRelativeResize="0"/>
          <p:nvPr/>
        </p:nvPicPr>
        <p:blipFill>
          <a:blip r:embed="rId3">
            <a:alphaModFix/>
          </a:blip>
          <a:stretch>
            <a:fillRect/>
          </a:stretch>
        </p:blipFill>
        <p:spPr>
          <a:xfrm>
            <a:off x="4572000" y="2214550"/>
            <a:ext cx="3971551" cy="2311544"/>
          </a:xfrm>
          <a:prstGeom prst="rect">
            <a:avLst/>
          </a:prstGeom>
          <a:noFill/>
          <a:ln>
            <a:noFill/>
          </a:ln>
        </p:spPr>
      </p:pic>
      <p:sp>
        <p:nvSpPr>
          <p:cNvPr id="135" name="Google Shape;135;p19"/>
          <p:cNvSpPr txBox="1"/>
          <p:nvPr/>
        </p:nvSpPr>
        <p:spPr>
          <a:xfrm>
            <a:off x="5108625" y="1853850"/>
            <a:ext cx="28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Sequential Addressing Reduction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Solution - First Pass - Results</a:t>
            </a:r>
            <a:endParaRPr/>
          </a:p>
        </p:txBody>
      </p:sp>
      <p:sp>
        <p:nvSpPr>
          <p:cNvPr id="141" name="Google Shape;141;p20"/>
          <p:cNvSpPr txBox="1"/>
          <p:nvPr>
            <p:ph idx="1" type="body"/>
          </p:nvPr>
        </p:nvSpPr>
        <p:spPr>
          <a:xfrm>
            <a:off x="729450" y="1916400"/>
            <a:ext cx="4294200" cy="3843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1st Goal Achieved - CUDA GPU Version runs faster!</a:t>
            </a:r>
            <a:endParaRPr/>
          </a:p>
        </p:txBody>
      </p:sp>
      <p:pic>
        <p:nvPicPr>
          <p:cNvPr id="142" name="Google Shape;142;p20"/>
          <p:cNvPicPr preferRelativeResize="0"/>
          <p:nvPr/>
        </p:nvPicPr>
        <p:blipFill>
          <a:blip r:embed="rId3">
            <a:alphaModFix/>
          </a:blip>
          <a:stretch>
            <a:fillRect/>
          </a:stretch>
        </p:blipFill>
        <p:spPr>
          <a:xfrm>
            <a:off x="729450" y="2973000"/>
            <a:ext cx="4507326" cy="978700"/>
          </a:xfrm>
          <a:prstGeom prst="rect">
            <a:avLst/>
          </a:prstGeom>
          <a:noFill/>
          <a:ln>
            <a:noFill/>
          </a:ln>
        </p:spPr>
      </p:pic>
      <p:sp>
        <p:nvSpPr>
          <p:cNvPr id="143" name="Google Shape;143;p20"/>
          <p:cNvSpPr txBox="1"/>
          <p:nvPr/>
        </p:nvSpPr>
        <p:spPr>
          <a:xfrm>
            <a:off x="1427400" y="2436750"/>
            <a:ext cx="28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CUDA NSYS Profiling</a:t>
            </a:r>
            <a:endParaRPr>
              <a:latin typeface="Lato"/>
              <a:ea typeface="Lato"/>
              <a:cs typeface="Lato"/>
              <a:sym typeface="Lato"/>
            </a:endParaRPr>
          </a:p>
        </p:txBody>
      </p:sp>
      <p:pic>
        <p:nvPicPr>
          <p:cNvPr id="144" name="Google Shape;144;p20"/>
          <p:cNvPicPr preferRelativeResize="0"/>
          <p:nvPr/>
        </p:nvPicPr>
        <p:blipFill>
          <a:blip r:embed="rId4">
            <a:alphaModFix/>
          </a:blip>
          <a:stretch>
            <a:fillRect/>
          </a:stretch>
        </p:blipFill>
        <p:spPr>
          <a:xfrm>
            <a:off x="5285475" y="1916400"/>
            <a:ext cx="3676650"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Programming Particulars</a:t>
            </a:r>
            <a:endParaRPr/>
          </a:p>
        </p:txBody>
      </p:sp>
      <p:pic>
        <p:nvPicPr>
          <p:cNvPr id="150" name="Google Shape;150;p21"/>
          <p:cNvPicPr preferRelativeResize="0"/>
          <p:nvPr/>
        </p:nvPicPr>
        <p:blipFill>
          <a:blip r:embed="rId3">
            <a:alphaModFix/>
          </a:blip>
          <a:stretch>
            <a:fillRect/>
          </a:stretch>
        </p:blipFill>
        <p:spPr>
          <a:xfrm>
            <a:off x="5980297" y="915125"/>
            <a:ext cx="2545750" cy="3828176"/>
          </a:xfrm>
          <a:prstGeom prst="rect">
            <a:avLst/>
          </a:prstGeom>
          <a:noFill/>
          <a:ln>
            <a:noFill/>
          </a:ln>
        </p:spPr>
      </p:pic>
      <p:pic>
        <p:nvPicPr>
          <p:cNvPr id="151" name="Google Shape;151;p21"/>
          <p:cNvPicPr preferRelativeResize="0"/>
          <p:nvPr/>
        </p:nvPicPr>
        <p:blipFill>
          <a:blip r:embed="rId4">
            <a:alphaModFix/>
          </a:blip>
          <a:stretch>
            <a:fillRect/>
          </a:stretch>
        </p:blipFill>
        <p:spPr>
          <a:xfrm>
            <a:off x="2868696" y="2049138"/>
            <a:ext cx="2932900" cy="2320550"/>
          </a:xfrm>
          <a:prstGeom prst="rect">
            <a:avLst/>
          </a:prstGeom>
          <a:noFill/>
          <a:ln>
            <a:noFill/>
          </a:ln>
        </p:spPr>
      </p:pic>
      <p:pic>
        <p:nvPicPr>
          <p:cNvPr id="152" name="Google Shape;152;p21"/>
          <p:cNvPicPr preferRelativeResize="0"/>
          <p:nvPr/>
        </p:nvPicPr>
        <p:blipFill>
          <a:blip r:embed="rId5">
            <a:alphaModFix/>
          </a:blip>
          <a:stretch>
            <a:fillRect/>
          </a:stretch>
        </p:blipFill>
        <p:spPr>
          <a:xfrm>
            <a:off x="270675" y="1853850"/>
            <a:ext cx="2563895" cy="2959162"/>
          </a:xfrm>
          <a:prstGeom prst="rect">
            <a:avLst/>
          </a:prstGeom>
          <a:noFill/>
          <a:ln>
            <a:noFill/>
          </a:ln>
        </p:spPr>
      </p:pic>
      <p:sp>
        <p:nvSpPr>
          <p:cNvPr id="153" name="Google Shape;153;p21"/>
          <p:cNvSpPr txBox="1"/>
          <p:nvPr/>
        </p:nvSpPr>
        <p:spPr>
          <a:xfrm>
            <a:off x="444575" y="4743300"/>
            <a:ext cx="22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Memory at various levels</a:t>
            </a:r>
            <a:endParaRPr>
              <a:latin typeface="Lato"/>
              <a:ea typeface="Lato"/>
              <a:cs typeface="Lato"/>
              <a:sym typeface="Lato"/>
            </a:endParaRPr>
          </a:p>
        </p:txBody>
      </p:sp>
      <p:sp>
        <p:nvSpPr>
          <p:cNvPr id="154" name="Google Shape;154;p21"/>
          <p:cNvSpPr txBox="1"/>
          <p:nvPr/>
        </p:nvSpPr>
        <p:spPr>
          <a:xfrm>
            <a:off x="3262038" y="4312200"/>
            <a:ext cx="221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Blocks scheduled on Streaming Multiprocessors (SMs)</a:t>
            </a:r>
            <a:endParaRPr>
              <a:latin typeface="Lato"/>
              <a:ea typeface="Lato"/>
              <a:cs typeface="Lato"/>
              <a:sym typeface="Lato"/>
            </a:endParaRPr>
          </a:p>
        </p:txBody>
      </p:sp>
      <p:sp>
        <p:nvSpPr>
          <p:cNvPr id="155" name="Google Shape;155;p21"/>
          <p:cNvSpPr txBox="1"/>
          <p:nvPr/>
        </p:nvSpPr>
        <p:spPr>
          <a:xfrm>
            <a:off x="6145125" y="4743300"/>
            <a:ext cx="22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Host/Device Execution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