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PT Sans Narrow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12dfb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12dfb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9f831b5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c9f831b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c9f831b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c9f831b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c9f831b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c9f831b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c9f831b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c9f831b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c9f831b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c9f831b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9f831b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9f831b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c9f831b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c9f831b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9f831b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9f831b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bb7440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bb7440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5bb7440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5bb7440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9f831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9f831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bb7440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bb7440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bb7440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bb7440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bb7440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bb7440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5bb7440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5bb7440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bb7440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bb7440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bb7440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5bb7440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5bb7440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5bb7440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5bb7440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5bb7440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5eed75f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5eed75f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5eed75f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5eed75f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c9f831b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c9f831b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5eed75f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5eed75f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5eed75f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5eed75f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5eed75fe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5eed75f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5eed75f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5eed75f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5eed75f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5eed75f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c9f831b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c9f831b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5eed75f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65eed75f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5eed75fe2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5eed75fe2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c9f831b5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c9f831b5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5eed75f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5eed75f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c9f831b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c9f831b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5eed75fe2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5eed75fe2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5eed75fe2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5eed75fe2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5eed75fe2_1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5eed75fe2_1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9f831b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9f831b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c9f831b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c9f831b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9f831b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9f831b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c9f831b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c9f831b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c9f831b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c9f831b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Font typeface="Montserrat"/>
              <a:buNone/>
              <a:defRPr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1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4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Font typeface="Montserrat"/>
              <a:buNone/>
              <a:defRPr sz="3500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1004144" y="793424"/>
            <a:ext cx="7136668" cy="152400"/>
            <a:chOff x="1346429" y="1011300"/>
            <a:chExt cx="6452100" cy="152400"/>
          </a:xfrm>
        </p:grpSpPr>
        <p:cxnSp>
          <p:nvCxnSpPr>
            <p:cNvPr id="25" name="Google Shape;25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96D0"/>
              </a:buClr>
              <a:buSzPts val="2000"/>
              <a:buFont typeface="Montserrat"/>
              <a:buNone/>
              <a:defRPr sz="2000">
                <a:solidFill>
                  <a:srgbClr val="5496D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100"/>
              <a:buNone/>
              <a:defRPr sz="2500"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8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21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496D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None/>
              <a:defRPr sz="3500">
                <a:solidFill>
                  <a:srgbClr val="F794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000"/>
              <a:buFont typeface="Montserrat"/>
              <a:buChar char="■"/>
              <a:defRPr b="0" i="0" sz="10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800"/>
              <a:buFont typeface="Montserrat"/>
              <a:buChar char="●"/>
              <a:defRPr b="0" i="0" sz="8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reference/compound_stmts.html#wit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andas.pydata.org/pandas-docs/stable/" TargetMode="External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python.org/3/library/random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Springboard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in Error Handling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Avoid Generic Catches: Don’t use a bare </a:t>
            </a:r>
            <a:r>
              <a:rPr b="1" lang="en" sz="2000"/>
              <a:t>except</a:t>
            </a:r>
            <a:r>
              <a:rPr lang="en" sz="2000"/>
              <a:t>: as it can catch unexpected errors and hide programming mistakes.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Resource Management: Utilize </a:t>
            </a:r>
            <a:r>
              <a:rPr b="1" lang="en" sz="2000"/>
              <a:t>finally</a:t>
            </a:r>
            <a:r>
              <a:rPr lang="en" sz="2000"/>
              <a:t> or context managers (</a:t>
            </a:r>
            <a:r>
              <a:rPr b="1" lang="en" sz="2000"/>
              <a:t>with</a:t>
            </a:r>
            <a:r>
              <a:rPr lang="en" sz="2000"/>
              <a:t> statement) for reliable resource management, like file handling.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More info on </a:t>
            </a:r>
            <a:r>
              <a:rPr b="1" lang="en" sz="1800"/>
              <a:t>with</a:t>
            </a:r>
            <a:r>
              <a:rPr lang="en" sz="1800"/>
              <a:t> here: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https://docs.python.org/3/reference/compound_stmts.html#with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t</a:t>
            </a:r>
            <a:r>
              <a:rPr lang="en"/>
              <a:t>ry’ and ‘except’ Blocks are Like Baseball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Imagine a batter ready to hit the ball - this is like a </a:t>
            </a:r>
            <a:r>
              <a:rPr b="1" lang="en" sz="1700"/>
              <a:t>try</a:t>
            </a:r>
            <a:r>
              <a:rPr lang="en" sz="1700"/>
              <a:t> block in Python. The batter (your code) takes a swing (executes), not knowing if it'll be a hit or a miss (error).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If the batter hits the ball heads towards a fielder, think of the fielder as an </a:t>
            </a:r>
            <a:r>
              <a:rPr b="1" lang="en" sz="1700"/>
              <a:t>except</a:t>
            </a:r>
            <a:r>
              <a:rPr lang="en" sz="1700"/>
              <a:t> block. Just like the fielder is prepared to catch specific types of hits, the </a:t>
            </a:r>
            <a:r>
              <a:rPr b="1" lang="en" sz="1700"/>
              <a:t>except</a:t>
            </a:r>
            <a:r>
              <a:rPr lang="en" sz="1700"/>
              <a:t> block is ready to catch specific errors. For example, if it's a high fly ball (a specific error like </a:t>
            </a:r>
            <a:r>
              <a:rPr b="1" lang="en" sz="1700"/>
              <a:t>ZeroDivisionError</a:t>
            </a:r>
            <a:r>
              <a:rPr lang="en" sz="1700"/>
              <a:t>), the outfielder (a specific </a:t>
            </a:r>
            <a:r>
              <a:rPr b="1" lang="en" sz="1700"/>
              <a:t>except</a:t>
            </a:r>
            <a:r>
              <a:rPr lang="en" sz="1700"/>
              <a:t> clause) is ready to catch it.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If the batter successfully hits the ball and makes it to base without the ball being caught (i.e., no errors occur), it's like the </a:t>
            </a:r>
            <a:r>
              <a:rPr b="1" lang="en" sz="1700"/>
              <a:t>else</a:t>
            </a:r>
            <a:r>
              <a:rPr lang="en" sz="1700"/>
              <a:t> block in Python. This block runs when the code in the </a:t>
            </a:r>
            <a:r>
              <a:rPr b="1" lang="en" sz="1700"/>
              <a:t>try</a:t>
            </a:r>
            <a:r>
              <a:rPr lang="en" sz="1700"/>
              <a:t> block executes without any errors, just like the batter safely reaching base signifies a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successful hit.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‘try’ and ‘except’ Blocks are Like Baseball (Cont’d)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Regardless of whether the batter hits the ball or not, the play eventually comes to an end. This is like the </a:t>
            </a:r>
            <a:r>
              <a:rPr b="1" lang="en" sz="1900"/>
              <a:t>finally</a:t>
            </a:r>
            <a:r>
              <a:rPr lang="en" sz="1900"/>
              <a:t> block in Python, which runs no matter what - whether the batter hits the ball, misses, or even if an unusual play (exception) occurs. It's the wrap-up of the play, ensuring that everything resets for the next batter, similar to how </a:t>
            </a:r>
            <a:r>
              <a:rPr b="1" lang="en" sz="1900"/>
              <a:t>finally</a:t>
            </a:r>
            <a:r>
              <a:rPr lang="en" sz="1900"/>
              <a:t> might be used to clean up or close resources in a program.</a:t>
            </a:r>
            <a:endParaRPr sz="1900"/>
          </a:p>
        </p:txBody>
      </p:sp>
      <p:pic>
        <p:nvPicPr>
          <p:cNvPr descr="Free Baseball Little League photo and picture" id="126" name="Google Shape;126;p21" title="Download free HD stock image of Baseball Little Leag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575" y="3353850"/>
            <a:ext cx="2546850" cy="1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Error Handling in Division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Below is a practical example of using </a:t>
            </a:r>
            <a:r>
              <a:rPr b="1" lang="en" sz="1800"/>
              <a:t>try</a:t>
            </a:r>
            <a:r>
              <a:rPr lang="en" sz="1800"/>
              <a:t>, </a:t>
            </a:r>
            <a:r>
              <a:rPr b="1" lang="en" sz="1800"/>
              <a:t>except</a:t>
            </a:r>
            <a:r>
              <a:rPr lang="en" sz="1800"/>
              <a:t>, </a:t>
            </a:r>
            <a:r>
              <a:rPr b="1" lang="en" sz="1800"/>
              <a:t>else</a:t>
            </a:r>
            <a:r>
              <a:rPr lang="en" sz="1800"/>
              <a:t>, and </a:t>
            </a:r>
            <a:r>
              <a:rPr b="1" lang="en" sz="1800"/>
              <a:t>finally</a:t>
            </a:r>
            <a:r>
              <a:rPr lang="en" sz="1800"/>
              <a:t>:</a:t>
            </a:r>
            <a:endParaRPr sz="18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737" y="1438900"/>
            <a:ext cx="6144520" cy="2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Error Handling in Division (Cont’d)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this example: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try</a:t>
            </a:r>
            <a:r>
              <a:rPr lang="en"/>
              <a:t> block contains the division operation, which might raise a </a:t>
            </a:r>
            <a:r>
              <a:rPr b="1" lang="en"/>
              <a:t>ZeroDivisionError</a:t>
            </a:r>
            <a:r>
              <a:rPr lang="en"/>
              <a:t> (if </a:t>
            </a:r>
            <a:r>
              <a:rPr b="1" lang="en"/>
              <a:t>b</a:t>
            </a:r>
            <a:r>
              <a:rPr lang="en"/>
              <a:t> is 0) or a </a:t>
            </a:r>
            <a:r>
              <a:rPr b="1" lang="en"/>
              <a:t>TypeError</a:t>
            </a:r>
            <a:r>
              <a:rPr lang="en"/>
              <a:t> (if </a:t>
            </a:r>
            <a:r>
              <a:rPr b="1" lang="en" u="sng"/>
              <a:t>a</a:t>
            </a:r>
            <a:r>
              <a:rPr lang="en"/>
              <a:t> or </a:t>
            </a:r>
            <a:r>
              <a:rPr b="1" lang="en"/>
              <a:t>b</a:t>
            </a:r>
            <a:r>
              <a:rPr lang="en"/>
              <a:t> are not numbers).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except </a:t>
            </a:r>
            <a:r>
              <a:rPr b="1" lang="en"/>
              <a:t>ZeroDivisionError</a:t>
            </a:r>
            <a:r>
              <a:rPr lang="en"/>
              <a:t> </a:t>
            </a:r>
            <a:r>
              <a:rPr lang="en"/>
              <a:t>block catches and handles the case where division by zero is attempted.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except TypeError</a:t>
            </a:r>
            <a:r>
              <a:rPr lang="en"/>
              <a:t> block handles the case where the inputs are not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else</a:t>
            </a:r>
            <a:r>
              <a:rPr lang="en"/>
              <a:t> block executes if there are no exceptions, and it prints the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finally</a:t>
            </a:r>
            <a:r>
              <a:rPr lang="en"/>
              <a:t> block executes in all cases, indicating the end of the operation.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example is included in today’s Google Colab notebook so that you can </a:t>
            </a:r>
            <a:r>
              <a:rPr i="1" lang="en"/>
              <a:t>try</a:t>
            </a:r>
            <a:r>
              <a:rPr lang="en"/>
              <a:t> (haha) it out on your own.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Enough Talk…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Let’s get into some practice problems!  Navigate to today’s Google Colab notebook and work until the first “***PAUSE***”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 Libraries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Just as a carpenter uses different tools for different tasks, a programmer uses various libraries for different functionalities.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Think of a Python library adding books to a physical library.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physical library already houses a wealth of knowledge and resources, and by bringing in more books, you expand its repository of information.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Built-in Python has a lot of functionality already, but through libraries, we can do so much more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Libraries save time and energy.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you are having difficulty working through a specific problem, chances are someone else has had that same problem before and that they have already made a library that can help in solving your problem.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Libraries in Python are collections of pre-written code that users can utilize to add functionality to their own programs without having to write code from scratch.</a:t>
            </a:r>
            <a:endParaRPr sz="2000"/>
          </a:p>
        </p:txBody>
      </p:sp>
      <p:pic>
        <p:nvPicPr>
          <p:cNvPr descr="Free Books Students photo and picture" id="163" name="Google Shape;163;p27" title="Download free HD stock image of Books Stud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50" y="2087075"/>
            <a:ext cx="6159499" cy="23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Libraries in Python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Standard Libraries: Included with Python, like </a:t>
            </a:r>
            <a:r>
              <a:rPr b="1" lang="en" sz="2000"/>
              <a:t>math</a:t>
            </a:r>
            <a:r>
              <a:rPr lang="en" sz="2000"/>
              <a:t>, </a:t>
            </a:r>
            <a:r>
              <a:rPr b="1" lang="en" sz="2000"/>
              <a:t>datetime</a:t>
            </a:r>
            <a:r>
              <a:rPr lang="en" sz="2000"/>
              <a:t>, and </a:t>
            </a:r>
            <a:r>
              <a:rPr b="1" lang="en" sz="2000"/>
              <a:t>os</a:t>
            </a:r>
            <a:r>
              <a:rPr lang="en" sz="2000"/>
              <a:t>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Third-Party Libraries: Developed by the community, such as </a:t>
            </a:r>
            <a:r>
              <a:rPr b="1" lang="en" sz="2000"/>
              <a:t>NumPy</a:t>
            </a:r>
            <a:r>
              <a:rPr lang="en" sz="2000"/>
              <a:t>, </a:t>
            </a:r>
            <a:r>
              <a:rPr b="1" lang="en" sz="2000"/>
              <a:t>Pandas</a:t>
            </a:r>
            <a:r>
              <a:rPr lang="en" sz="2000"/>
              <a:t>, and </a:t>
            </a:r>
            <a:r>
              <a:rPr b="1" lang="en" sz="2000"/>
              <a:t>Requests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5: Libraries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Libraries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gain access to a library, simply use the </a:t>
            </a:r>
            <a:r>
              <a:rPr b="1" lang="en"/>
              <a:t>import</a:t>
            </a:r>
            <a:r>
              <a:rPr lang="en"/>
              <a:t> statement to make a library’s functionality available in your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here we import the </a:t>
            </a:r>
            <a:r>
              <a:rPr b="1" lang="en"/>
              <a:t>Pandas</a:t>
            </a:r>
            <a:r>
              <a:rPr lang="en"/>
              <a:t> library: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2571750"/>
            <a:ext cx="48863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As we just saw, using </a:t>
            </a:r>
            <a:r>
              <a:rPr b="1" lang="en" sz="1900"/>
              <a:t>import library_name</a:t>
            </a:r>
            <a:r>
              <a:rPr lang="en" sz="1900"/>
              <a:t> imports the library named </a:t>
            </a:r>
            <a:r>
              <a:rPr b="1" lang="en" sz="1900"/>
              <a:t>library_name</a:t>
            </a:r>
            <a:r>
              <a:rPr lang="en" sz="1900"/>
              <a:t>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What if we only want to import a specific section of a library?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To stick with our physical library example, what if we only want to add selected chapters of a book to our library?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Use the following syntax: </a:t>
            </a:r>
            <a:r>
              <a:rPr b="1" lang="en" sz="1700"/>
              <a:t>from library_name import specific_function1, specific_function2, …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What if we want to name our library something else?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Programmers are lazy and do not always want to type out a library name, so they use a nickname / alias.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Syntax: </a:t>
            </a:r>
            <a:r>
              <a:rPr b="1" lang="en" sz="1700"/>
              <a:t>import library_name as alias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 Big Example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 below code snippet shows an example of everything we covered in the previous slide, using some Python </a:t>
            </a:r>
            <a:r>
              <a:rPr lang="en" sz="1800"/>
              <a:t>libraries (don’t worry about what these specific libraries do yet).</a:t>
            </a:r>
            <a:endParaRPr sz="18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411750"/>
            <a:ext cx="5962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Library Examples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Use </a:t>
            </a:r>
            <a:r>
              <a:rPr b="1" lang="en" sz="1700"/>
              <a:t>Pandas</a:t>
            </a:r>
            <a:r>
              <a:rPr lang="en" sz="1700"/>
              <a:t> for data manipulation and reading / processing CSV files.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Use </a:t>
            </a:r>
            <a:r>
              <a:rPr b="1" lang="en" sz="1700"/>
              <a:t>NumPy</a:t>
            </a:r>
            <a:r>
              <a:rPr lang="en" sz="1700"/>
              <a:t> for scientific computing with complex mathematical operations on large datasets.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Use </a:t>
            </a:r>
            <a:r>
              <a:rPr b="1" lang="en" sz="1700"/>
              <a:t>BeautifulSoup</a:t>
            </a:r>
            <a:r>
              <a:rPr lang="en" sz="1700"/>
              <a:t> or </a:t>
            </a:r>
            <a:r>
              <a:rPr b="1" lang="en" sz="1700"/>
              <a:t>Scrapy</a:t>
            </a:r>
            <a:r>
              <a:rPr lang="en" sz="1700"/>
              <a:t> for web scraping and extracting data from web pages.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Etc etc etc the list goes on and on.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Library Functions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How do we know what a specific library is capable of doing?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How can we figure out what all the functions included in a </a:t>
            </a:r>
            <a:r>
              <a:rPr lang="en" sz="2000"/>
              <a:t>library</a:t>
            </a:r>
            <a:r>
              <a:rPr lang="en" sz="2000"/>
              <a:t> are?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Library Functions (Cont’d)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Documentation!!!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Documentation for a piece of code is a comprehensive descriptive guide that explains functionality, usage, and other helpful information.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While documentation may seem dry and tedious to read through, it is our best friend when trying to figure out how to use a new tool.</a:t>
            </a:r>
            <a:endParaRPr sz="1700"/>
          </a:p>
        </p:txBody>
      </p:sp>
      <p:pic>
        <p:nvPicPr>
          <p:cNvPr descr="Free Architect Documentation photo and picture" id="208" name="Google Shape;208;p34" title="Download free HD stock image of Architect Document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88" y="2815575"/>
            <a:ext cx="3099425" cy="20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Example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Let’s take a look at an example of documentation.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This link will bring you to the documentation for the Python library </a:t>
            </a:r>
            <a:r>
              <a:rPr b="1" lang="en" sz="1800"/>
              <a:t>Pandas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https://pandas.pydata.org/pandas-docs/stable/</a:t>
            </a:r>
            <a:endParaRPr sz="1800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450" y="2123450"/>
            <a:ext cx="3695101" cy="28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Example (Cont’d)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Here is an example of reading through part of the </a:t>
            </a:r>
            <a:r>
              <a:rPr b="1" lang="en" sz="1700"/>
              <a:t>Pandas</a:t>
            </a:r>
            <a:r>
              <a:rPr lang="en" sz="1700"/>
              <a:t> documentation: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This snippet walks you through how to create something called a </a:t>
            </a:r>
            <a:r>
              <a:rPr b="1" lang="en" sz="1700"/>
              <a:t>Series</a:t>
            </a:r>
            <a:r>
              <a:rPr lang="en" sz="1700"/>
              <a:t> in </a:t>
            </a:r>
            <a:r>
              <a:rPr b="1" lang="en" sz="1700"/>
              <a:t>Panda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The documentation will give you examples, definitions, and walkthroughs of everything related to the library you are using.</a:t>
            </a:r>
            <a:endParaRPr sz="170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75" y="1627652"/>
            <a:ext cx="5273049" cy="20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Library Example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Let’s start with the </a:t>
            </a:r>
            <a:r>
              <a:rPr b="1" lang="en" sz="1900"/>
              <a:t>random</a:t>
            </a:r>
            <a:r>
              <a:rPr lang="en" sz="1900"/>
              <a:t> library.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library is simple and practical; it is included with Python and offers a simple way to generate random numbers, choose random elements from a list, and more.</a:t>
            </a:r>
            <a:endParaRPr sz="1900"/>
          </a:p>
        </p:txBody>
      </p:sp>
      <p:pic>
        <p:nvPicPr>
          <p:cNvPr descr="Free dices game gambling vector" id="229" name="Google Shape;229;p37" title="Download free HD stock image of Dices Ga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37" y="2518600"/>
            <a:ext cx="3333925" cy="25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‘random’ Library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you’re working on a program and at some point you want to pick a random element from a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current toolset, coming up with a decently random way of selecting an item would be difficult…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let’s import the </a:t>
            </a:r>
            <a:r>
              <a:rPr b="1" lang="en"/>
              <a:t>random</a:t>
            </a:r>
            <a:r>
              <a:rPr lang="en"/>
              <a:t> library!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83450"/>
            <a:ext cx="5486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first… Project 1!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It is now time for everyone to present their project 1.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Each person should take a turn presenting their project.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Show a demo of your code and your presentation.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After presenting, open the floor to questions / comments.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Good luck and have fun!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‘random’ Library (Cont’d)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Now, let’s make our list, </a:t>
            </a:r>
            <a:r>
              <a:rPr b="1" lang="en" sz="1900"/>
              <a:t>fruits</a:t>
            </a:r>
            <a:r>
              <a:rPr lang="en" sz="1900"/>
              <a:t>, and select a random item from it.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To do this, we will make use of </a:t>
            </a:r>
            <a:r>
              <a:rPr b="1" lang="en" sz="1700"/>
              <a:t>random</a:t>
            </a:r>
            <a:r>
              <a:rPr lang="en" sz="1700"/>
              <a:t>’s </a:t>
            </a:r>
            <a:r>
              <a:rPr b="1" lang="en" sz="1700"/>
              <a:t>choice()</a:t>
            </a:r>
            <a:r>
              <a:rPr lang="en" sz="1700"/>
              <a:t> function.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piece of code will print out a random element (either </a:t>
            </a:r>
            <a:r>
              <a:rPr b="1" lang="en" sz="1900"/>
              <a:t>apple</a:t>
            </a:r>
            <a:r>
              <a:rPr lang="en" sz="1900"/>
              <a:t>, </a:t>
            </a:r>
            <a:r>
              <a:rPr b="1" lang="en" sz="1900"/>
              <a:t>strawberry</a:t>
            </a:r>
            <a:r>
              <a:rPr lang="en" sz="1900"/>
              <a:t>, or </a:t>
            </a:r>
            <a:r>
              <a:rPr b="1" lang="en" sz="1900"/>
              <a:t>cherry</a:t>
            </a:r>
            <a:r>
              <a:rPr lang="en" sz="1900"/>
              <a:t>) from </a:t>
            </a:r>
            <a:r>
              <a:rPr b="1" lang="en" sz="1900"/>
              <a:t>fruits</a:t>
            </a:r>
            <a:r>
              <a:rPr lang="en" sz="1900"/>
              <a:t>.</a:t>
            </a:r>
            <a:endParaRPr sz="1900"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2004350"/>
            <a:ext cx="66198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‘random’ Examples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Maybe we want to shuffle a list around in a random order.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For this, we would use the </a:t>
            </a:r>
            <a:r>
              <a:rPr b="1" lang="en" sz="1600"/>
              <a:t>shuffle()</a:t>
            </a:r>
            <a:r>
              <a:rPr lang="en" sz="1600"/>
              <a:t> function.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For example: </a:t>
            </a:r>
            <a:r>
              <a:rPr b="1" lang="en" sz="1800"/>
              <a:t>random.shuffle(fruits)</a:t>
            </a:r>
            <a:r>
              <a:rPr lang="en" sz="1800"/>
              <a:t> takes our </a:t>
            </a:r>
            <a:r>
              <a:rPr b="1" lang="en" sz="1800"/>
              <a:t>fruits</a:t>
            </a:r>
            <a:r>
              <a:rPr lang="en" sz="1800"/>
              <a:t> list from earlier and randomly reorders the fruits that we have listed inside.</a:t>
            </a:r>
            <a:endParaRPr sz="1800"/>
          </a:p>
        </p:txBody>
      </p:sp>
      <p:pic>
        <p:nvPicPr>
          <p:cNvPr descr="Free bananas fruit food vector" id="250" name="Google Shape;250;p40" title="Download free HD stock image of Bananas Fru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75" y="2495000"/>
            <a:ext cx="3952744" cy="254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strawberry fruit food vector" id="251" name="Google Shape;251;p40" title="Download free HD stock image of Strawberry Fru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2317675"/>
            <a:ext cx="2009304" cy="25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‘random’ Examples (Cont’d)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Or maybe we simply want to choose a random number in a certain range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For this, we would use </a:t>
            </a:r>
            <a:r>
              <a:rPr b="1" lang="en" sz="1500"/>
              <a:t>random</a:t>
            </a:r>
            <a:r>
              <a:rPr lang="en" sz="1500"/>
              <a:t>’s </a:t>
            </a:r>
            <a:r>
              <a:rPr b="1" lang="en" sz="1500"/>
              <a:t>randint()</a:t>
            </a:r>
            <a:r>
              <a:rPr lang="en" sz="1500"/>
              <a:t> function.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In this case, we would write </a:t>
            </a:r>
            <a:r>
              <a:rPr b="1" lang="en" sz="1700"/>
              <a:t>x = random.randint(1,100)</a:t>
            </a:r>
            <a:r>
              <a:rPr lang="en" sz="1700"/>
              <a:t> to pick a random integer between 1 and 100 and store it to a variable </a:t>
            </a:r>
            <a:r>
              <a:rPr b="1" lang="en" sz="1700"/>
              <a:t>x</a:t>
            </a:r>
            <a:r>
              <a:rPr lang="en" sz="1700"/>
              <a:t>.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Want to learn more about what </a:t>
            </a:r>
            <a:r>
              <a:rPr b="1" lang="en" sz="1700"/>
              <a:t>random</a:t>
            </a:r>
            <a:r>
              <a:rPr lang="en" sz="1700"/>
              <a:t> can do?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Read the documentation :)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https://docs.python.org/3/library/random.html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With the </a:t>
            </a:r>
            <a:r>
              <a:rPr b="1" lang="en" sz="1700"/>
              <a:t>random</a:t>
            </a:r>
            <a:r>
              <a:rPr lang="en" sz="1700"/>
              <a:t> library, we have now seen how a few lines of code with a library can accomplish what would otherwise be complex to program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This is great because, as stated before, programmers are very lazy!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Libraries are powerful when it comes to simplifying coding tasks and increasing functionality.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wonder what </a:t>
            </a:r>
            <a:r>
              <a:rPr lang="en"/>
              <a:t>could</a:t>
            </a:r>
            <a:r>
              <a:rPr lang="en"/>
              <a:t> be coming up next…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That’s right! Practice problem time!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Work through the rest of the practice problems in our Google Colab notebook.</a:t>
            </a:r>
            <a:endParaRPr sz="1900"/>
          </a:p>
        </p:txBody>
      </p:sp>
      <p:pic>
        <p:nvPicPr>
          <p:cNvPr descr="Silhouettes Ff Man Playing Basketball"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38" y="2145600"/>
            <a:ext cx="4899124" cy="2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2 Introduction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Use at least two custom functions, include try / except blocks to handle potential errors, and use at least one basic standard library (e.g. </a:t>
            </a:r>
            <a:r>
              <a:rPr b="1" lang="en" sz="2000"/>
              <a:t>random</a:t>
            </a:r>
            <a:r>
              <a:rPr lang="en" sz="2000"/>
              <a:t>, </a:t>
            </a:r>
            <a:r>
              <a:rPr b="1" lang="en" sz="2000"/>
              <a:t>math</a:t>
            </a:r>
            <a:r>
              <a:rPr lang="en" sz="2000"/>
              <a:t>, </a:t>
            </a:r>
            <a:r>
              <a:rPr b="1" lang="en" sz="2000"/>
              <a:t>datetime</a:t>
            </a:r>
            <a:r>
              <a:rPr lang="en" sz="2000"/>
              <a:t>, etc.).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Minimum of 30 lines of code.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Incorporate previous concepts, like collections and conditionals.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Prepare a Google Presentation showcasing your project and a Google Colab notebook to demo your code.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Include the same sections as you did for Project 1.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As with Project 1, you will present your Project 2.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Present on Monday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Time!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Take some time to brainstorm with a partner or group what you could do for this project.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One example of something that you could implement right now given your current knowledge is a game or quiz that uses the </a:t>
            </a:r>
            <a:r>
              <a:rPr b="1" lang="en" sz="1900"/>
              <a:t>random</a:t>
            </a:r>
            <a:r>
              <a:rPr lang="en" sz="1900"/>
              <a:t> library to generate questions or scenarios so that when different people play the game / quiz, they get different questions.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What collections would this program use?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What would the control flow look like?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How could you make useful functions for this program?</a:t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Introduction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Since the weekend is coming up, you will hopefully have time to work on your Project 2 and get a head start on the final project.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For the final project, you will need to develop a comprehensive Python application that </a:t>
            </a:r>
            <a:r>
              <a:rPr lang="en" sz="1800"/>
              <a:t>demonstrates</a:t>
            </a:r>
            <a:r>
              <a:rPr lang="en" sz="1800"/>
              <a:t> your knowledge of the course material.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Here are the list of requirements: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Minimum of 50 lines of code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Ensure your project is reflective of the cumulative knowledge gained in the course</a:t>
            </a:r>
            <a:endParaRPr sz="16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400"/>
              <a:t>Make sure to use conditionals, loops, variables, collections, error handling, and functions</a:t>
            </a:r>
            <a:endParaRPr sz="1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400"/>
              <a:t>Next week, we will start to cover objects; try to fit this in, too.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/ Except Blocks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(Cont’d)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Requirements (cont’d)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Use at least one non-standard Python library that enhances or is essential to your project</a:t>
            </a:r>
            <a:endParaRPr sz="18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600"/>
              <a:t>Research some libraries that may be interesting / fun to use</a:t>
            </a:r>
            <a:endParaRPr sz="16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Read the documentation.</a:t>
            </a:r>
            <a:endParaRPr sz="14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Watch YouTube tutorials to get a better sense of the library.</a:t>
            </a:r>
            <a:endParaRPr sz="14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Use AI tools to help you get started or to help solve a problem you are having (do not have the AI model do everything!).</a:t>
            </a:r>
            <a:endParaRPr sz="14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Some suggestions: </a:t>
            </a:r>
            <a:r>
              <a:rPr b="1" lang="en" sz="1400"/>
              <a:t>Pygame</a:t>
            </a:r>
            <a:r>
              <a:rPr lang="en" sz="1400"/>
              <a:t>, </a:t>
            </a:r>
            <a:r>
              <a:rPr b="1" lang="en" sz="1400"/>
              <a:t>Plotly</a:t>
            </a:r>
            <a:r>
              <a:rPr lang="en" sz="1400"/>
              <a:t>, </a:t>
            </a:r>
            <a:r>
              <a:rPr b="1" lang="en" sz="1400"/>
              <a:t>FastAPI</a:t>
            </a:r>
            <a:r>
              <a:rPr lang="en" sz="1400"/>
              <a:t>, </a:t>
            </a:r>
            <a:r>
              <a:rPr b="1" lang="en" sz="1400"/>
              <a:t>Moviepy</a:t>
            </a:r>
            <a:r>
              <a:rPr lang="en" sz="1400"/>
              <a:t>.</a:t>
            </a:r>
            <a:endParaRPr sz="14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You can work individually OR in a group of 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working in a group, make sure to put in an equal amount of effort.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Also, if working in a group, make sure to share your Google notebook together.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(Cont’d)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Finally, the presentation…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Prepare a Google Presentation showcasing your project and a Google Colab notebook to demo your code.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Include a title slide with your name and project title.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Have a brief description of your project and its functionality.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Tell us about your experience working on the project; what challenges did you face? What did you learn? How could you build upon your project in the future?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Brainstorming Time!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some time to brainstorm for your final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you build?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library might you want to use?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project ideas: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 dashboard that displays trends and statistical insights from a dataset of your choosing.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small website (running locally) using </a:t>
            </a:r>
            <a:r>
              <a:rPr b="1" lang="en"/>
              <a:t>FastAPI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2D platformer game using </a:t>
            </a:r>
            <a:r>
              <a:rPr b="1" lang="en"/>
              <a:t>Pygame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highly encouraged to make your project as visual as possible.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 From Last Time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Let’s wrap up our discussion of debugging and errors with Try / Except blocks.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Note that even though we are “wrapping up” this section, debugging is always a part of coding and it is something we will continue to practice.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Error Handling with Try / Except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There are times when certain pieces of code may be more error prone than others.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Sometimes, instead of crashing when errors occur, we want the program to do something else.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This is where </a:t>
            </a:r>
            <a:r>
              <a:rPr b="1" lang="en" sz="1900"/>
              <a:t>try</a:t>
            </a:r>
            <a:r>
              <a:rPr lang="en" sz="1900"/>
              <a:t> and </a:t>
            </a:r>
            <a:r>
              <a:rPr b="1" lang="en" sz="1900"/>
              <a:t>except</a:t>
            </a:r>
            <a:r>
              <a:rPr lang="en" sz="1900"/>
              <a:t> come in.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These are tools for gracefully handling errors, preventing crashes and managing unforeseen issues.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‘try’ Block: Testing the Waters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Wrap code that might cause an error in a </a:t>
            </a:r>
            <a:r>
              <a:rPr b="1" lang="en" sz="1900"/>
              <a:t>try</a:t>
            </a:r>
            <a:r>
              <a:rPr lang="en" sz="1900"/>
              <a:t> block.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Simply indent the code that you want to have inside of the </a:t>
            </a:r>
            <a:r>
              <a:rPr b="1" lang="en" sz="1700"/>
              <a:t>try</a:t>
            </a:r>
            <a:r>
              <a:rPr lang="en" sz="1700"/>
              <a:t> block, similar to putting code in a loop or function.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If an error occurs, the </a:t>
            </a:r>
            <a:r>
              <a:rPr b="1" lang="en" sz="1900"/>
              <a:t>try</a:t>
            </a:r>
            <a:r>
              <a:rPr lang="en" sz="1900"/>
              <a:t> block is exited, and Python looks for an </a:t>
            </a:r>
            <a:r>
              <a:rPr b="1" lang="en" sz="1900"/>
              <a:t>except</a:t>
            </a:r>
            <a:r>
              <a:rPr lang="en" sz="1900"/>
              <a:t> block to handle the error.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‘except’ Block: Catching the Errors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Use specific except blocks for different error types, like </a:t>
            </a:r>
            <a:r>
              <a:rPr b="1" lang="en" sz="1900"/>
              <a:t>except ValueError:</a:t>
            </a:r>
            <a:r>
              <a:rPr lang="en" sz="1900"/>
              <a:t> or </a:t>
            </a:r>
            <a:r>
              <a:rPr b="1" lang="en" sz="1900"/>
              <a:t>except TypeError:</a:t>
            </a:r>
            <a:r>
              <a:rPr lang="en" sz="1900"/>
              <a:t>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This specificity helps in targeting particular kinds of errors.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You can have multiple </a:t>
            </a:r>
            <a:r>
              <a:rPr b="1" lang="en" sz="1900"/>
              <a:t>except</a:t>
            </a:r>
            <a:r>
              <a:rPr lang="en" sz="1900"/>
              <a:t> blocks to handle different exceptions separately, ensuring a tailored response to various error conditions.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Up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An optional </a:t>
            </a:r>
            <a:r>
              <a:rPr b="1" lang="en" sz="2000"/>
              <a:t>else</a:t>
            </a:r>
            <a:r>
              <a:rPr lang="en" sz="2000"/>
              <a:t> block can be used to execute code when the </a:t>
            </a:r>
            <a:r>
              <a:rPr b="1" lang="en" sz="2000"/>
              <a:t>try</a:t>
            </a:r>
            <a:r>
              <a:rPr lang="en" sz="2000"/>
              <a:t> block raises no errors.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The </a:t>
            </a:r>
            <a:r>
              <a:rPr b="1" lang="en" sz="2000"/>
              <a:t>finally</a:t>
            </a:r>
            <a:r>
              <a:rPr lang="en" sz="2000"/>
              <a:t> block is executed no matter what – whether an error occurs or not. It's ideal for clean-up actions, like closing files.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Also optional.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mmer Springboard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