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PT Sans Narrow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b12dfbc1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b12dfbc1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0c1f656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0c1f656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0c1f656f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0c1f656f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0c1f656f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0c1f656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0c1f656f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0c1f656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0c1f656f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0c1f656f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0c1f656f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0c1f656f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0c1f656f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0c1f656f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rgbClr val="5496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600"/>
              <a:buFont typeface="Montserrat"/>
              <a:buNone/>
              <a:defRPr>
                <a:solidFill>
                  <a:srgbClr val="F7942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248" r="258" t="0"/>
          <a:stretch/>
        </p:blipFill>
        <p:spPr>
          <a:xfrm>
            <a:off x="7616730" y="4478825"/>
            <a:ext cx="1266270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418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600"/>
              <a:buNone/>
              <a:defRPr>
                <a:solidFill>
                  <a:srgbClr val="F794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34678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34678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" name="Google Shape;20;p4"/>
          <p:cNvGrpSpPr/>
          <p:nvPr/>
        </p:nvGrpSpPr>
        <p:grpSpPr>
          <a:xfrm>
            <a:off x="1004151" y="3969098"/>
            <a:ext cx="7136668" cy="152400"/>
            <a:chOff x="1346435" y="3969088"/>
            <a:chExt cx="6452100" cy="152400"/>
          </a:xfrm>
        </p:grpSpPr>
        <p:cxnSp>
          <p:nvCxnSpPr>
            <p:cNvPr id="21" name="Google Shape;21;p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" name="Google Shape;23;p4"/>
          <p:cNvSpPr txBox="1"/>
          <p:nvPr>
            <p:ph type="ctrTitle"/>
          </p:nvPr>
        </p:nvSpPr>
        <p:spPr>
          <a:xfrm>
            <a:off x="1004150" y="15231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500"/>
              <a:buFont typeface="Montserrat"/>
              <a:buNone/>
              <a:defRPr sz="3500">
                <a:solidFill>
                  <a:srgbClr val="F7942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1004144" y="793424"/>
            <a:ext cx="7136668" cy="152400"/>
            <a:chOff x="1346429" y="1011300"/>
            <a:chExt cx="6452100" cy="152400"/>
          </a:xfrm>
        </p:grpSpPr>
        <p:cxnSp>
          <p:nvCxnSpPr>
            <p:cNvPr id="25" name="Google Shape;25;p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34678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96D0"/>
              </a:buClr>
              <a:buSzPts val="2000"/>
              <a:buFont typeface="Montserrat"/>
              <a:buNone/>
              <a:defRPr sz="2000">
                <a:solidFill>
                  <a:srgbClr val="5496D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100"/>
              <a:buNone/>
              <a:defRPr sz="2500">
                <a:solidFill>
                  <a:srgbClr val="F794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678E"/>
              </a:buClr>
              <a:buSzPts val="1800"/>
              <a:buFont typeface="Montserrat"/>
              <a:buChar char="●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■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■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678E"/>
              </a:buClr>
              <a:buSzPts val="1400"/>
              <a:buFont typeface="Montserrat"/>
              <a:buChar char="■"/>
              <a:defRPr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" name="Google Shape;33;p5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214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600"/>
              <a:buNone/>
              <a:defRPr>
                <a:solidFill>
                  <a:srgbClr val="F794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11700" y="1266175"/>
            <a:ext cx="3999900" cy="3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832400" y="1266175"/>
            <a:ext cx="3999900" cy="3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6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5496D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90250" y="526350"/>
            <a:ext cx="8179500" cy="3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0"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 b="0" l="248" r="258" t="0"/>
          <a:stretch/>
        </p:blipFill>
        <p:spPr>
          <a:xfrm>
            <a:off x="7616730" y="4478825"/>
            <a:ext cx="1266270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5496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500"/>
              <a:buNone/>
              <a:defRPr sz="3500">
                <a:solidFill>
                  <a:srgbClr val="F7942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248" r="258" t="0"/>
          <a:stretch/>
        </p:blipFill>
        <p:spPr>
          <a:xfrm>
            <a:off x="7616730" y="4478825"/>
            <a:ext cx="1266270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0" y="4698600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 b="0" l="317" r="317" t="0"/>
          <a:stretch/>
        </p:blipFill>
        <p:spPr>
          <a:xfrm>
            <a:off x="7570424" y="4450025"/>
            <a:ext cx="1261872" cy="44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28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F7942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 b="0" i="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21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000"/>
              <a:buFont typeface="Montserrat"/>
              <a:buChar char="■"/>
              <a:defRPr b="0" i="0" sz="10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794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800"/>
              <a:buFont typeface="Montserrat"/>
              <a:buChar char="●"/>
              <a:defRPr b="0" i="0" sz="8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678E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678E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4678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ctrTitle"/>
          </p:nvPr>
        </p:nvSpPr>
        <p:spPr>
          <a:xfrm>
            <a:off x="1004150" y="1523164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1" name="Google Shape;61;p1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Springboard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 it!</a:t>
            </a:r>
            <a:endParaRPr/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100"/>
              <a:t>It’s the last day of the course, so that means it’s time to present our final projects!</a:t>
            </a:r>
            <a:endParaRPr sz="2100"/>
          </a:p>
        </p:txBody>
      </p:sp>
      <p:pic>
        <p:nvPicPr>
          <p:cNvPr descr="Free balloons party color vector" id="68" name="Google Shape;68;p11" title="Download free HD stock image of Balloons Part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150" y="1715100"/>
            <a:ext cx="2861525" cy="3219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linux nature tux vector" id="69" name="Google Shape;69;p11" title="Download free HD stock image of Linux Natur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650" y="2020575"/>
            <a:ext cx="1856173" cy="29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and Showcase</a:t>
            </a:r>
            <a:endParaRPr/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100"/>
              <a:t>Everyone take a turn presenting and showing off your project to the rest of the class.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100"/>
              <a:t>There will be a vote at the end for the best project, so make sure you pay attention to everybody’s work!</a:t>
            </a:r>
            <a:endParaRPr sz="2100"/>
          </a:p>
        </p:txBody>
      </p:sp>
      <p:pic>
        <p:nvPicPr>
          <p:cNvPr descr="Free presentation data office vector" id="76" name="Google Shape;76;p12" title="Download free HD stock image of Presentation Dat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513" y="2571750"/>
            <a:ext cx="2814974" cy="25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 Project Vote</a:t>
            </a:r>
            <a:endParaRPr/>
          </a:p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100"/>
              <a:t>Now that everyone has presented, take a few minutes to think about the projects that you’ve seen.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100"/>
              <a:t>What has impressed you about the projects? What stood out to you the most? 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100"/>
              <a:t>Vote on your favorite (winner gets bragging rights)!</a:t>
            </a:r>
            <a:endParaRPr sz="2100"/>
          </a:p>
        </p:txBody>
      </p:sp>
      <p:pic>
        <p:nvPicPr>
          <p:cNvPr descr="Free ballot election vote vector" id="83" name="Google Shape;83;p13" title="Download free HD stock image of Ballot Ele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625" y="2967225"/>
            <a:ext cx="2068750" cy="21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it all up</a:t>
            </a:r>
            <a:endParaRPr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So what did we learn?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We covered: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Variables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Booleans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Conditionals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Collections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Loops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Functions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Debugging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Error handling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Libraries</a:t>
            </a:r>
            <a:endParaRPr sz="17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700"/>
              <a:t>Objects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 lot of stuff!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We covered a lot of ground in this course, but we are only scratching the surface of computer science as a field.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There are so many more areas that can be explored; we could even get a lot deeper into the concepts that we covered.</a:t>
            </a:r>
            <a:endParaRPr sz="2000"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25" y="2571750"/>
            <a:ext cx="4748950" cy="23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be intimidated though…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Although the realm of computer science is vast, it’s nothing that you can’t handle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Just like climbing a mountain, you take one step at a time.  And even once you reach the top, you will see other peaks that remain to be conquered.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The important thing is practice.  If you are interested in a future in computer science, make sure that you are taking the time to explore and practice on your own.</a:t>
            </a:r>
            <a:endParaRPr sz="1700"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413" y="3386475"/>
            <a:ext cx="3039175" cy="17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159050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Wrap-Up Slides Here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847525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100"/>
              <a:t>This would be a good place for the professor to insert some slides to wrap up the course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100"/>
              <a:t>Some ideas include: industry experience, research areas of interest, what has </a:t>
            </a:r>
            <a:r>
              <a:rPr lang="en" sz="2100"/>
              <a:t>helped you in your career, recommended next steps for the students, etc. (: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mmer Springboard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