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PT Sans Narrow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12dfbc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12dfbc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f2ef28e5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f2ef28e5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f2ef28e5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f2ef28e5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f2ef28e5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f2ef28e5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f2ef28e5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f2ef28e5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f2ef28e5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f2ef28e5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f21d98ae4_1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f21d98ae4_1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f2ef28e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f2ef28e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f2ef28e5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f2ef28e5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f2ef28e5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f2ef28e5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f21d98ae4_1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f21d98ae4_1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f2ef28e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f2ef28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f21d98ae4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f21d98ae4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f21d98ae4_1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f21d98ae4_1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f21d98ae4_1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f21d98ae4_1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f21d98ae4_1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f21d98ae4_1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f21d98ae4_1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f21d98ae4_1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f21d98ae4_1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f21d98ae4_1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f21d98ae4_1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f21d98ae4_1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f21d98ae4_1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f21d98ae4_1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f2ef28e5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f2ef28e5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f2ef28e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f2ef28e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f21d98ae4_1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f21d98ae4_1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f2ef28e5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f2ef28e5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f2ef28e5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f2ef28e5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f2ef28e5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f2ef28e5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f2ef28e5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f2ef28e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rgbClr val="5496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Font typeface="Montserrat"/>
              <a:buNone/>
              <a:defRPr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418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None/>
              <a:defRPr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34678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34678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" name="Google Shape;20;p4"/>
          <p:cNvGrpSpPr/>
          <p:nvPr/>
        </p:nvGrpSpPr>
        <p:grpSpPr>
          <a:xfrm>
            <a:off x="1004151" y="3969098"/>
            <a:ext cx="7136668" cy="152400"/>
            <a:chOff x="1346435" y="3969088"/>
            <a:chExt cx="6452100" cy="152400"/>
          </a:xfrm>
        </p:grpSpPr>
        <p:cxnSp>
          <p:nvCxnSpPr>
            <p:cNvPr id="21" name="Google Shape;21;p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4"/>
          <p:cNvSpPr txBox="1"/>
          <p:nvPr>
            <p:ph type="ctrTitle"/>
          </p:nvPr>
        </p:nvSpPr>
        <p:spPr>
          <a:xfrm>
            <a:off x="1004150" y="15231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500"/>
              <a:buFont typeface="Montserrat"/>
              <a:buNone/>
              <a:defRPr sz="3500"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1004144" y="793424"/>
            <a:ext cx="7136668" cy="152400"/>
            <a:chOff x="1346429" y="1011300"/>
            <a:chExt cx="6452100" cy="152400"/>
          </a:xfrm>
        </p:grpSpPr>
        <p:cxnSp>
          <p:nvCxnSpPr>
            <p:cNvPr id="25" name="Google Shape;25;p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96D0"/>
              </a:buClr>
              <a:buSzPts val="2000"/>
              <a:buFont typeface="Montserrat"/>
              <a:buNone/>
              <a:defRPr sz="2000">
                <a:solidFill>
                  <a:srgbClr val="5496D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100"/>
              <a:buNone/>
              <a:defRPr sz="2500"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78E"/>
              </a:buClr>
              <a:buSzPts val="18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" name="Google Shape;33;p5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21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None/>
              <a:defRPr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266175"/>
            <a:ext cx="39999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266175"/>
            <a:ext cx="39999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5496D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90250" y="526350"/>
            <a:ext cx="817950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5496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500"/>
              <a:buNone/>
              <a:defRPr sz="3500">
                <a:solidFill>
                  <a:srgbClr val="F7942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 b="0" i="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21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000"/>
              <a:buFont typeface="Montserrat"/>
              <a:buChar char="■"/>
              <a:defRPr b="0" i="0" sz="10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794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800"/>
              <a:buFont typeface="Montserrat"/>
              <a:buChar char="●"/>
              <a:defRPr b="0" i="0" sz="8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678E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ctrTitle"/>
          </p:nvPr>
        </p:nvSpPr>
        <p:spPr>
          <a:xfrm>
            <a:off x="1004150" y="15231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Springboard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Examples (Cont’d)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Below, we see that we first do an operation on our array and then find its mean value.  The addition results in the array </a:t>
            </a:r>
            <a:r>
              <a:rPr b="1" lang="en" sz="1800"/>
              <a:t>[11, 12, 13, 14, 15, 16]</a:t>
            </a:r>
            <a:r>
              <a:rPr lang="en" sz="1800"/>
              <a:t> and the mean value of the original array is </a:t>
            </a:r>
            <a:r>
              <a:rPr b="1" lang="en" sz="1800"/>
              <a:t>3.5</a:t>
            </a:r>
            <a:r>
              <a:rPr lang="en" sz="1800"/>
              <a:t>.</a:t>
            </a:r>
            <a:endParaRPr sz="18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162" y="2191000"/>
            <a:ext cx="5703675" cy="24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Output…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Predict the output of the following code snippets.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Snippet 1: What will be printed when we run this snippet?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A) </a:t>
            </a:r>
            <a:r>
              <a:rPr b="1" lang="en" sz="1600"/>
              <a:t>[2, 4, 6, 8]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B) </a:t>
            </a:r>
            <a:r>
              <a:rPr b="1" lang="en" sz="1600"/>
              <a:t>[1, 3, 5, 7]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C) </a:t>
            </a:r>
            <a:r>
              <a:rPr b="1" lang="en" sz="1600"/>
              <a:t>[0, 1, 2, 3]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D) </a:t>
            </a:r>
            <a:r>
              <a:rPr b="1" lang="en" sz="1600"/>
              <a:t>Error</a:t>
            </a:r>
            <a:endParaRPr sz="1600"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700" y="1355104"/>
            <a:ext cx="5620600" cy="18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Output… (Cont’d)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Snippet 2: What will be printed when we run this snippet?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A) </a:t>
            </a:r>
            <a:r>
              <a:rPr b="1" lang="en" sz="1800"/>
              <a:t>[4 5 6]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B) </a:t>
            </a:r>
            <a:r>
              <a:rPr b="1" lang="en" sz="1800"/>
              <a:t>[2 3]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C) </a:t>
            </a:r>
            <a:r>
              <a:rPr b="1" lang="en" sz="1800"/>
              <a:t>[4 5]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D) </a:t>
            </a:r>
            <a:r>
              <a:rPr b="1" lang="en" sz="1800"/>
              <a:t>Error</a:t>
            </a:r>
            <a:endParaRPr b="1" sz="18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603" y="1098628"/>
            <a:ext cx="6742800" cy="14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With just a few lines of code, </a:t>
            </a:r>
            <a:r>
              <a:rPr b="1" lang="en" sz="1800"/>
              <a:t>NumPy</a:t>
            </a:r>
            <a:r>
              <a:rPr lang="en" sz="1800"/>
              <a:t> is able to efficiently manipulate and analyze data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The possibilities are endless!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Time!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Open up today’s Google Colab notebook and work until the first “***PAUSE***”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2: Pandas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800"/>
              <a:t>Pandas</a:t>
            </a:r>
            <a:r>
              <a:rPr lang="en" sz="1800"/>
              <a:t> (Panel Data) is a powerful library that makes it easy to explore, manipulate, and analyze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Transforms raw data into something insightful</a:t>
            </a:r>
            <a:endParaRPr sz="16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Handles data in a way that is both powerful and intuitive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Key features include: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Data manipulation: clean, transform, and merge data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Data analysis: perform complex analyses to gain insight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Flexibility: works with many forms of data, from tabular data to time series data</a:t>
            </a:r>
            <a:endParaRPr sz="160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263" y="3682573"/>
            <a:ext cx="1971475" cy="13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in Pandas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800"/>
              <a:t>Dataframe</a:t>
            </a:r>
            <a:r>
              <a:rPr lang="en" sz="1800"/>
              <a:t> - table with rows and columns, where each </a:t>
            </a:r>
            <a:r>
              <a:rPr lang="en" sz="1800"/>
              <a:t>column</a:t>
            </a:r>
            <a:r>
              <a:rPr lang="en" sz="1800"/>
              <a:t> can be of a different type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Think of this as a spreadsheet</a:t>
            </a:r>
            <a:endParaRPr sz="16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800"/>
              <a:t>Series</a:t>
            </a:r>
            <a:r>
              <a:rPr lang="en" sz="1800"/>
              <a:t> - one-dimensional array that can hold any data type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Single column from a spreadsheet</a:t>
            </a:r>
            <a:endParaRPr sz="16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800"/>
              <a:t>Index</a:t>
            </a:r>
            <a:r>
              <a:rPr lang="en" sz="1800"/>
              <a:t> - both </a:t>
            </a:r>
            <a:r>
              <a:rPr b="1" lang="en" sz="1800"/>
              <a:t>dataframes</a:t>
            </a:r>
            <a:r>
              <a:rPr lang="en" sz="1800"/>
              <a:t> and </a:t>
            </a:r>
            <a:r>
              <a:rPr b="1" lang="en" sz="1800"/>
              <a:t>series</a:t>
            </a:r>
            <a:r>
              <a:rPr lang="en" sz="1800"/>
              <a:t> have an index, which helps locate data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Data in Pandas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Load data: load your data from your chosen source, like CSV files, into </a:t>
            </a:r>
            <a:r>
              <a:rPr b="1" lang="en" sz="1800"/>
              <a:t>Pandas</a:t>
            </a:r>
            <a:r>
              <a:rPr lang="en" sz="1800"/>
              <a:t> DataFrames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Exploring data: use commands to peek into your data, understand its structure, and start asking questions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Cleaning data: deal with missing values, duplicate data, and unwanted entries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Time Pt 2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Take a few minutes to discuss the following questions with a partner or group: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Can you think of any real-world problems where </a:t>
            </a:r>
            <a:r>
              <a:rPr b="1" lang="en" sz="1700"/>
              <a:t>Pandas</a:t>
            </a:r>
            <a:r>
              <a:rPr lang="en" sz="1700"/>
              <a:t> could be useful?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What do you think are the benefits of storing data in </a:t>
            </a:r>
            <a:r>
              <a:rPr b="1" lang="en" sz="1700"/>
              <a:t>dataframes</a:t>
            </a:r>
            <a:r>
              <a:rPr lang="en" sz="1700"/>
              <a:t>?</a:t>
            </a:r>
            <a:endParaRPr sz="170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313" y="2825075"/>
            <a:ext cx="4217376" cy="21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90250" y="526350"/>
            <a:ext cx="8179500" cy="3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6: Deep Dives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Examples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Here is an example snippet of creating and manipulating a </a:t>
            </a:r>
            <a:r>
              <a:rPr b="1" lang="en" sz="1800"/>
              <a:t>dataframe</a:t>
            </a:r>
            <a:r>
              <a:rPr lang="en" sz="1800"/>
              <a:t> in </a:t>
            </a:r>
            <a:r>
              <a:rPr b="1" lang="en" sz="1800"/>
              <a:t>Pandas</a:t>
            </a:r>
            <a:r>
              <a:rPr lang="en" sz="1800"/>
              <a:t>:</a:t>
            </a:r>
            <a:endParaRPr sz="1800"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349" y="1693350"/>
            <a:ext cx="6411225" cy="329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Examples (Cont’d)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Here is an example snippet of creating analyzing data in </a:t>
            </a:r>
            <a:r>
              <a:rPr b="1" lang="en" sz="1800"/>
              <a:t>Pandas</a:t>
            </a:r>
            <a:r>
              <a:rPr lang="en" sz="1800"/>
              <a:t>: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8312"/>
            <a:ext cx="7230601" cy="2811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Output…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Predict the output of the following code snippets.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Snippet 1: What will be printed when we run this snippet?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A) </a:t>
            </a:r>
            <a:r>
              <a:rPr b="1" lang="en" sz="1800"/>
              <a:t>Leo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B) </a:t>
            </a:r>
            <a:r>
              <a:rPr b="1" lang="en" sz="1800"/>
              <a:t>Stripes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C) </a:t>
            </a:r>
            <a:r>
              <a:rPr b="1" lang="en" sz="1800"/>
              <a:t>Baloo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D) </a:t>
            </a:r>
            <a:r>
              <a:rPr b="1" lang="en" sz="1800"/>
              <a:t>Error</a:t>
            </a:r>
            <a:endParaRPr b="1" sz="1800"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37" y="1318379"/>
            <a:ext cx="8188724" cy="1911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Output… (Cont’d)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Snippet 2: What will be printed when we run this snippet?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A) </a:t>
            </a:r>
            <a:r>
              <a:rPr b="1" lang="en" sz="1800"/>
              <a:t>104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B) </a:t>
            </a:r>
            <a:r>
              <a:rPr b="1" lang="en" sz="1800"/>
              <a:t>107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C) </a:t>
            </a:r>
            <a:r>
              <a:rPr b="1" lang="en" sz="1800"/>
              <a:t>101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D) </a:t>
            </a:r>
            <a:r>
              <a:rPr b="1" lang="en" sz="1800"/>
              <a:t>Error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013" y="1026824"/>
            <a:ext cx="6753975" cy="19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800"/>
              <a:t>Pandas</a:t>
            </a:r>
            <a:r>
              <a:rPr lang="en" sz="1800"/>
              <a:t> is accessible and intuitive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Despite its simplicity, </a:t>
            </a:r>
            <a:r>
              <a:rPr b="1" lang="en" sz="1800"/>
              <a:t>Pandas</a:t>
            </a:r>
            <a:r>
              <a:rPr lang="en" sz="1800"/>
              <a:t> is incredibly powerful, capable of handling large datasets and complex operations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Practice!!!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Work through the rest of the practice problems in today’s Google Colab notebook</a:t>
            </a:r>
            <a:endParaRPr sz="1800"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025" y="2035375"/>
            <a:ext cx="3697951" cy="277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Check-In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Check-In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Final projects will be due soon!  As we close out for the day, let’s take some time to discuss the following questions in groups or as a class: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What is your idea for your final project?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What have you been able to complete so far for your problem?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Is there anything that you have been struggling with so far?</a:t>
            </a:r>
            <a:endParaRPr sz="16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If there is time remaining, use it to make some more progress on your project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interrupt</a:t>
            </a:r>
            <a:r>
              <a:rPr lang="en"/>
              <a:t> your regularly scheduled lecture…</a:t>
            </a:r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To present project 2!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Each person should take a turn presenting their project.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Show a demo of your code and your presentation.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After presenting, open the floor to questions / comments.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Good luck and have fun!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goal for today?</a:t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Today, we are going to build upon what we ended on last week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We will be looking at 2 specific libraries, </a:t>
            </a:r>
            <a:r>
              <a:rPr b="1" lang="en" sz="1900"/>
              <a:t>pandas</a:t>
            </a:r>
            <a:r>
              <a:rPr lang="en" sz="1900"/>
              <a:t> and </a:t>
            </a:r>
            <a:r>
              <a:rPr b="1" lang="en" sz="1900"/>
              <a:t>numpy</a:t>
            </a:r>
            <a:r>
              <a:rPr lang="en" sz="1900"/>
              <a:t> and their features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Working with these libraries will help you out with your final project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1: NumPy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1700"/>
              <a:t>NumPy</a:t>
            </a:r>
            <a:r>
              <a:rPr lang="en" sz="1700"/>
              <a:t> stands for Numeric</a:t>
            </a:r>
            <a:r>
              <a:rPr lang="en" sz="1700"/>
              <a:t>al</a:t>
            </a:r>
            <a:r>
              <a:rPr lang="en" sz="1700"/>
              <a:t> Python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Backbone of scientific computing in Python</a:t>
            </a:r>
            <a:endParaRPr sz="15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Gives us the power to work with high-performance arrays and matrices</a:t>
            </a:r>
            <a:endParaRPr sz="15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Very useful for handling vast amounts of data efficiently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1700"/>
              <a:t>NumPy</a:t>
            </a:r>
            <a:r>
              <a:rPr lang="en" sz="1700"/>
              <a:t> is also quite versatile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Good for complex mathematical problems, creating visualizations, working with AI, etc</a:t>
            </a:r>
            <a:endParaRPr sz="1500"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250" y="2983625"/>
            <a:ext cx="3057501" cy="20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Time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Take a few minutes to discuss the following questions with a partner or group: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Can you think of any real-world problems where </a:t>
            </a:r>
            <a:r>
              <a:rPr b="1" lang="en" sz="1700"/>
              <a:t>NumPy</a:t>
            </a:r>
            <a:r>
              <a:rPr lang="en" sz="1700"/>
              <a:t> could be useful?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Why do we care about efficiency in computing?</a:t>
            </a:r>
            <a:endParaRPr sz="17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313" y="2825075"/>
            <a:ext cx="4217376" cy="21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Functions in NumPy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Array creation - the bread and butter of </a:t>
            </a:r>
            <a:r>
              <a:rPr b="1" lang="en" sz="1900"/>
              <a:t>NumPy</a:t>
            </a:r>
            <a:endParaRPr b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Ex: </a:t>
            </a:r>
            <a:r>
              <a:rPr b="1" lang="en" sz="1700"/>
              <a:t>np.array([1, 2, 3])</a:t>
            </a:r>
            <a:r>
              <a:rPr lang="en" sz="1700"/>
              <a:t> creates an array with 3 elements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Ex: </a:t>
            </a:r>
            <a:r>
              <a:rPr b="1" lang="en" sz="1700"/>
              <a:t>np.arrange(1, 10)</a:t>
            </a:r>
            <a:r>
              <a:rPr lang="en" sz="1700"/>
              <a:t> creates an array of numbers from 1 to 9</a:t>
            </a:r>
            <a:endParaRPr sz="17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Aggregations - find totals, averages, or the biggest number in your data faster than you can say “libraries are super cool!”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Ex: </a:t>
            </a:r>
            <a:r>
              <a:rPr b="1" lang="en" sz="1700"/>
              <a:t>np.sum()</a:t>
            </a:r>
            <a:r>
              <a:rPr lang="en" sz="1700"/>
              <a:t> sums all elements in your array, </a:t>
            </a:r>
            <a:r>
              <a:rPr b="1" lang="en" sz="1700"/>
              <a:t>np.max()</a:t>
            </a:r>
            <a:r>
              <a:rPr lang="en" sz="1700"/>
              <a:t> finds the maximum element in an array</a:t>
            </a:r>
            <a:endParaRPr sz="17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Reshaping - change the shape of your arrays without altering their data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700"/>
              <a:t>np.reshape()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Examples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Here is an example of reshaping data; we first create a one-dimensional array of data and then shape it into a 2x3 matrix</a:t>
            </a:r>
            <a:endParaRPr sz="19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425" y="1811050"/>
            <a:ext cx="5819175" cy="29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mmer Springboard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