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Montserrat"/>
      <p:regular r:id="rId47"/>
      <p:bold r:id="rId48"/>
      <p:italic r:id="rId49"/>
      <p:boldItalic r:id="rId50"/>
    </p:embeddedFont>
    <p:embeddedFont>
      <p:font typeface="PT Sans Narrow"/>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regular.fntdata"/><Relationship Id="rId50" Type="http://schemas.openxmlformats.org/officeDocument/2006/relationships/font" Target="fonts/Montserrat-boldItalic.fntdata"/><Relationship Id="rId52" Type="http://schemas.openxmlformats.org/officeDocument/2006/relationships/font" Target="fonts/PTSansNarrow-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12dfbc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12dfbc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b12dfbc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b12dfbc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b12dfbc1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b12dfbc1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b3f3f5c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b3f3f5c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b12dfbc1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b12dfbc1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b12dfbc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b12dfbc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12dfbc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12dfbc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b12dfbc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b12dfbc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b3f3f5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b3f3f5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b3f3f5c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b3f3f5c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b3f3f5c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b3f3f5c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b12dfbc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b12dfbc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b3f3f5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b3f3f5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b3f3f5c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b3f3f5c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b3f3f5c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b3f3f5c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b3f3f5c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b3f3f5c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b3f3f5c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b3f3f5c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b3f3f5c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b3f3f5c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b3f3f5c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b3f3f5c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b3f3f5c4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b3f3f5c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b3f3f5c4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b3f3f5c4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b3f3f5c4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b3f3f5c4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12dfbc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12dfbc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b3f3f5c4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b3f3f5c4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b3f3f5c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b3f3f5c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b3f3f5c4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b3f3f5c4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3f3f5c4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b3f3f5c4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b3f3f5c4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b3f3f5c4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b3f3f5c49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b3f3f5c4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b3f3f5c4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b3f3f5c4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b3f3f5c4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b3f3f5c4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b3f3f5c4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b3f3f5c4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b3f3f5c4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b3f3f5c4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12dfbc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12dfbc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b3f3f5c4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b3f3f5c4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3f3f5c4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3f3f5c4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b12dfbc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b12dfbc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b3f3f5c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b3f3f5c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b12dfbc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b12dfbc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b12dfbc1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b12dfbc1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b12dfbc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b12dfbc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sp>
        <p:nvSpPr>
          <p:cNvPr id="9" name="Google Shape;9;p2"/>
          <p:cNvSpPr/>
          <p:nvPr/>
        </p:nvSpPr>
        <p:spPr>
          <a:xfrm>
            <a:off x="-50" y="2571900"/>
            <a:ext cx="9144000" cy="25716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600"/>
              <a:buFont typeface="Montserrat"/>
              <a:buNone/>
              <a:defRPr>
                <a:solidFill>
                  <a:srgbClr val="F79428"/>
                </a:solidFill>
                <a:latin typeface="Montserrat"/>
                <a:ea typeface="Montserrat"/>
                <a:cs typeface="Montserrat"/>
                <a:sym typeface="Montserrat"/>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pic>
        <p:nvPicPr>
          <p:cNvPr id="11" name="Google Shape;11;p2"/>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
        <p:nvSpPr>
          <p:cNvPr id="12" name="Google Shape;12;p2"/>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
          <p:cNvSpPr txBox="1"/>
          <p:nvPr>
            <p:ph type="title"/>
          </p:nvPr>
        </p:nvSpPr>
        <p:spPr>
          <a:xfrm>
            <a:off x="311700" y="2418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id="15" name="Google Shape;15;p3"/>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
        <p:nvSpPr>
          <p:cNvPr id="16" name="Google Shape;16;p3"/>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type="title">
  <p:cSld name="TITLE">
    <p:spTree>
      <p:nvGrpSpPr>
        <p:cNvPr id="17" name="Shape 17"/>
        <p:cNvGrpSpPr/>
        <p:nvPr/>
      </p:nvGrpSpPr>
      <p:grpSpPr>
        <a:xfrm>
          <a:off x="0" y="0"/>
          <a:ext cx="0" cy="0"/>
          <a:chOff x="0" y="0"/>
          <a:chExt cx="0" cy="0"/>
        </a:xfrm>
      </p:grpSpPr>
      <p:cxnSp>
        <p:nvCxnSpPr>
          <p:cNvPr id="18" name="Google Shape;18;p4"/>
          <p:cNvCxnSpPr/>
          <p:nvPr/>
        </p:nvCxnSpPr>
        <p:spPr>
          <a:xfrm>
            <a:off x="7007735" y="3176888"/>
            <a:ext cx="562200" cy="0"/>
          </a:xfrm>
          <a:prstGeom prst="straightConnector1">
            <a:avLst/>
          </a:prstGeom>
          <a:noFill/>
          <a:ln cap="flat" cmpd="sng" w="76200">
            <a:solidFill>
              <a:srgbClr val="34678E"/>
            </a:solidFill>
            <a:prstDash val="solid"/>
            <a:round/>
            <a:headEnd len="sm" w="sm" type="none"/>
            <a:tailEnd len="sm" w="sm" type="none"/>
          </a:ln>
        </p:spPr>
      </p:cxnSp>
      <p:cxnSp>
        <p:nvCxnSpPr>
          <p:cNvPr id="19" name="Google Shape;19;p4"/>
          <p:cNvCxnSpPr/>
          <p:nvPr/>
        </p:nvCxnSpPr>
        <p:spPr>
          <a:xfrm>
            <a:off x="1575035" y="3158252"/>
            <a:ext cx="562200" cy="0"/>
          </a:xfrm>
          <a:prstGeom prst="straightConnector1">
            <a:avLst/>
          </a:prstGeom>
          <a:noFill/>
          <a:ln cap="flat" cmpd="sng" w="76200">
            <a:solidFill>
              <a:srgbClr val="34678E"/>
            </a:solidFill>
            <a:prstDash val="solid"/>
            <a:round/>
            <a:headEnd len="sm" w="sm" type="none"/>
            <a:tailEnd len="sm" w="sm" type="none"/>
          </a:ln>
        </p:spPr>
      </p:cxnSp>
      <p:grpSp>
        <p:nvGrpSpPr>
          <p:cNvPr id="20" name="Google Shape;20;p4"/>
          <p:cNvGrpSpPr/>
          <p:nvPr/>
        </p:nvGrpSpPr>
        <p:grpSpPr>
          <a:xfrm>
            <a:off x="1004151" y="3969098"/>
            <a:ext cx="7136668" cy="152400"/>
            <a:chOff x="1346435" y="3969088"/>
            <a:chExt cx="6452100" cy="152400"/>
          </a:xfrm>
        </p:grpSpPr>
        <p:cxnSp>
          <p:nvCxnSpPr>
            <p:cNvPr id="21" name="Google Shape;21;p4"/>
            <p:cNvCxnSpPr/>
            <p:nvPr/>
          </p:nvCxnSpPr>
          <p:spPr>
            <a:xfrm>
              <a:off x="1346435" y="4121488"/>
              <a:ext cx="6452100" cy="0"/>
            </a:xfrm>
            <a:prstGeom prst="straightConnector1">
              <a:avLst/>
            </a:prstGeom>
            <a:noFill/>
            <a:ln cap="flat" cmpd="sng" w="76200">
              <a:solidFill>
                <a:srgbClr val="34678E"/>
              </a:solidFill>
              <a:prstDash val="solid"/>
              <a:round/>
              <a:headEnd len="sm" w="sm" type="none"/>
              <a:tailEnd len="sm" w="sm" type="none"/>
            </a:ln>
          </p:spPr>
        </p:cxnSp>
        <p:cxnSp>
          <p:nvCxnSpPr>
            <p:cNvPr id="22" name="Google Shape;22;p4"/>
            <p:cNvCxnSpPr/>
            <p:nvPr/>
          </p:nvCxnSpPr>
          <p:spPr>
            <a:xfrm>
              <a:off x="1346435" y="3969088"/>
              <a:ext cx="6452100" cy="0"/>
            </a:xfrm>
            <a:prstGeom prst="straightConnector1">
              <a:avLst/>
            </a:prstGeom>
            <a:noFill/>
            <a:ln cap="flat" cmpd="sng" w="9525">
              <a:solidFill>
                <a:srgbClr val="34678E"/>
              </a:solidFill>
              <a:prstDash val="solid"/>
              <a:round/>
              <a:headEnd len="sm" w="sm" type="none"/>
              <a:tailEnd len="sm" w="sm" type="none"/>
            </a:ln>
          </p:spPr>
        </p:cxnSp>
      </p:grpSp>
      <p:sp>
        <p:nvSpPr>
          <p:cNvPr id="23" name="Google Shape;23;p4"/>
          <p:cNvSpPr txBox="1"/>
          <p:nvPr>
            <p:ph type="ctrTitle"/>
          </p:nvPr>
        </p:nvSpPr>
        <p:spPr>
          <a:xfrm>
            <a:off x="1004150" y="1523164"/>
            <a:ext cx="7136700" cy="10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Font typeface="Montserrat"/>
              <a:buNone/>
              <a:defRPr sz="3500">
                <a:solidFill>
                  <a:srgbClr val="F79428"/>
                </a:solidFill>
                <a:latin typeface="Montserrat"/>
                <a:ea typeface="Montserrat"/>
                <a:cs typeface="Montserrat"/>
                <a:sym typeface="Montserrat"/>
              </a:defRPr>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grpSp>
        <p:nvGrpSpPr>
          <p:cNvPr id="24" name="Google Shape;24;p4"/>
          <p:cNvGrpSpPr/>
          <p:nvPr/>
        </p:nvGrpSpPr>
        <p:grpSpPr>
          <a:xfrm>
            <a:off x="1004144" y="793424"/>
            <a:ext cx="7136668" cy="152400"/>
            <a:chOff x="1346429" y="1011300"/>
            <a:chExt cx="6452100" cy="152400"/>
          </a:xfrm>
        </p:grpSpPr>
        <p:cxnSp>
          <p:nvCxnSpPr>
            <p:cNvPr id="25" name="Google Shape;25;p4"/>
            <p:cNvCxnSpPr/>
            <p:nvPr/>
          </p:nvCxnSpPr>
          <p:spPr>
            <a:xfrm rot="10800000">
              <a:off x="1346429" y="1011300"/>
              <a:ext cx="6452100" cy="0"/>
            </a:xfrm>
            <a:prstGeom prst="straightConnector1">
              <a:avLst/>
            </a:prstGeom>
            <a:noFill/>
            <a:ln cap="flat" cmpd="sng" w="76200">
              <a:solidFill>
                <a:srgbClr val="34678E"/>
              </a:solidFill>
              <a:prstDash val="solid"/>
              <a:round/>
              <a:headEnd len="sm" w="sm" type="none"/>
              <a:tailEnd len="sm" w="sm" type="none"/>
            </a:ln>
          </p:spPr>
        </p:cxnSp>
        <p:cxnSp>
          <p:nvCxnSpPr>
            <p:cNvPr id="26" name="Google Shape;26;p4"/>
            <p:cNvCxnSpPr/>
            <p:nvPr/>
          </p:nvCxnSpPr>
          <p:spPr>
            <a:xfrm rot="10800000">
              <a:off x="1346429" y="1163700"/>
              <a:ext cx="6452100" cy="0"/>
            </a:xfrm>
            <a:prstGeom prst="straightConnector1">
              <a:avLst/>
            </a:prstGeom>
            <a:noFill/>
            <a:ln cap="flat" cmpd="sng" w="9525">
              <a:solidFill>
                <a:srgbClr val="34678E"/>
              </a:solidFill>
              <a:prstDash val="solid"/>
              <a:round/>
              <a:headEnd len="sm" w="sm" type="none"/>
              <a:tailEnd len="sm" w="sm" type="none"/>
            </a:ln>
          </p:spPr>
        </p:cxnSp>
      </p:grpSp>
      <p:sp>
        <p:nvSpPr>
          <p:cNvPr id="27" name="Google Shape;27;p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496D0"/>
              </a:buClr>
              <a:buSzPts val="2000"/>
              <a:buFont typeface="Montserrat"/>
              <a:buNone/>
              <a:defRPr sz="2000">
                <a:solidFill>
                  <a:srgbClr val="5496D0"/>
                </a:solidFill>
                <a:latin typeface="Montserrat"/>
                <a:ea typeface="Montserrat"/>
                <a:cs typeface="Montserrat"/>
                <a:sym typeface="Montserrat"/>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4"/>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29" name="Google Shape;29;p4"/>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5"/>
          <p:cNvSpPr txBox="1"/>
          <p:nvPr>
            <p:ph type="title"/>
          </p:nvPr>
        </p:nvSpPr>
        <p:spPr>
          <a:xfrm>
            <a:off x="311700" y="159050"/>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100"/>
              <a:buNone/>
              <a:defRPr sz="2500">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847525"/>
            <a:ext cx="8520600" cy="3504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34678E"/>
              </a:buClr>
              <a:buSzPts val="1800"/>
              <a:buFont typeface="Montserrat"/>
              <a:buChar char="●"/>
              <a:defRPr>
                <a:solidFill>
                  <a:srgbClr val="34678E"/>
                </a:solidFill>
                <a:latin typeface="Montserrat"/>
                <a:ea typeface="Montserrat"/>
                <a:cs typeface="Montserrat"/>
                <a:sym typeface="Montserrat"/>
              </a:defRPr>
            </a:lvl1pPr>
            <a:lvl2pPr indent="-317500" lvl="1" marL="914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2pPr>
            <a:lvl3pPr indent="-317500" lvl="2" marL="1371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3pPr>
            <a:lvl4pPr indent="-317500" lvl="3" marL="18288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4pPr>
            <a:lvl5pPr indent="-317500" lvl="4" marL="22860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5pPr>
            <a:lvl6pPr indent="-317500" lvl="5" marL="27432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6pPr>
            <a:lvl7pPr indent="-317500" lvl="6" marL="3200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7pPr>
            <a:lvl8pPr indent="-317500" lvl="7" marL="3657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8pPr>
            <a:lvl9pPr indent="-317500" lvl="8" marL="4114800" algn="l">
              <a:lnSpc>
                <a:spcPct val="115000"/>
              </a:lnSpc>
              <a:spcBef>
                <a:spcPts val="1600"/>
              </a:spcBef>
              <a:spcAft>
                <a:spcPts val="1600"/>
              </a:spcAft>
              <a:buClr>
                <a:srgbClr val="34678E"/>
              </a:buClr>
              <a:buSzPts val="1400"/>
              <a:buFont typeface="Montserrat"/>
              <a:buChar char="■"/>
              <a:defRPr>
                <a:solidFill>
                  <a:srgbClr val="34678E"/>
                </a:solidFill>
                <a:latin typeface="Montserrat"/>
                <a:ea typeface="Montserrat"/>
                <a:cs typeface="Montserrat"/>
                <a:sym typeface="Montserrat"/>
              </a:defRPr>
            </a:lvl9pPr>
          </a:lstStyle>
          <a:p/>
        </p:txBody>
      </p:sp>
      <p:sp>
        <p:nvSpPr>
          <p:cNvPr id="33" name="Google Shape;33;p5"/>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34" name="Google Shape;34;p5"/>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311700" y="1214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36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36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36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36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36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36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3600"/>
              <a:buFont typeface="Montserrat"/>
              <a:buNone/>
              <a:defRPr>
                <a:latin typeface="Montserrat"/>
                <a:ea typeface="Montserrat"/>
                <a:cs typeface="Montserrat"/>
                <a:sym typeface="Montserrat"/>
              </a:defRPr>
            </a:lvl9pPr>
          </a:lstStyle>
          <a:p/>
        </p:txBody>
      </p:sp>
      <p:sp>
        <p:nvSpPr>
          <p:cNvPr id="37" name="Google Shape;37;p6"/>
          <p:cNvSpPr txBox="1"/>
          <p:nvPr>
            <p:ph idx="1" type="body"/>
          </p:nvPr>
        </p:nvSpPr>
        <p:spPr>
          <a:xfrm>
            <a:off x="3117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6"/>
          <p:cNvSpPr txBox="1"/>
          <p:nvPr>
            <p:ph idx="2" type="body"/>
          </p:nvPr>
        </p:nvSpPr>
        <p:spPr>
          <a:xfrm>
            <a:off x="48324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6"/>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40" name="Google Shape;40;p6"/>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5496D0"/>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90250" y="526350"/>
            <a:ext cx="8179500" cy="36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b="0" sz="5400">
                <a:solidFill>
                  <a:schemeClr val="lt1"/>
                </a:solidFill>
              </a:defRPr>
            </a:lvl1pPr>
            <a:lvl2pPr lvl="1" algn="l">
              <a:lnSpc>
                <a:spcPct val="100000"/>
              </a:lnSpc>
              <a:spcBef>
                <a:spcPts val="0"/>
              </a:spcBef>
              <a:spcAft>
                <a:spcPts val="0"/>
              </a:spcAft>
              <a:buClr>
                <a:schemeClr val="lt1"/>
              </a:buClr>
              <a:buSzPts val="5400"/>
              <a:buNone/>
              <a:defRPr b="0" sz="5400">
                <a:solidFill>
                  <a:schemeClr val="lt1"/>
                </a:solidFill>
              </a:defRPr>
            </a:lvl2pPr>
            <a:lvl3pPr lvl="2" algn="l">
              <a:lnSpc>
                <a:spcPct val="100000"/>
              </a:lnSpc>
              <a:spcBef>
                <a:spcPts val="0"/>
              </a:spcBef>
              <a:spcAft>
                <a:spcPts val="0"/>
              </a:spcAft>
              <a:buClr>
                <a:schemeClr val="lt1"/>
              </a:buClr>
              <a:buSzPts val="5400"/>
              <a:buNone/>
              <a:defRPr b="0" sz="5400">
                <a:solidFill>
                  <a:schemeClr val="lt1"/>
                </a:solidFill>
              </a:defRPr>
            </a:lvl3pPr>
            <a:lvl4pPr lvl="3" algn="l">
              <a:lnSpc>
                <a:spcPct val="100000"/>
              </a:lnSpc>
              <a:spcBef>
                <a:spcPts val="0"/>
              </a:spcBef>
              <a:spcAft>
                <a:spcPts val="0"/>
              </a:spcAft>
              <a:buClr>
                <a:schemeClr val="lt1"/>
              </a:buClr>
              <a:buSzPts val="5400"/>
              <a:buNone/>
              <a:defRPr b="0" sz="5400">
                <a:solidFill>
                  <a:schemeClr val="lt1"/>
                </a:solidFill>
              </a:defRPr>
            </a:lvl4pPr>
            <a:lvl5pPr lvl="4" algn="l">
              <a:lnSpc>
                <a:spcPct val="100000"/>
              </a:lnSpc>
              <a:spcBef>
                <a:spcPts val="0"/>
              </a:spcBef>
              <a:spcAft>
                <a:spcPts val="0"/>
              </a:spcAft>
              <a:buClr>
                <a:schemeClr val="lt1"/>
              </a:buClr>
              <a:buSzPts val="5400"/>
              <a:buNone/>
              <a:defRPr b="0" sz="5400">
                <a:solidFill>
                  <a:schemeClr val="lt1"/>
                </a:solidFill>
              </a:defRPr>
            </a:lvl5pPr>
            <a:lvl6pPr lvl="5" algn="l">
              <a:lnSpc>
                <a:spcPct val="100000"/>
              </a:lnSpc>
              <a:spcBef>
                <a:spcPts val="0"/>
              </a:spcBef>
              <a:spcAft>
                <a:spcPts val="0"/>
              </a:spcAft>
              <a:buClr>
                <a:schemeClr val="lt1"/>
              </a:buClr>
              <a:buSzPts val="5400"/>
              <a:buNone/>
              <a:defRPr b="0" sz="5400">
                <a:solidFill>
                  <a:schemeClr val="lt1"/>
                </a:solidFill>
              </a:defRPr>
            </a:lvl6pPr>
            <a:lvl7pPr lvl="6" algn="l">
              <a:lnSpc>
                <a:spcPct val="100000"/>
              </a:lnSpc>
              <a:spcBef>
                <a:spcPts val="0"/>
              </a:spcBef>
              <a:spcAft>
                <a:spcPts val="0"/>
              </a:spcAft>
              <a:buClr>
                <a:schemeClr val="lt1"/>
              </a:buClr>
              <a:buSzPts val="5400"/>
              <a:buNone/>
              <a:defRPr b="0" sz="5400">
                <a:solidFill>
                  <a:schemeClr val="lt1"/>
                </a:solidFill>
              </a:defRPr>
            </a:lvl7pPr>
            <a:lvl8pPr lvl="7" algn="l">
              <a:lnSpc>
                <a:spcPct val="100000"/>
              </a:lnSpc>
              <a:spcBef>
                <a:spcPts val="0"/>
              </a:spcBef>
              <a:spcAft>
                <a:spcPts val="0"/>
              </a:spcAft>
              <a:buClr>
                <a:schemeClr val="lt1"/>
              </a:buClr>
              <a:buSzPts val="5400"/>
              <a:buNone/>
              <a:defRPr b="0" sz="5400">
                <a:solidFill>
                  <a:schemeClr val="lt1"/>
                </a:solidFill>
              </a:defRPr>
            </a:lvl8pPr>
            <a:lvl9pPr lvl="8" algn="l">
              <a:lnSpc>
                <a:spcPct val="100000"/>
              </a:lnSpc>
              <a:spcBef>
                <a:spcPts val="0"/>
              </a:spcBef>
              <a:spcAft>
                <a:spcPts val="0"/>
              </a:spcAft>
              <a:buClr>
                <a:schemeClr val="lt1"/>
              </a:buClr>
              <a:buSzPts val="5400"/>
              <a:buNone/>
              <a:defRPr b="0" sz="5400">
                <a:solidFill>
                  <a:schemeClr val="lt1"/>
                </a:solidFill>
              </a:defRPr>
            </a:lvl9pPr>
          </a:lstStyle>
          <a:p/>
        </p:txBody>
      </p:sp>
      <p:sp>
        <p:nvSpPr>
          <p:cNvPr id="43" name="Google Shape;43;p7"/>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pic>
        <p:nvPicPr>
          <p:cNvPr id="44" name="Google Shape;44;p7"/>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8"/>
          <p:cNvSpPr/>
          <p:nvPr/>
        </p:nvSpPr>
        <p:spPr>
          <a:xfrm>
            <a:off x="4572000" y="0"/>
            <a:ext cx="4572000" cy="51435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8"/>
          <p:cNvSpPr txBox="1"/>
          <p:nvPr>
            <p:ph type="title"/>
          </p:nvPr>
        </p:nvSpPr>
        <p:spPr>
          <a:xfrm>
            <a:off x="265500" y="1039675"/>
            <a:ext cx="4045200" cy="167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None/>
              <a:defRPr sz="3500">
                <a:solidFill>
                  <a:srgbClr val="F79428"/>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8"/>
          <p:cNvSpPr txBox="1"/>
          <p:nvPr>
            <p:ph idx="1" type="subTitle"/>
          </p:nvPr>
        </p:nvSpPr>
        <p:spPr>
          <a:xfrm>
            <a:off x="265500" y="27268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8"/>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2" name="Google Shape;52;p8"/>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9"/>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79428"/>
              </a:buClr>
              <a:buSzPts val="3000"/>
              <a:buFont typeface="Montserrat"/>
              <a:buNone/>
              <a:defRPr b="1" i="0" sz="3000" u="none" cap="none" strike="noStrike">
                <a:solidFill>
                  <a:srgbClr val="F79428"/>
                </a:solidFill>
                <a:latin typeface="Montserrat"/>
                <a:ea typeface="Montserrat"/>
                <a:cs typeface="Montserrat"/>
                <a:sym typeface="Montserrat"/>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34678E"/>
              </a:buClr>
              <a:buSzPts val="1400"/>
              <a:buFont typeface="Montserrat"/>
              <a:buChar char="●"/>
              <a:defRPr b="0" i="0" u="none" cap="none" strike="noStrike">
                <a:solidFill>
                  <a:srgbClr val="34678E"/>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rgbClr val="34678E"/>
              </a:buClr>
              <a:buSzPts val="1200"/>
              <a:buFont typeface="Montserrat"/>
              <a:buChar char="○"/>
              <a:defRPr b="0" i="0" sz="1200" u="none" cap="none" strike="noStrike">
                <a:solidFill>
                  <a:srgbClr val="34678E"/>
                </a:solidFill>
                <a:latin typeface="Montserrat"/>
                <a:ea typeface="Montserrat"/>
                <a:cs typeface="Montserrat"/>
                <a:sym typeface="Montserrat"/>
              </a:defRPr>
            </a:lvl2pPr>
            <a:lvl3pPr indent="-292100" lvl="2" marL="1371600" marR="0" rtl="0" algn="l">
              <a:lnSpc>
                <a:spcPct val="115000"/>
              </a:lnSpc>
              <a:spcBef>
                <a:spcPts val="1600"/>
              </a:spcBef>
              <a:spcAft>
                <a:spcPts val="0"/>
              </a:spcAft>
              <a:buClr>
                <a:srgbClr val="34678E"/>
              </a:buClr>
              <a:buSzPts val="1000"/>
              <a:buFont typeface="Montserrat"/>
              <a:buChar char="■"/>
              <a:defRPr b="0" i="0" sz="1000" u="none" cap="none" strike="noStrike">
                <a:solidFill>
                  <a:srgbClr val="34678E"/>
                </a:solidFill>
                <a:latin typeface="Montserrat"/>
                <a:ea typeface="Montserrat"/>
                <a:cs typeface="Montserrat"/>
                <a:sym typeface="Montserrat"/>
              </a:defRPr>
            </a:lvl3pPr>
            <a:lvl4pPr indent="-279400" lvl="3" marL="1828800" marR="0" rtl="0" algn="l">
              <a:lnSpc>
                <a:spcPct val="115000"/>
              </a:lnSpc>
              <a:spcBef>
                <a:spcPts val="1600"/>
              </a:spcBef>
              <a:spcAft>
                <a:spcPts val="0"/>
              </a:spcAft>
              <a:buClr>
                <a:srgbClr val="34678E"/>
              </a:buClr>
              <a:buSzPts val="800"/>
              <a:buFont typeface="Montserrat"/>
              <a:buChar char="●"/>
              <a:defRPr b="0" i="0" sz="800" u="none" cap="none" strike="noStrike">
                <a:solidFill>
                  <a:srgbClr val="34678E"/>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scratch.mit.edu/projects/editor/"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ctrTitle"/>
          </p:nvPr>
        </p:nvSpPr>
        <p:spPr>
          <a:xfrm>
            <a:off x="1004150" y="1523164"/>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1" name="Google Shape;61;p1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Summer Springboard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we care?</a:t>
            </a:r>
            <a:endParaRPr/>
          </a:p>
        </p:txBody>
      </p:sp>
      <p:sp>
        <p:nvSpPr>
          <p:cNvPr id="114" name="Google Shape;114;p1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200"/>
              <a:t>Mutables are versatile but can be tricky; changes affect all references to the object.</a:t>
            </a:r>
            <a:endParaRPr sz="2200"/>
          </a:p>
          <a:p>
            <a:pPr indent="-393700" lvl="0" marL="457200" rtl="0" algn="l">
              <a:spcBef>
                <a:spcPts val="0"/>
              </a:spcBef>
              <a:spcAft>
                <a:spcPts val="0"/>
              </a:spcAft>
              <a:buSzPts val="2600"/>
              <a:buChar char="●"/>
            </a:pPr>
            <a:r>
              <a:rPr lang="en" sz="2200"/>
              <a:t>Choose mutable types when you need to change the size or content of your data.</a:t>
            </a:r>
            <a:endParaRPr sz="2200"/>
          </a:p>
          <a:p>
            <a:pPr indent="0" lvl="0" marL="0" rtl="0" algn="l">
              <a:spcBef>
                <a:spcPts val="0"/>
              </a:spcBef>
              <a:spcAft>
                <a:spcPts val="0"/>
              </a:spcAft>
              <a:buNone/>
            </a:pPr>
            <a:r>
              <a:t/>
            </a:r>
            <a:endParaRPr sz="2200"/>
          </a:p>
          <a:p>
            <a:pPr indent="-393700" lvl="0" marL="457200" rtl="0" algn="l">
              <a:spcBef>
                <a:spcPts val="0"/>
              </a:spcBef>
              <a:spcAft>
                <a:spcPts val="0"/>
              </a:spcAft>
              <a:buSzPts val="2600"/>
              <a:buChar char="●"/>
            </a:pPr>
            <a:r>
              <a:rPr lang="en" sz="2200"/>
              <a:t>Immutables are reliable and consistent; they ensure data integrity.</a:t>
            </a:r>
            <a:endParaRPr sz="2200"/>
          </a:p>
          <a:p>
            <a:pPr indent="-393700" lvl="0" marL="457200" rtl="0" algn="l">
              <a:spcBef>
                <a:spcPts val="0"/>
              </a:spcBef>
              <a:spcAft>
                <a:spcPts val="0"/>
              </a:spcAft>
              <a:buSzPts val="2600"/>
              <a:buChar char="●"/>
            </a:pPr>
            <a:r>
              <a:rPr lang="en" sz="2200"/>
              <a:t>Opt for immutable types for fixed data where consistency and integrity are key.</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Real-World Scenario</a:t>
            </a:r>
            <a:endParaRPr/>
          </a:p>
        </p:txBody>
      </p:sp>
      <p:sp>
        <p:nvSpPr>
          <p:cNvPr id="120" name="Google Shape;120;p2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Mutables: Like editing a live document, changes are seen by everyone with access.</a:t>
            </a:r>
            <a:endParaRPr sz="2100"/>
          </a:p>
          <a:p>
            <a:pPr indent="-387350" lvl="0" marL="457200" rtl="0" algn="l">
              <a:spcBef>
                <a:spcPts val="0"/>
              </a:spcBef>
              <a:spcAft>
                <a:spcPts val="0"/>
              </a:spcAft>
              <a:buSzPts val="2500"/>
              <a:buChar char="●"/>
            </a:pPr>
            <a:r>
              <a:rPr lang="en" sz="2100"/>
              <a:t>Immutables: Like sending a printed letter, to change the content, you must send a new letter.</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 on track: Lists</a:t>
            </a:r>
            <a:endParaRPr/>
          </a:p>
        </p:txBody>
      </p:sp>
      <p:sp>
        <p:nvSpPr>
          <p:cNvPr id="131" name="Google Shape;131;p2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600"/>
              <a:t>Imagine an infinite bookshelf.  You can fill this bookshelf how you wish; for example, maybe you put a few of your favorite books, a LEGO set, and a stuffed animal.  The items on the shelf have some sort of order - you can count them from left to right - but you can take items down, put new items up, or rearrange them.</a:t>
            </a:r>
            <a:endParaRPr sz="1600"/>
          </a:p>
          <a:p>
            <a:pPr indent="-355600" lvl="0" marL="457200" rtl="0" algn="l">
              <a:spcBef>
                <a:spcPts val="0"/>
              </a:spcBef>
              <a:spcAft>
                <a:spcPts val="0"/>
              </a:spcAft>
              <a:buSzPts val="2000"/>
              <a:buChar char="●"/>
            </a:pPr>
            <a:r>
              <a:rPr lang="en" sz="1600"/>
              <a:t>Lists in Python are like this imaginary bookshelf in that lists are capable of storing an ordered collection of items</a:t>
            </a:r>
            <a:endParaRPr sz="1600"/>
          </a:p>
        </p:txBody>
      </p:sp>
      <p:pic>
        <p:nvPicPr>
          <p:cNvPr descr="Free Book Read photo and picture" id="132" name="Google Shape;132;p22" title="Download free HD stock image of Book Read"/>
          <p:cNvPicPr preferRelativeResize="0"/>
          <p:nvPr/>
        </p:nvPicPr>
        <p:blipFill>
          <a:blip r:embed="rId3">
            <a:alphaModFix/>
          </a:blip>
          <a:stretch>
            <a:fillRect/>
          </a:stretch>
        </p:blipFill>
        <p:spPr>
          <a:xfrm>
            <a:off x="2999540" y="3153125"/>
            <a:ext cx="3144925" cy="180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List in Python</a:t>
            </a:r>
            <a:endParaRPr/>
          </a:p>
        </p:txBody>
      </p:sp>
      <p:sp>
        <p:nvSpPr>
          <p:cNvPr id="138" name="Google Shape;138;p2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To create a list, use the following syntax:</a:t>
            </a:r>
            <a:endParaRPr sz="2000"/>
          </a:p>
          <a:p>
            <a:pPr indent="0" lvl="0" marL="0" rtl="0" algn="ctr">
              <a:spcBef>
                <a:spcPts val="0"/>
              </a:spcBef>
              <a:spcAft>
                <a:spcPts val="0"/>
              </a:spcAft>
              <a:buNone/>
            </a:pPr>
            <a:r>
              <a:rPr b="1" lang="en" sz="2000"/>
              <a:t>l</a:t>
            </a:r>
            <a:r>
              <a:rPr b="1" lang="en" sz="2000"/>
              <a:t>ist_name</a:t>
            </a:r>
            <a:r>
              <a:rPr b="1" lang="en" sz="2000"/>
              <a:t> = [item1, item2, …]</a:t>
            </a:r>
            <a:endParaRPr b="1" sz="2000"/>
          </a:p>
          <a:p>
            <a:pPr indent="-381000" lvl="0" marL="457200" rtl="0" algn="l">
              <a:spcBef>
                <a:spcPts val="0"/>
              </a:spcBef>
              <a:spcAft>
                <a:spcPts val="0"/>
              </a:spcAft>
              <a:buSzPts val="2400"/>
              <a:buChar char="●"/>
            </a:pPr>
            <a:r>
              <a:rPr lang="en" sz="2000"/>
              <a:t>Notice that the name of the list is separated by underscores, the items of the list are separated using commas, and we are using square brackets.</a:t>
            </a:r>
            <a:endParaRPr sz="2000"/>
          </a:p>
          <a:p>
            <a:pPr indent="-381000" lvl="0" marL="457200" rtl="0" algn="l">
              <a:spcBef>
                <a:spcPts val="0"/>
              </a:spcBef>
              <a:spcAft>
                <a:spcPts val="0"/>
              </a:spcAft>
              <a:buSzPts val="2400"/>
              <a:buChar char="●"/>
            </a:pPr>
            <a:r>
              <a:rPr lang="en" sz="2000"/>
              <a:t>You can have as many items as you would like in your list.</a:t>
            </a:r>
            <a:endParaRPr sz="2000"/>
          </a:p>
          <a:p>
            <a:pPr indent="-355600" lvl="1" marL="914400" rtl="0" algn="l">
              <a:spcBef>
                <a:spcPts val="0"/>
              </a:spcBef>
              <a:spcAft>
                <a:spcPts val="0"/>
              </a:spcAft>
              <a:buSzPts val="2000"/>
              <a:buChar char="○"/>
            </a:pPr>
            <a:r>
              <a:rPr lang="en" sz="1800"/>
              <a:t>If you want an empty list (a list with zero items), simply write: </a:t>
            </a:r>
            <a:r>
              <a:rPr b="1" lang="en" sz="1800"/>
              <a:t>list_name =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Characteristics</a:t>
            </a:r>
            <a:endParaRPr/>
          </a:p>
        </p:txBody>
      </p:sp>
      <p:sp>
        <p:nvSpPr>
          <p:cNvPr id="144" name="Google Shape;144;p2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Lists in Python are mutable, which means that you can change their content at any time, similar to the bookshelf in our analogy earlier.</a:t>
            </a:r>
            <a:endParaRPr sz="2100"/>
          </a:p>
          <a:p>
            <a:pPr indent="-387350" lvl="0" marL="457200" rtl="0" algn="l">
              <a:spcBef>
                <a:spcPts val="0"/>
              </a:spcBef>
              <a:spcAft>
                <a:spcPts val="0"/>
              </a:spcAft>
              <a:buSzPts val="2500"/>
              <a:buChar char="●"/>
            </a:pPr>
            <a:r>
              <a:rPr lang="en" sz="2100"/>
              <a:t>Lists are ordered, which means that the items within the list have a defined order</a:t>
            </a:r>
            <a:endParaRPr sz="2100"/>
          </a:p>
          <a:p>
            <a:pPr indent="-387350" lvl="0" marL="457200" rtl="0" algn="l">
              <a:spcBef>
                <a:spcPts val="0"/>
              </a:spcBef>
              <a:spcAft>
                <a:spcPts val="0"/>
              </a:spcAft>
              <a:buSzPts val="2500"/>
              <a:buChar char="●"/>
            </a:pPr>
            <a:r>
              <a:rPr lang="en" sz="2100"/>
              <a:t>Lists are flexible, meaning that they can contain mixed data types; they don’t need to just hold “books” or “stuffed animals”</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to a List</a:t>
            </a:r>
            <a:endParaRPr/>
          </a:p>
        </p:txBody>
      </p:sp>
      <p:sp>
        <p:nvSpPr>
          <p:cNvPr id="150" name="Google Shape;150;p2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Say we have a list named </a:t>
            </a:r>
            <a:r>
              <a:rPr b="1" lang="en" sz="1800"/>
              <a:t>favorite_books</a:t>
            </a:r>
            <a:r>
              <a:rPr lang="en" sz="1800"/>
              <a:t> which is created in the following way:</a:t>
            </a:r>
            <a:endParaRPr sz="1800"/>
          </a:p>
          <a:p>
            <a:pPr indent="0" lvl="0" marL="0" rtl="0" algn="ctr">
              <a:spcBef>
                <a:spcPts val="0"/>
              </a:spcBef>
              <a:spcAft>
                <a:spcPts val="0"/>
              </a:spcAft>
              <a:buNone/>
            </a:pPr>
            <a:r>
              <a:rPr b="1" lang="en" sz="1800"/>
              <a:t>favorite_books = [“1984”, “To Kill a Mockingbird”, “The Great Gatsby”]</a:t>
            </a:r>
            <a:endParaRPr b="1" sz="1800"/>
          </a:p>
          <a:p>
            <a:pPr indent="-368300" lvl="0" marL="457200" rtl="0" algn="l">
              <a:spcBef>
                <a:spcPts val="0"/>
              </a:spcBef>
              <a:spcAft>
                <a:spcPts val="0"/>
              </a:spcAft>
              <a:buSzPts val="2200"/>
              <a:buChar char="●"/>
            </a:pPr>
            <a:r>
              <a:rPr lang="en" sz="1800"/>
              <a:t>We can add to our list using the </a:t>
            </a:r>
            <a:r>
              <a:rPr b="1" lang="en" sz="1800"/>
              <a:t>append()</a:t>
            </a:r>
            <a:r>
              <a:rPr lang="en" sz="1800"/>
              <a:t> function:</a:t>
            </a:r>
            <a:endParaRPr sz="1800"/>
          </a:p>
          <a:p>
            <a:pPr indent="0" lvl="0" marL="0" rtl="0" algn="ctr">
              <a:spcBef>
                <a:spcPts val="0"/>
              </a:spcBef>
              <a:spcAft>
                <a:spcPts val="0"/>
              </a:spcAft>
              <a:buNone/>
            </a:pPr>
            <a:r>
              <a:rPr b="1" lang="en" sz="1800"/>
              <a:t>favorite_books.append(“Pride and Prejudice”)</a:t>
            </a:r>
            <a:endParaRPr sz="1800"/>
          </a:p>
          <a:p>
            <a:pPr indent="-368300" lvl="0" marL="457200" rtl="0" algn="l">
              <a:spcBef>
                <a:spcPts val="0"/>
              </a:spcBef>
              <a:spcAft>
                <a:spcPts val="0"/>
              </a:spcAft>
              <a:buSzPts val="2200"/>
              <a:buChar char="●"/>
            </a:pPr>
            <a:r>
              <a:rPr lang="en" sz="1800"/>
              <a:t>This function simply adds a new item to the end of the list.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Accessing Items in a List</a:t>
            </a:r>
            <a:endParaRPr/>
          </a:p>
        </p:txBody>
      </p:sp>
      <p:sp>
        <p:nvSpPr>
          <p:cNvPr id="156" name="Google Shape;156;p2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To access an item from a list, use the following notation:</a:t>
            </a:r>
            <a:endParaRPr sz="1800"/>
          </a:p>
          <a:p>
            <a:pPr indent="0" lvl="0" marL="0" rtl="0" algn="ctr">
              <a:spcBef>
                <a:spcPts val="0"/>
              </a:spcBef>
              <a:spcAft>
                <a:spcPts val="0"/>
              </a:spcAft>
              <a:buNone/>
            </a:pPr>
            <a:r>
              <a:rPr b="1" lang="en" sz="1800"/>
              <a:t>f</a:t>
            </a:r>
            <a:r>
              <a:rPr b="1" lang="en" sz="1800"/>
              <a:t>irst_book = favorite_books[0]</a:t>
            </a:r>
            <a:endParaRPr b="1" sz="1800"/>
          </a:p>
          <a:p>
            <a:pPr indent="-368300" lvl="0" marL="457200" rtl="0" algn="l">
              <a:spcBef>
                <a:spcPts val="0"/>
              </a:spcBef>
              <a:spcAft>
                <a:spcPts val="0"/>
              </a:spcAft>
              <a:buSzPts val="2200"/>
              <a:buChar char="●"/>
            </a:pPr>
            <a:r>
              <a:rPr lang="en" sz="1800"/>
              <a:t>Remember that lists are ordered.  This means that each element in the list has an index (a number representing the position of the element in the list).  </a:t>
            </a:r>
            <a:endParaRPr sz="1800"/>
          </a:p>
          <a:p>
            <a:pPr indent="-368300" lvl="0" marL="457200" rtl="0" algn="l">
              <a:spcBef>
                <a:spcPts val="0"/>
              </a:spcBef>
              <a:spcAft>
                <a:spcPts val="0"/>
              </a:spcAft>
              <a:buSzPts val="2200"/>
              <a:buChar char="●"/>
            </a:pPr>
            <a:r>
              <a:rPr lang="en" sz="1800"/>
              <a:t>In Python (and most common programming languages), the </a:t>
            </a:r>
            <a:r>
              <a:rPr lang="en" sz="1800"/>
              <a:t>indices</a:t>
            </a:r>
            <a:r>
              <a:rPr lang="en" sz="1800"/>
              <a:t> begin with 0, meaning that the first element in the list is index 0, the second element is index 1, etc.</a:t>
            </a:r>
            <a:endParaRPr sz="1800"/>
          </a:p>
          <a:p>
            <a:pPr indent="-368300" lvl="0" marL="457200" rtl="0" algn="l">
              <a:spcBef>
                <a:spcPts val="0"/>
              </a:spcBef>
              <a:spcAft>
                <a:spcPts val="0"/>
              </a:spcAft>
              <a:buSzPts val="2200"/>
              <a:buChar char="●"/>
            </a:pPr>
            <a:r>
              <a:rPr lang="en" sz="1800"/>
              <a:t>To access a specific element in a list, enclose the index of the element you want to access in square brackets and put it at the end of your list’s name, as we did above.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Alternate Way to Add to a List</a:t>
            </a:r>
            <a:endParaRPr/>
          </a:p>
        </p:txBody>
      </p:sp>
      <p:sp>
        <p:nvSpPr>
          <p:cNvPr id="162" name="Google Shape;162;p2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If you want to add an item to a specific location in your list, use the </a:t>
            </a:r>
            <a:r>
              <a:rPr b="1" lang="en" sz="1900"/>
              <a:t>insert()</a:t>
            </a:r>
            <a:r>
              <a:rPr lang="en" sz="1900"/>
              <a:t> function:</a:t>
            </a:r>
            <a:endParaRPr sz="1900"/>
          </a:p>
          <a:p>
            <a:pPr indent="0" lvl="0" marL="0" rtl="0" algn="ctr">
              <a:spcBef>
                <a:spcPts val="0"/>
              </a:spcBef>
              <a:spcAft>
                <a:spcPts val="0"/>
              </a:spcAft>
              <a:buNone/>
            </a:pPr>
            <a:r>
              <a:rPr b="1" lang="en" sz="1900"/>
              <a:t>favorite_books.insert(2, “Frankenstein”)</a:t>
            </a:r>
            <a:endParaRPr b="1" sz="1900"/>
          </a:p>
          <a:p>
            <a:pPr indent="-374650" lvl="0" marL="457200" rtl="0" algn="l">
              <a:spcBef>
                <a:spcPts val="0"/>
              </a:spcBef>
              <a:spcAft>
                <a:spcPts val="0"/>
              </a:spcAft>
              <a:buSzPts val="2300"/>
              <a:buChar char="●"/>
            </a:pPr>
            <a:r>
              <a:rPr lang="en" sz="1900"/>
              <a:t>The above line of code inserts the string “Frankenstein” into our list at index 2, making it the third item in our list.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Removing Items From a List</a:t>
            </a:r>
            <a:endParaRPr/>
          </a:p>
        </p:txBody>
      </p:sp>
      <p:sp>
        <p:nvSpPr>
          <p:cNvPr id="168" name="Google Shape;168;p2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To remove an item from a list, use one of the following syntax options:</a:t>
            </a:r>
            <a:endParaRPr sz="1900"/>
          </a:p>
          <a:p>
            <a:pPr indent="0" lvl="0" marL="0" rtl="0" algn="ctr">
              <a:spcBef>
                <a:spcPts val="0"/>
              </a:spcBef>
              <a:spcAft>
                <a:spcPts val="0"/>
              </a:spcAft>
              <a:buNone/>
            </a:pPr>
            <a:r>
              <a:rPr b="1" lang="en" sz="1900"/>
              <a:t>favorite_books.remove(“1984”)</a:t>
            </a:r>
            <a:endParaRPr b="1" sz="1900"/>
          </a:p>
          <a:p>
            <a:pPr indent="0" lvl="0" marL="0" rtl="0" algn="ctr">
              <a:spcBef>
                <a:spcPts val="0"/>
              </a:spcBef>
              <a:spcAft>
                <a:spcPts val="0"/>
              </a:spcAft>
              <a:buNone/>
            </a:pPr>
            <a:r>
              <a:rPr b="1" lang="en" sz="1900"/>
              <a:t>d</a:t>
            </a:r>
            <a:r>
              <a:rPr b="1" lang="en" sz="1900"/>
              <a:t>el favorite_books[0]</a:t>
            </a:r>
            <a:endParaRPr b="1" sz="1900"/>
          </a:p>
          <a:p>
            <a:pPr indent="-374650" lvl="0" marL="457200" rtl="0" algn="l">
              <a:spcBef>
                <a:spcPts val="0"/>
              </a:spcBef>
              <a:spcAft>
                <a:spcPts val="0"/>
              </a:spcAft>
              <a:buSzPts val="2300"/>
              <a:buChar char="●"/>
            </a:pPr>
            <a:r>
              <a:rPr lang="en" sz="1900"/>
              <a:t>The first option removes a specific element from our list, while the second removes an element at a specified index.</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490250" y="526350"/>
            <a:ext cx="8179500" cy="36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Day 3: The Plot Thickens</a:t>
            </a:r>
            <a:endParaRPr sz="5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List’s Immutable Cousin, Tuple</a:t>
            </a:r>
            <a:endParaRPr/>
          </a:p>
        </p:txBody>
      </p:sp>
      <p:sp>
        <p:nvSpPr>
          <p:cNvPr id="174" name="Google Shape;174;p2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1700"/>
              <a:t>Like lists, tuples are ordered</a:t>
            </a:r>
            <a:r>
              <a:rPr lang="en" sz="1700"/>
              <a:t> collections of items.  The items do not need to be of the same type.</a:t>
            </a:r>
            <a:endParaRPr sz="1700"/>
          </a:p>
          <a:p>
            <a:pPr indent="-361950" lvl="0" marL="457200" rtl="0" algn="l">
              <a:spcBef>
                <a:spcPts val="0"/>
              </a:spcBef>
              <a:spcAft>
                <a:spcPts val="0"/>
              </a:spcAft>
              <a:buSzPts val="2100"/>
              <a:buChar char="●"/>
            </a:pPr>
            <a:r>
              <a:rPr lang="en" sz="1700"/>
              <a:t>Unlike lists, tuples are immutable, which means that once they are created, you cannot add, remove, or modify its elements.</a:t>
            </a:r>
            <a:endParaRPr sz="1700"/>
          </a:p>
          <a:p>
            <a:pPr indent="-361950" lvl="0" marL="457200" rtl="0" algn="l">
              <a:spcBef>
                <a:spcPts val="0"/>
              </a:spcBef>
              <a:spcAft>
                <a:spcPts val="0"/>
              </a:spcAft>
              <a:buSzPts val="2100"/>
              <a:buChar char="●"/>
            </a:pPr>
            <a:r>
              <a:rPr lang="en" sz="1700"/>
              <a:t>To create a tuple, use the following syntax:</a:t>
            </a:r>
            <a:endParaRPr sz="1700"/>
          </a:p>
          <a:p>
            <a:pPr indent="0" lvl="0" marL="0" rtl="0" algn="ctr">
              <a:spcBef>
                <a:spcPts val="0"/>
              </a:spcBef>
              <a:spcAft>
                <a:spcPts val="0"/>
              </a:spcAft>
              <a:buNone/>
            </a:pPr>
            <a:r>
              <a:rPr b="1" lang="en" sz="1700"/>
              <a:t>Classic_movies = (“Casablanca”, “Gone with the Wind”, “Citizen Kane”)</a:t>
            </a:r>
            <a:endParaRPr b="1" sz="1700"/>
          </a:p>
          <a:p>
            <a:pPr indent="-361950" lvl="0" marL="457200" rtl="0" algn="l">
              <a:spcBef>
                <a:spcPts val="0"/>
              </a:spcBef>
              <a:spcAft>
                <a:spcPts val="0"/>
              </a:spcAft>
              <a:buSzPts val="2100"/>
              <a:buChar char="●"/>
            </a:pPr>
            <a:r>
              <a:rPr lang="en" sz="1700"/>
              <a:t>An example of a tuple that you have most likely seen before is ordered pairs in math.  Coordinate pairs are of the form (x, y) and (at least in the familiar cartesian plane), you cannot add extra elements to this tuple or switch the x and y around (the y value is always on the right, the x on the left)</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Dictionaries</a:t>
            </a:r>
            <a:endParaRPr/>
          </a:p>
        </p:txBody>
      </p:sp>
      <p:sp>
        <p:nvSpPr>
          <p:cNvPr id="180" name="Google Shape;180;p3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Dictionaries are Python’s efficient filing system, storing data as key-value pairs.</a:t>
            </a:r>
            <a:endParaRPr sz="1800"/>
          </a:p>
          <a:p>
            <a:pPr indent="-368300" lvl="0" marL="457200" rtl="0" algn="l">
              <a:spcBef>
                <a:spcPts val="0"/>
              </a:spcBef>
              <a:spcAft>
                <a:spcPts val="0"/>
              </a:spcAft>
              <a:buSzPts val="2200"/>
              <a:buChar char="●"/>
            </a:pPr>
            <a:r>
              <a:rPr lang="en" sz="1800"/>
              <a:t>You can think of a Python dictionary as real-life dictionaries</a:t>
            </a:r>
            <a:endParaRPr sz="1800"/>
          </a:p>
          <a:p>
            <a:pPr indent="-342900" lvl="1" marL="914400" rtl="0" algn="l">
              <a:spcBef>
                <a:spcPts val="0"/>
              </a:spcBef>
              <a:spcAft>
                <a:spcPts val="0"/>
              </a:spcAft>
              <a:buSzPts val="1800"/>
              <a:buChar char="○"/>
            </a:pPr>
            <a:r>
              <a:rPr lang="en" sz="1600"/>
              <a:t>Python dictionary keys -&gt; real-life dictionary words</a:t>
            </a:r>
            <a:endParaRPr sz="1600"/>
          </a:p>
          <a:p>
            <a:pPr indent="-342900" lvl="1" marL="914400" rtl="0" algn="l">
              <a:spcBef>
                <a:spcPts val="0"/>
              </a:spcBef>
              <a:spcAft>
                <a:spcPts val="0"/>
              </a:spcAft>
              <a:buSzPts val="1800"/>
              <a:buChar char="○"/>
            </a:pPr>
            <a:r>
              <a:rPr lang="en" sz="1600"/>
              <a:t>Python dictionary values -&gt; real-life dictionary definitions</a:t>
            </a:r>
            <a:endParaRPr sz="1600"/>
          </a:p>
          <a:p>
            <a:pPr indent="-368300" lvl="0" marL="457200" rtl="0" algn="l">
              <a:spcBef>
                <a:spcPts val="0"/>
              </a:spcBef>
              <a:spcAft>
                <a:spcPts val="0"/>
              </a:spcAft>
              <a:buSzPts val="2200"/>
              <a:buChar char="●"/>
            </a:pPr>
            <a:r>
              <a:rPr lang="en" sz="1800"/>
              <a:t>To create a dictionary in Python, use the following syntax:</a:t>
            </a:r>
            <a:endParaRPr sz="1800"/>
          </a:p>
          <a:p>
            <a:pPr indent="0" lvl="0" marL="0" rtl="0" algn="ctr">
              <a:spcBef>
                <a:spcPts val="0"/>
              </a:spcBef>
              <a:spcAft>
                <a:spcPts val="0"/>
              </a:spcAft>
              <a:buNone/>
            </a:pPr>
            <a:r>
              <a:rPr b="1" lang="en" sz="1800"/>
              <a:t>c</a:t>
            </a:r>
            <a:r>
              <a:rPr b="1" lang="en" sz="1800"/>
              <a:t>ontact_info = {“Alice”: “555-0101”, “Bob”: “555-0202”}</a:t>
            </a:r>
            <a:endParaRPr b="1" sz="1800"/>
          </a:p>
          <a:p>
            <a:pPr indent="0" lvl="0" marL="0" rtl="0" algn="ctr">
              <a:spcBef>
                <a:spcPts val="0"/>
              </a:spcBef>
              <a:spcAft>
                <a:spcPts val="0"/>
              </a:spcAft>
              <a:buNone/>
            </a:pPr>
            <a:r>
              <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Dictionary Characteristics</a:t>
            </a:r>
            <a:endParaRPr/>
          </a:p>
        </p:txBody>
      </p:sp>
      <p:sp>
        <p:nvSpPr>
          <p:cNvPr id="186" name="Google Shape;186;p3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Dictionaries are mutable.</a:t>
            </a:r>
            <a:endParaRPr sz="2100"/>
          </a:p>
          <a:p>
            <a:pPr indent="-387350" lvl="0" marL="457200" rtl="0" algn="l">
              <a:spcBef>
                <a:spcPts val="0"/>
              </a:spcBef>
              <a:spcAft>
                <a:spcPts val="0"/>
              </a:spcAft>
              <a:buSzPts val="2500"/>
              <a:buChar char="●"/>
            </a:pPr>
            <a:r>
              <a:rPr lang="en" sz="2100"/>
              <a:t>Dictionaries are unordered, meaning that there is no fixed order of items; keys retrieve values</a:t>
            </a:r>
            <a:endParaRPr sz="2100"/>
          </a:p>
          <a:p>
            <a:pPr indent="-387350" lvl="0" marL="457200" rtl="0" algn="l">
              <a:spcBef>
                <a:spcPts val="0"/>
              </a:spcBef>
              <a:spcAft>
                <a:spcPts val="0"/>
              </a:spcAft>
              <a:buSzPts val="2500"/>
              <a:buChar char="●"/>
            </a:pPr>
            <a:r>
              <a:rPr lang="en" sz="2100"/>
              <a:t>Dictionaries must have unique keys; each key must be distinct</a:t>
            </a:r>
            <a:endParaRPr sz="2100"/>
          </a:p>
        </p:txBody>
      </p:sp>
      <p:pic>
        <p:nvPicPr>
          <p:cNvPr descr="Free Dictionary Reference Book photo and picture" id="187" name="Google Shape;187;p31" title="Download free HD stock image of Dictionary Reference Book"/>
          <p:cNvPicPr preferRelativeResize="0"/>
          <p:nvPr/>
        </p:nvPicPr>
        <p:blipFill>
          <a:blip r:embed="rId3">
            <a:alphaModFix/>
          </a:blip>
          <a:stretch>
            <a:fillRect/>
          </a:stretch>
        </p:blipFill>
        <p:spPr>
          <a:xfrm>
            <a:off x="2915325" y="2779800"/>
            <a:ext cx="3313350" cy="2210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Navigating Dictionaries</a:t>
            </a:r>
            <a:endParaRPr/>
          </a:p>
        </p:txBody>
      </p:sp>
      <p:sp>
        <p:nvSpPr>
          <p:cNvPr id="193" name="Google Shape;193;p3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Accessing Data: </a:t>
            </a:r>
            <a:r>
              <a:rPr b="1" lang="en" sz="2100"/>
              <a:t>phone_number = contact_info[“Alice”]</a:t>
            </a:r>
            <a:endParaRPr b="1" sz="2100"/>
          </a:p>
          <a:p>
            <a:pPr indent="-387350" lvl="0" marL="457200" rtl="0" algn="l">
              <a:spcBef>
                <a:spcPts val="0"/>
              </a:spcBef>
              <a:spcAft>
                <a:spcPts val="0"/>
              </a:spcAft>
              <a:buSzPts val="2500"/>
              <a:buChar char="●"/>
            </a:pPr>
            <a:r>
              <a:rPr lang="en" sz="2100"/>
              <a:t>Updating Values: </a:t>
            </a:r>
            <a:r>
              <a:rPr b="1" lang="en" sz="2100"/>
              <a:t>contact_info[“Alice”] = “555-0101”</a:t>
            </a:r>
            <a:endParaRPr b="1"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how do I know which to choose?</a:t>
            </a:r>
            <a:endParaRPr/>
          </a:p>
        </p:txBody>
      </p:sp>
      <p:sp>
        <p:nvSpPr>
          <p:cNvPr id="199" name="Google Shape;199;p3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These three collection types can feel very similar and it can be hard to determine when to choose one over another.  Here are the general use cases for each:</a:t>
            </a:r>
            <a:endParaRPr sz="2000"/>
          </a:p>
          <a:p>
            <a:pPr indent="-355600" lvl="1" marL="914400" rtl="0" algn="l">
              <a:spcBef>
                <a:spcPts val="0"/>
              </a:spcBef>
              <a:spcAft>
                <a:spcPts val="0"/>
              </a:spcAft>
              <a:buSzPts val="2000"/>
              <a:buChar char="○"/>
            </a:pPr>
            <a:r>
              <a:rPr lang="en" sz="1800"/>
              <a:t>Lists: perfect for </a:t>
            </a:r>
            <a:r>
              <a:rPr lang="en" sz="1800"/>
              <a:t>sequences where order matters, like steps in a recipe or a to-do list</a:t>
            </a:r>
            <a:endParaRPr sz="1800"/>
          </a:p>
          <a:p>
            <a:pPr indent="-355600" lvl="1" marL="914400" rtl="0" algn="l">
              <a:spcBef>
                <a:spcPts val="0"/>
              </a:spcBef>
              <a:spcAft>
                <a:spcPts val="0"/>
              </a:spcAft>
              <a:buSzPts val="2000"/>
              <a:buChar char="○"/>
            </a:pPr>
            <a:r>
              <a:rPr lang="en" sz="1800"/>
              <a:t>Tuples: generally faster than lists, ensures data integrity, and ideal for use as keys in dictionaries and for returning multiple values from functions (more on this later!)</a:t>
            </a:r>
            <a:endParaRPr sz="1800"/>
          </a:p>
          <a:p>
            <a:pPr indent="-355600" lvl="1" marL="914400" rtl="0" algn="l">
              <a:spcBef>
                <a:spcPts val="0"/>
              </a:spcBef>
              <a:spcAft>
                <a:spcPts val="0"/>
              </a:spcAft>
              <a:buSzPts val="2000"/>
              <a:buChar char="○"/>
            </a:pPr>
            <a:r>
              <a:rPr lang="en" sz="1800"/>
              <a:t>Dictionaries: ideal for lookup tables, associative arrays, and data that’s naturally paired (like word definitions or product prices)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That was a lot!</a:t>
            </a:r>
            <a:endParaRPr/>
          </a:p>
        </p:txBody>
      </p:sp>
      <p:sp>
        <p:nvSpPr>
          <p:cNvPr id="205" name="Google Shape;205;p3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We just covered a lot of ground; good work team!</a:t>
            </a:r>
            <a:endParaRPr sz="2100"/>
          </a:p>
          <a:p>
            <a:pPr indent="-387350" lvl="0" marL="457200" rtl="0" algn="l">
              <a:spcBef>
                <a:spcPts val="0"/>
              </a:spcBef>
              <a:spcAft>
                <a:spcPts val="0"/>
              </a:spcAft>
              <a:buSzPts val="2500"/>
              <a:buChar char="●"/>
            </a:pPr>
            <a:r>
              <a:rPr lang="en" sz="2100"/>
              <a:t>Take a few minutes to digest what we learned and make sure that you can explain the differences between lists, tuples, and dictionaries.</a:t>
            </a:r>
            <a:endParaRPr sz="2100"/>
          </a:p>
          <a:p>
            <a:pPr indent="-361950" lvl="1" marL="914400" rtl="0" algn="l">
              <a:spcBef>
                <a:spcPts val="0"/>
              </a:spcBef>
              <a:spcAft>
                <a:spcPts val="0"/>
              </a:spcAft>
              <a:buSzPts val="2100"/>
              <a:buChar char="○"/>
            </a:pPr>
            <a:r>
              <a:rPr lang="en" sz="2100"/>
              <a:t>Follow-up: what are some real-life examples of each of these collections?</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Practice Problem Time!</a:t>
            </a:r>
            <a:endParaRPr/>
          </a:p>
        </p:txBody>
      </p:sp>
      <p:sp>
        <p:nvSpPr>
          <p:cNvPr id="211" name="Google Shape;211;p3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Open today’s Google Colab notebook and follow the instructions up until the line that says “***PAUSE***”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Captivating Concept</a:t>
            </a:r>
            <a:endParaRPr/>
          </a:p>
        </p:txBody>
      </p:sp>
      <p:sp>
        <p:nvSpPr>
          <p:cNvPr id="222" name="Google Shape;222;p3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In Python’s world, loops are like mystical paths, allowing you to traverse through a collection or repeat tasks without getting lost in redundancy</a:t>
            </a:r>
            <a:endParaRPr sz="1800"/>
          </a:p>
          <a:p>
            <a:pPr indent="-368300" lvl="0" marL="457200" rtl="0" algn="l">
              <a:spcBef>
                <a:spcPts val="0"/>
              </a:spcBef>
              <a:spcAft>
                <a:spcPts val="0"/>
              </a:spcAft>
              <a:buSzPts val="2200"/>
              <a:buChar char="●"/>
            </a:pPr>
            <a:r>
              <a:rPr lang="en" sz="1800"/>
              <a:t>There are two primary pathways for looping: the </a:t>
            </a:r>
            <a:r>
              <a:rPr b="1" lang="en" sz="1800"/>
              <a:t>for</a:t>
            </a:r>
            <a:r>
              <a:rPr lang="en" sz="1800"/>
              <a:t> loop and the </a:t>
            </a:r>
            <a:r>
              <a:rPr b="1" lang="en" sz="1800"/>
              <a:t>while</a:t>
            </a:r>
            <a:r>
              <a:rPr lang="en" sz="1800"/>
              <a:t> loop.</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‘for’ Loop: The Trailblazer</a:t>
            </a:r>
            <a:endParaRPr b="0"/>
          </a:p>
        </p:txBody>
      </p:sp>
      <p:sp>
        <p:nvSpPr>
          <p:cNvPr id="228" name="Google Shape;228;p3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The </a:t>
            </a:r>
            <a:r>
              <a:rPr b="1" lang="en" sz="1800"/>
              <a:t>for</a:t>
            </a:r>
            <a:r>
              <a:rPr lang="en" sz="1800"/>
              <a:t> loop repeats a block of code a set number of times and is p</a:t>
            </a:r>
            <a:r>
              <a:rPr lang="en" sz="1800"/>
              <a:t>erfect for navigating through each </a:t>
            </a:r>
            <a:r>
              <a:rPr lang="en" sz="1800"/>
              <a:t>element</a:t>
            </a:r>
            <a:r>
              <a:rPr lang="en" sz="1800"/>
              <a:t> in a collection (like lists, tuples) or a range of numbers</a:t>
            </a:r>
            <a:endParaRPr sz="1800"/>
          </a:p>
          <a:p>
            <a:pPr indent="-374650" lvl="0" marL="457200" rtl="0" algn="l">
              <a:spcBef>
                <a:spcPts val="0"/>
              </a:spcBef>
              <a:spcAft>
                <a:spcPts val="0"/>
              </a:spcAft>
              <a:buSzPts val="2300"/>
              <a:buChar char="●"/>
            </a:pPr>
            <a:r>
              <a:rPr lang="en" sz="1800"/>
              <a:t>Make sure to indent the block of code that you want to repeat.</a:t>
            </a:r>
            <a:endParaRPr sz="1800"/>
          </a:p>
          <a:p>
            <a:pPr indent="-368300" lvl="0" marL="457200" rtl="0" algn="l">
              <a:spcBef>
                <a:spcPts val="0"/>
              </a:spcBef>
              <a:spcAft>
                <a:spcPts val="0"/>
              </a:spcAft>
              <a:buSzPts val="2200"/>
              <a:buChar char="●"/>
            </a:pPr>
            <a:r>
              <a:rPr lang="en" sz="1800"/>
              <a:t>For example, the code below prints each element of </a:t>
            </a:r>
            <a:r>
              <a:rPr b="1" lang="en" sz="1800"/>
              <a:t>treasure_chest</a:t>
            </a:r>
            <a:r>
              <a:rPr lang="en" sz="1800"/>
              <a:t>:</a:t>
            </a:r>
            <a:endParaRPr sz="1800"/>
          </a:p>
          <a:p>
            <a:pPr indent="0" lvl="0" marL="0" rtl="0" algn="ctr">
              <a:spcBef>
                <a:spcPts val="0"/>
              </a:spcBef>
              <a:spcAft>
                <a:spcPts val="0"/>
              </a:spcAft>
              <a:buNone/>
            </a:pPr>
            <a:r>
              <a:rPr b="1" lang="en" sz="1800"/>
              <a:t>f</a:t>
            </a:r>
            <a:r>
              <a:rPr b="1" lang="en" sz="1800"/>
              <a:t>or treasure in treasure_chest:</a:t>
            </a:r>
            <a:endParaRPr b="1" sz="1800"/>
          </a:p>
          <a:p>
            <a:pPr indent="0" lvl="0" marL="0" rtl="0" algn="l">
              <a:spcBef>
                <a:spcPts val="0"/>
              </a:spcBef>
              <a:spcAft>
                <a:spcPts val="0"/>
              </a:spcAft>
              <a:buNone/>
            </a:pPr>
            <a:r>
              <a:rPr b="1" lang="en" sz="1800"/>
              <a:t>							print(treasure)</a:t>
            </a:r>
            <a:endParaRPr sz="1800"/>
          </a:p>
          <a:p>
            <a:pPr indent="-368300" lvl="0" marL="457200" rtl="0" algn="l">
              <a:spcBef>
                <a:spcPts val="0"/>
              </a:spcBef>
              <a:spcAft>
                <a:spcPts val="0"/>
              </a:spcAft>
              <a:buSzPts val="2200"/>
              <a:buChar char="●"/>
            </a:pPr>
            <a:r>
              <a:rPr lang="en" sz="1800"/>
              <a:t>So, the general syntax is: </a:t>
            </a:r>
            <a:endParaRPr sz="1800"/>
          </a:p>
          <a:p>
            <a:pPr indent="0" lvl="0" marL="0" rtl="0" algn="ctr">
              <a:spcBef>
                <a:spcPts val="0"/>
              </a:spcBef>
              <a:spcAft>
                <a:spcPts val="0"/>
              </a:spcAft>
              <a:buNone/>
            </a:pPr>
            <a:r>
              <a:rPr b="1" lang="en" sz="1800"/>
              <a:t>for my_element in (some_collection):</a:t>
            </a:r>
            <a:endParaRPr b="1" sz="1800"/>
          </a:p>
          <a:p>
            <a:pPr indent="0" lvl="0" marL="0" rtl="0" algn="l">
              <a:spcBef>
                <a:spcPts val="0"/>
              </a:spcBef>
              <a:spcAft>
                <a:spcPts val="0"/>
              </a:spcAft>
              <a:buNone/>
            </a:pPr>
            <a:r>
              <a:rPr b="1" lang="en" sz="1800"/>
              <a:t>							doSomething</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 Quiz!</a:t>
            </a:r>
            <a:endParaRPr/>
          </a:p>
        </p:txBody>
      </p:sp>
      <p:sp>
        <p:nvSpPr>
          <p:cNvPr id="72" name="Google Shape;72;p1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Let’s make sure we understand everything that we have covered so far.  Take a few </a:t>
            </a:r>
            <a:r>
              <a:rPr lang="en" sz="2100"/>
              <a:t>minutes to think about the answers to the following questions and then discuss as a class:</a:t>
            </a:r>
            <a:endParaRPr sz="2100"/>
          </a:p>
          <a:p>
            <a:pPr indent="0" lvl="0" marL="0" rtl="0" algn="l">
              <a:spcBef>
                <a:spcPts val="0"/>
              </a:spcBef>
              <a:spcAft>
                <a:spcPts val="0"/>
              </a:spcAft>
              <a:buNone/>
            </a:pPr>
            <a:r>
              <a:t/>
            </a:r>
            <a:endParaRPr sz="2100"/>
          </a:p>
          <a:p>
            <a:pPr indent="-387350" lvl="0" marL="457200" rtl="0" algn="l">
              <a:spcBef>
                <a:spcPts val="0"/>
              </a:spcBef>
              <a:spcAft>
                <a:spcPts val="0"/>
              </a:spcAft>
              <a:buSzPts val="2500"/>
              <a:buAutoNum type="arabicPeriod"/>
            </a:pPr>
            <a:r>
              <a:rPr lang="en" sz="2100"/>
              <a:t>What is the difference between a float and an int?</a:t>
            </a:r>
            <a:endParaRPr sz="2100"/>
          </a:p>
          <a:p>
            <a:pPr indent="-387350" lvl="0" marL="457200" rtl="0" algn="l">
              <a:spcBef>
                <a:spcPts val="0"/>
              </a:spcBef>
              <a:spcAft>
                <a:spcPts val="0"/>
              </a:spcAft>
              <a:buSzPts val="2500"/>
              <a:buAutoNum type="arabicPeriod"/>
            </a:pPr>
            <a:r>
              <a:rPr lang="en" sz="2100"/>
              <a:t>What are conditionals and what is the correct syntax in Python?</a:t>
            </a:r>
            <a:endParaRPr sz="2100"/>
          </a:p>
          <a:p>
            <a:pPr indent="-387350" lvl="0" marL="457200" rtl="0" algn="l">
              <a:spcBef>
                <a:spcPts val="0"/>
              </a:spcBef>
              <a:spcAft>
                <a:spcPts val="0"/>
              </a:spcAft>
              <a:buSzPts val="2500"/>
              <a:buAutoNum type="arabicPeriod"/>
            </a:pPr>
            <a:r>
              <a:rPr lang="en" sz="2100"/>
              <a:t>What do </a:t>
            </a:r>
            <a:r>
              <a:rPr b="1" lang="en" sz="2100"/>
              <a:t>and</a:t>
            </a:r>
            <a:r>
              <a:rPr lang="en" sz="2100"/>
              <a:t>, </a:t>
            </a:r>
            <a:r>
              <a:rPr b="1" lang="en" sz="2100"/>
              <a:t>or</a:t>
            </a:r>
            <a:r>
              <a:rPr lang="en" sz="2100"/>
              <a:t>, and </a:t>
            </a:r>
            <a:r>
              <a:rPr b="1" lang="en" sz="2100"/>
              <a:t>not</a:t>
            </a:r>
            <a:r>
              <a:rPr lang="en" sz="2100"/>
              <a:t> do?</a:t>
            </a:r>
            <a:endParaRPr sz="2100"/>
          </a:p>
          <a:p>
            <a:pPr indent="-387350" lvl="0" marL="457200" rtl="0" algn="l">
              <a:spcBef>
                <a:spcPts val="0"/>
              </a:spcBef>
              <a:spcAft>
                <a:spcPts val="0"/>
              </a:spcAft>
              <a:buSzPts val="2500"/>
              <a:buAutoNum type="arabicPeriod"/>
            </a:pPr>
            <a:r>
              <a:rPr lang="en" sz="2100"/>
              <a:t>What is the difference between </a:t>
            </a:r>
            <a:r>
              <a:rPr b="1" lang="en" sz="2100"/>
              <a:t>=</a:t>
            </a:r>
            <a:r>
              <a:rPr lang="en" sz="2100"/>
              <a:t> and </a:t>
            </a:r>
            <a:r>
              <a:rPr b="1" lang="en" sz="2100"/>
              <a:t>==</a:t>
            </a:r>
            <a:r>
              <a:rPr lang="en" sz="2100"/>
              <a:t>?</a:t>
            </a:r>
            <a:endParaRPr sz="2100"/>
          </a:p>
          <a:p>
            <a:pPr indent="-387350" lvl="0" marL="457200" rtl="0" algn="l">
              <a:spcBef>
                <a:spcPts val="0"/>
              </a:spcBef>
              <a:spcAft>
                <a:spcPts val="0"/>
              </a:spcAft>
              <a:buSzPts val="2500"/>
              <a:buAutoNum type="arabicPeriod"/>
            </a:pPr>
            <a:r>
              <a:rPr lang="en" sz="2100"/>
              <a:t>What is a type conversion?</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‘while’ Loop: The Endurance Hiker</a:t>
            </a:r>
            <a:endParaRPr/>
          </a:p>
        </p:txBody>
      </p:sp>
      <p:sp>
        <p:nvSpPr>
          <p:cNvPr id="234" name="Google Shape;234;p3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The </a:t>
            </a:r>
            <a:r>
              <a:rPr b="1" lang="en" sz="1800"/>
              <a:t>while</a:t>
            </a:r>
            <a:r>
              <a:rPr lang="en" sz="1800"/>
              <a:t> loop continues as long as a condition is true.  It is ideal for repeating a task until a certain state is reached.</a:t>
            </a:r>
            <a:endParaRPr sz="1800"/>
          </a:p>
          <a:p>
            <a:pPr indent="-368300" lvl="0" marL="457200" rtl="0" algn="l">
              <a:spcBef>
                <a:spcPts val="0"/>
              </a:spcBef>
              <a:spcAft>
                <a:spcPts val="0"/>
              </a:spcAft>
              <a:buSzPts val="2200"/>
              <a:buChar char="●"/>
            </a:pPr>
            <a:r>
              <a:rPr lang="en" sz="1800"/>
              <a:t>Again, make sure to indent the block of code that you wish to repeat.</a:t>
            </a:r>
            <a:endParaRPr sz="1800"/>
          </a:p>
          <a:p>
            <a:pPr indent="-368300" lvl="0" marL="457200" rtl="0" algn="l">
              <a:spcBef>
                <a:spcPts val="0"/>
              </a:spcBef>
              <a:spcAft>
                <a:spcPts val="0"/>
              </a:spcAft>
              <a:buSzPts val="2200"/>
              <a:buChar char="●"/>
            </a:pPr>
            <a:r>
              <a:rPr lang="en" sz="1800"/>
              <a:t>For example, the code below explores the cave until there is no energy left.</a:t>
            </a:r>
            <a:endParaRPr sz="1800"/>
          </a:p>
          <a:p>
            <a:pPr indent="0" lvl="0" marL="0" rtl="0" algn="ctr">
              <a:spcBef>
                <a:spcPts val="0"/>
              </a:spcBef>
              <a:spcAft>
                <a:spcPts val="0"/>
              </a:spcAft>
              <a:buNone/>
            </a:pPr>
            <a:r>
              <a:rPr b="1" lang="en" sz="1800"/>
              <a:t>w</a:t>
            </a:r>
            <a:r>
              <a:rPr b="1" lang="en" sz="1800"/>
              <a:t>hile energy &gt; 0:</a:t>
            </a:r>
            <a:endParaRPr b="1" sz="1800"/>
          </a:p>
          <a:p>
            <a:pPr indent="0" lvl="0" marL="0" rtl="0" algn="l">
              <a:spcBef>
                <a:spcPts val="0"/>
              </a:spcBef>
              <a:spcAft>
                <a:spcPts val="0"/>
              </a:spcAft>
              <a:buNone/>
            </a:pPr>
            <a:r>
              <a:rPr b="1" lang="en" sz="1800"/>
              <a:t>							   	explore_cave()</a:t>
            </a:r>
            <a:endParaRPr b="1" sz="1800"/>
          </a:p>
          <a:p>
            <a:pPr indent="-368300" lvl="0" marL="457200" rtl="0" algn="l">
              <a:spcBef>
                <a:spcPts val="0"/>
              </a:spcBef>
              <a:spcAft>
                <a:spcPts val="0"/>
              </a:spcAft>
              <a:buSzPts val="2200"/>
              <a:buChar char="●"/>
            </a:pPr>
            <a:r>
              <a:rPr lang="en" sz="1800"/>
              <a:t>The general syntax is:</a:t>
            </a:r>
            <a:endParaRPr sz="1800"/>
          </a:p>
          <a:p>
            <a:pPr indent="0" lvl="0" marL="0" rtl="0" algn="ctr">
              <a:spcBef>
                <a:spcPts val="0"/>
              </a:spcBef>
              <a:spcAft>
                <a:spcPts val="0"/>
              </a:spcAft>
              <a:buNone/>
            </a:pPr>
            <a:r>
              <a:rPr b="1" lang="en" sz="1800"/>
              <a:t>w</a:t>
            </a:r>
            <a:r>
              <a:rPr b="1" lang="en" sz="1800"/>
              <a:t>hile (some_condition):</a:t>
            </a:r>
            <a:endParaRPr b="1" sz="1800"/>
          </a:p>
          <a:p>
            <a:pPr indent="0" lvl="0" marL="0" rtl="0" algn="l">
              <a:spcBef>
                <a:spcPts val="0"/>
              </a:spcBef>
              <a:spcAft>
                <a:spcPts val="0"/>
              </a:spcAft>
              <a:buNone/>
            </a:pPr>
            <a:r>
              <a:rPr b="1" lang="en" sz="1800"/>
              <a:t>						       	    doSomething</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Controlling Loop Flow</a:t>
            </a:r>
            <a:endParaRPr/>
          </a:p>
        </p:txBody>
      </p:sp>
      <p:sp>
        <p:nvSpPr>
          <p:cNvPr id="240" name="Google Shape;240;p4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000"/>
              <a:t>b</a:t>
            </a:r>
            <a:r>
              <a:rPr b="1" lang="en" sz="2000"/>
              <a:t>reak</a:t>
            </a:r>
            <a:r>
              <a:rPr lang="en" sz="2000"/>
              <a:t>: the emergency exit from a loop.  Stops the loop even if the condition for continuation is true.</a:t>
            </a:r>
            <a:endParaRPr sz="2000"/>
          </a:p>
          <a:p>
            <a:pPr indent="-381000" lvl="0" marL="457200" rtl="0" algn="l">
              <a:spcBef>
                <a:spcPts val="0"/>
              </a:spcBef>
              <a:spcAft>
                <a:spcPts val="0"/>
              </a:spcAft>
              <a:buSzPts val="2400"/>
              <a:buChar char="●"/>
            </a:pPr>
            <a:r>
              <a:rPr b="1" lang="en" sz="2000"/>
              <a:t>c</a:t>
            </a:r>
            <a:r>
              <a:rPr b="1" lang="en" sz="2000"/>
              <a:t>ontinue</a:t>
            </a:r>
            <a:r>
              <a:rPr lang="en" sz="2000"/>
              <a:t>: the skip button.  Moves to the next iteration, bypassing the remaining code in the loop body.</a:t>
            </a:r>
            <a:endParaRPr sz="2000"/>
          </a:p>
          <a:p>
            <a:pPr indent="-381000" lvl="0" marL="457200" rtl="0" algn="l">
              <a:spcBef>
                <a:spcPts val="0"/>
              </a:spcBef>
              <a:spcAft>
                <a:spcPts val="0"/>
              </a:spcAft>
              <a:buSzPts val="2400"/>
              <a:buChar char="●"/>
            </a:pPr>
            <a:r>
              <a:rPr b="1" lang="en" sz="2000"/>
              <a:t>p</a:t>
            </a:r>
            <a:r>
              <a:rPr b="1" lang="en" sz="2000"/>
              <a:t>ass</a:t>
            </a:r>
            <a:r>
              <a:rPr lang="en" sz="2000"/>
              <a:t>: the placeholder.  Does nothing, often used as a syntactical requirement.</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Loops: Practical Uses</a:t>
            </a:r>
            <a:endParaRPr/>
          </a:p>
        </p:txBody>
      </p:sp>
      <p:sp>
        <p:nvSpPr>
          <p:cNvPr id="246" name="Google Shape;246;p4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 sz="2100"/>
              <a:t>f</a:t>
            </a:r>
            <a:r>
              <a:rPr b="1" lang="en" sz="2100"/>
              <a:t>or</a:t>
            </a:r>
            <a:r>
              <a:rPr lang="en" sz="2100"/>
              <a:t> loop: reading files line-by-line, processing each item in a list (like sending automated emails to a list of users)</a:t>
            </a:r>
            <a:endParaRPr sz="2100"/>
          </a:p>
          <a:p>
            <a:pPr indent="-387350" lvl="0" marL="457200" rtl="0" algn="l">
              <a:spcBef>
                <a:spcPts val="0"/>
              </a:spcBef>
              <a:spcAft>
                <a:spcPts val="0"/>
              </a:spcAft>
              <a:buSzPts val="2500"/>
              <a:buChar char="●"/>
            </a:pPr>
            <a:r>
              <a:rPr b="1" lang="en" sz="2100"/>
              <a:t>while</a:t>
            </a:r>
            <a:r>
              <a:rPr lang="en" sz="2100"/>
              <a:t> loop: monitoring real-time data (like a stock price) until a certain condition is met</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Looping Wisdom</a:t>
            </a:r>
            <a:endParaRPr/>
          </a:p>
        </p:txBody>
      </p:sp>
      <p:sp>
        <p:nvSpPr>
          <p:cNvPr id="252" name="Google Shape;252;p4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Beware of infinite loops; ensure </a:t>
            </a:r>
            <a:r>
              <a:rPr b="1" lang="en" sz="2100"/>
              <a:t>while</a:t>
            </a:r>
            <a:r>
              <a:rPr lang="en" sz="2100"/>
              <a:t> loops have a clear exit.</a:t>
            </a:r>
            <a:endParaRPr sz="2100"/>
          </a:p>
          <a:p>
            <a:pPr indent="-387350" lvl="0" marL="457200" rtl="0" algn="l">
              <a:spcBef>
                <a:spcPts val="0"/>
              </a:spcBef>
              <a:spcAft>
                <a:spcPts val="0"/>
              </a:spcAft>
              <a:buSzPts val="2500"/>
              <a:buChar char="●"/>
            </a:pPr>
            <a:r>
              <a:rPr lang="en" sz="2100"/>
              <a:t>Use </a:t>
            </a:r>
            <a:r>
              <a:rPr b="1" lang="en" sz="2100"/>
              <a:t>for</a:t>
            </a:r>
            <a:r>
              <a:rPr lang="en" sz="2100"/>
              <a:t> loops for definite, countable iterations, and </a:t>
            </a:r>
            <a:r>
              <a:rPr b="1" lang="en" sz="2100"/>
              <a:t>while</a:t>
            </a:r>
            <a:r>
              <a:rPr lang="en" sz="2100"/>
              <a:t> loops for more indefinite, condition-based tasks.</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 Animation</a:t>
            </a:r>
            <a:endParaRPr/>
          </a:p>
        </p:txBody>
      </p:sp>
      <p:sp>
        <p:nvSpPr>
          <p:cNvPr id="258" name="Google Shape;258;p4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Check out this animation to see a for loop in action!</a:t>
            </a:r>
            <a:endParaRPr sz="1800"/>
          </a:p>
        </p:txBody>
      </p:sp>
      <p:pic>
        <p:nvPicPr>
          <p:cNvPr id="259" name="Google Shape;259;p43"/>
          <p:cNvPicPr preferRelativeResize="0"/>
          <p:nvPr/>
        </p:nvPicPr>
        <p:blipFill rotWithShape="1">
          <a:blip r:embed="rId3">
            <a:alphaModFix/>
          </a:blip>
          <a:srcRect b="1794" l="10207" r="27665" t="8050"/>
          <a:stretch/>
        </p:blipFill>
        <p:spPr>
          <a:xfrm>
            <a:off x="2715550" y="1301525"/>
            <a:ext cx="3712898" cy="3763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 Animation (Cont’d)</a:t>
            </a:r>
            <a:endParaRPr/>
          </a:p>
        </p:txBody>
      </p:sp>
      <p:sp>
        <p:nvSpPr>
          <p:cNvPr id="265" name="Google Shape;265;p4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Here are some important things to note from the animation in the previous slide:</a:t>
            </a:r>
            <a:endParaRPr sz="2100"/>
          </a:p>
          <a:p>
            <a:pPr indent="-361950" lvl="1" marL="914400" rtl="0" algn="l">
              <a:spcBef>
                <a:spcPts val="0"/>
              </a:spcBef>
              <a:spcAft>
                <a:spcPts val="0"/>
              </a:spcAft>
              <a:buSzPts val="2100"/>
              <a:buChar char="○"/>
            </a:pPr>
            <a:r>
              <a:rPr lang="en" sz="1900"/>
              <a:t>The computer only keeps </a:t>
            </a:r>
            <a:r>
              <a:rPr b="1" lang="en" sz="1900"/>
              <a:t>treasure</a:t>
            </a:r>
            <a:r>
              <a:rPr lang="en" sz="1900"/>
              <a:t> in memory for the life of the </a:t>
            </a:r>
            <a:r>
              <a:rPr b="1" lang="en" sz="1900"/>
              <a:t>for</a:t>
            </a:r>
            <a:r>
              <a:rPr lang="en" sz="1900"/>
              <a:t> loop.</a:t>
            </a:r>
            <a:endParaRPr sz="1900"/>
          </a:p>
          <a:p>
            <a:pPr indent="-361950" lvl="1" marL="914400" rtl="0" algn="l">
              <a:spcBef>
                <a:spcPts val="0"/>
              </a:spcBef>
              <a:spcAft>
                <a:spcPts val="0"/>
              </a:spcAft>
              <a:buSzPts val="2100"/>
              <a:buChar char="○"/>
            </a:pPr>
            <a:r>
              <a:rPr lang="en" sz="1900"/>
              <a:t>After we finish the indented block of code, we hop back up to the start of the loop</a:t>
            </a:r>
            <a:endParaRPr sz="1900"/>
          </a:p>
          <a:p>
            <a:pPr indent="-361950" lvl="1" marL="914400" rtl="0" algn="l">
              <a:spcBef>
                <a:spcPts val="0"/>
              </a:spcBef>
              <a:spcAft>
                <a:spcPts val="0"/>
              </a:spcAft>
              <a:buSzPts val="2100"/>
              <a:buChar char="○"/>
            </a:pPr>
            <a:r>
              <a:rPr lang="en" sz="1900"/>
              <a:t>Once we have exhausted our collection, we exit the loop</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let’s do some visual coding practice.</a:t>
            </a:r>
            <a:endParaRPr/>
          </a:p>
        </p:txBody>
      </p:sp>
      <p:sp>
        <p:nvSpPr>
          <p:cNvPr id="271" name="Google Shape;271;p4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Return to Scratch: </a:t>
            </a:r>
            <a:r>
              <a:rPr lang="en" sz="1800" u="sng">
                <a:solidFill>
                  <a:schemeClr val="accent5"/>
                </a:solidFill>
                <a:hlinkClick r:id="rId3">
                  <a:extLst>
                    <a:ext uri="{A12FA001-AC4F-418D-AE19-62706E023703}">
                      <ahyp:hlinkClr val="tx"/>
                    </a:ext>
                  </a:extLst>
                </a:hlinkClick>
              </a:rPr>
              <a:t>https://scratch.mit.edu/projects/editor/</a:t>
            </a:r>
            <a:endParaRPr/>
          </a:p>
          <a:p>
            <a:pPr indent="-368300" lvl="0" marL="457200" rtl="0" algn="l">
              <a:spcBef>
                <a:spcPts val="0"/>
              </a:spcBef>
              <a:spcAft>
                <a:spcPts val="0"/>
              </a:spcAft>
              <a:buSzPts val="2200"/>
              <a:buChar char="●"/>
            </a:pPr>
            <a:r>
              <a:rPr lang="en" sz="1800"/>
              <a:t>Edit your code from yesterday and add in a loop block so that you have the following:</a:t>
            </a:r>
            <a:endParaRPr sz="1800"/>
          </a:p>
        </p:txBody>
      </p:sp>
      <p:pic>
        <p:nvPicPr>
          <p:cNvPr id="272" name="Google Shape;272;p45"/>
          <p:cNvPicPr preferRelativeResize="0"/>
          <p:nvPr/>
        </p:nvPicPr>
        <p:blipFill>
          <a:blip r:embed="rId4">
            <a:alphaModFix/>
          </a:blip>
          <a:stretch>
            <a:fillRect/>
          </a:stretch>
        </p:blipFill>
        <p:spPr>
          <a:xfrm>
            <a:off x="3298175" y="1771425"/>
            <a:ext cx="2547649" cy="324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Try your own code!</a:t>
            </a:r>
            <a:endParaRPr/>
          </a:p>
        </p:txBody>
      </p:sp>
      <p:sp>
        <p:nvSpPr>
          <p:cNvPr id="278" name="Google Shape;278;p4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Take 10-15 minutes and see if you can implement another way to use loops in Scratch.  Share your results with a partner!</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guessed it… more practice!</a:t>
            </a:r>
            <a:endParaRPr/>
          </a:p>
        </p:txBody>
      </p:sp>
      <p:sp>
        <p:nvSpPr>
          <p:cNvPr id="284" name="Google Shape;284;p4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600"/>
              <a:t>Finish the rest of the exercises in today’s notebook.</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One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(Slightly) More Advanced Data Types</a:t>
            </a:r>
            <a:endParaRPr/>
          </a:p>
        </p:txBody>
      </p:sp>
      <p:sp>
        <p:nvSpPr>
          <p:cNvPr id="78" name="Google Shape;78;p1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Now that we’ve covered some basic data types, let’s build on these and create something more complex</a:t>
            </a:r>
            <a:endParaRPr sz="2100"/>
          </a:p>
          <a:p>
            <a:pPr indent="-387350" lvl="0" marL="457200" rtl="0" algn="l">
              <a:spcBef>
                <a:spcPts val="0"/>
              </a:spcBef>
              <a:spcAft>
                <a:spcPts val="0"/>
              </a:spcAft>
              <a:buSzPts val="2500"/>
              <a:buChar char="●"/>
            </a:pPr>
            <a:r>
              <a:rPr lang="en" sz="2100"/>
              <a:t>Namely, lists, tuples, and dictionaries!</a:t>
            </a:r>
            <a:endParaRPr sz="2100"/>
          </a:p>
          <a:p>
            <a:pPr indent="-393700" lvl="0" marL="457200" rtl="0" algn="l">
              <a:spcBef>
                <a:spcPts val="0"/>
              </a:spcBef>
              <a:spcAft>
                <a:spcPts val="0"/>
              </a:spcAft>
              <a:buSzPts val="2600"/>
              <a:buChar char="●"/>
            </a:pPr>
            <a:r>
              <a:rPr lang="en" sz="2100"/>
              <a:t>Let’s jump into lists first!</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a:t>
            </a:r>
            <a:endParaRPr/>
          </a:p>
        </p:txBody>
      </p:sp>
      <p:sp>
        <p:nvSpPr>
          <p:cNvPr id="295" name="Google Shape;295;p4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Use at least one collection type, one loop, two conditionals, and 20 lines of code</a:t>
            </a:r>
            <a:endParaRPr sz="1900"/>
          </a:p>
          <a:p>
            <a:pPr indent="-374650" lvl="0" marL="457200" rtl="0" algn="l">
              <a:spcBef>
                <a:spcPts val="0"/>
              </a:spcBef>
              <a:spcAft>
                <a:spcPts val="0"/>
              </a:spcAft>
              <a:buSzPts val="2300"/>
              <a:buChar char="●"/>
            </a:pPr>
            <a:r>
              <a:rPr lang="en" sz="1900"/>
              <a:t>Prepare a Google Presentation showcasing your project and a Google Colab notebook to demo your code</a:t>
            </a:r>
            <a:endParaRPr sz="1900"/>
          </a:p>
          <a:p>
            <a:pPr indent="-374650" lvl="0" marL="457200" rtl="0" algn="l">
              <a:spcBef>
                <a:spcPts val="0"/>
              </a:spcBef>
              <a:spcAft>
                <a:spcPts val="0"/>
              </a:spcAft>
              <a:buSzPts val="2300"/>
              <a:buChar char="●"/>
            </a:pPr>
            <a:r>
              <a:rPr lang="en" sz="1900"/>
              <a:t>Include the following in your slides:</a:t>
            </a:r>
            <a:endParaRPr sz="1900"/>
          </a:p>
          <a:p>
            <a:pPr indent="-349250" lvl="1" marL="914400" rtl="0" algn="l">
              <a:spcBef>
                <a:spcPts val="0"/>
              </a:spcBef>
              <a:spcAft>
                <a:spcPts val="0"/>
              </a:spcAft>
              <a:buSzPts val="1900"/>
              <a:buChar char="○"/>
            </a:pPr>
            <a:r>
              <a:rPr lang="en" sz="1700"/>
              <a:t>Presentation slide with title and name</a:t>
            </a:r>
            <a:endParaRPr sz="1700"/>
          </a:p>
          <a:p>
            <a:pPr indent="-349250" lvl="1" marL="914400" rtl="0" algn="l">
              <a:spcBef>
                <a:spcPts val="0"/>
              </a:spcBef>
              <a:spcAft>
                <a:spcPts val="0"/>
              </a:spcAft>
              <a:buSzPts val="1900"/>
              <a:buChar char="○"/>
            </a:pPr>
            <a:r>
              <a:rPr lang="en" sz="1700"/>
              <a:t>Description of the project</a:t>
            </a:r>
            <a:endParaRPr sz="1700"/>
          </a:p>
          <a:p>
            <a:pPr indent="-349250" lvl="1" marL="914400" rtl="0" algn="l">
              <a:spcBef>
                <a:spcPts val="0"/>
              </a:spcBef>
              <a:spcAft>
                <a:spcPts val="0"/>
              </a:spcAft>
              <a:buSzPts val="1900"/>
              <a:buChar char="○"/>
            </a:pPr>
            <a:r>
              <a:rPr lang="en" sz="1700"/>
              <a:t>Experience (How difficult was this for you? What did you learn? What do you want to add?)</a:t>
            </a:r>
            <a:endParaRPr sz="1700"/>
          </a:p>
          <a:p>
            <a:pPr indent="-374650" lvl="0" marL="457200" rtl="0" algn="l">
              <a:spcBef>
                <a:spcPts val="0"/>
              </a:spcBef>
              <a:spcAft>
                <a:spcPts val="0"/>
              </a:spcAft>
              <a:buSzPts val="2300"/>
              <a:buChar char="●"/>
            </a:pPr>
            <a:r>
              <a:rPr lang="en" sz="1900"/>
              <a:t>You will present and show a demonstration of your code</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Brainstorming</a:t>
            </a:r>
            <a:endParaRPr/>
          </a:p>
        </p:txBody>
      </p:sp>
      <p:sp>
        <p:nvSpPr>
          <p:cNvPr id="301" name="Google Shape;301;p5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Spend some time brainstorming ideas for your project either alone, with a partner, or as a group.</a:t>
            </a:r>
            <a:endParaRPr sz="2000"/>
          </a:p>
          <a:p>
            <a:pPr indent="-381000" lvl="0" marL="457200" rtl="0" algn="l">
              <a:spcBef>
                <a:spcPts val="0"/>
              </a:spcBef>
              <a:spcAft>
                <a:spcPts val="0"/>
              </a:spcAft>
              <a:buSzPts val="2400"/>
              <a:buChar char="●"/>
            </a:pPr>
            <a:r>
              <a:rPr lang="en" sz="2000"/>
              <a:t>Think about a project that you could expand upon in the future, given more knowledge.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 so fast!</a:t>
            </a:r>
            <a:endParaRPr/>
          </a:p>
        </p:txBody>
      </p:sp>
      <p:sp>
        <p:nvSpPr>
          <p:cNvPr id="84" name="Google Shape;84;p1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There’s something we need to talk about before we get into lists and tuples…</a:t>
            </a:r>
            <a:endParaRPr sz="2100"/>
          </a:p>
          <a:p>
            <a:pPr indent="0" lvl="0" marL="0" rtl="0" algn="l">
              <a:spcBef>
                <a:spcPts val="0"/>
              </a:spcBef>
              <a:spcAft>
                <a:spcPts val="0"/>
              </a:spcAft>
              <a:buNone/>
            </a:pPr>
            <a:r>
              <a:t/>
            </a:r>
            <a:endParaRPr sz="2100"/>
          </a:p>
          <a:p>
            <a:pPr indent="0" lvl="0" marL="0" rtl="0" algn="ctr">
              <a:spcBef>
                <a:spcPts val="0"/>
              </a:spcBef>
              <a:spcAft>
                <a:spcPts val="0"/>
              </a:spcAft>
              <a:buNone/>
            </a:pPr>
            <a:r>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Mutability vs. Immutability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Concept of Change in Data Types</a:t>
            </a:r>
            <a:endParaRPr/>
          </a:p>
        </p:txBody>
      </p:sp>
      <p:sp>
        <p:nvSpPr>
          <p:cNvPr id="95" name="Google Shape;95;p1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Think of data types as creatures in the Python world. Some like change (mutable), while others resist it (immutable).</a:t>
            </a:r>
            <a:endParaRPr sz="2100"/>
          </a:p>
        </p:txBody>
      </p:sp>
      <p:pic>
        <p:nvPicPr>
          <p:cNvPr id="96" name="Google Shape;96;p16"/>
          <p:cNvPicPr preferRelativeResize="0"/>
          <p:nvPr/>
        </p:nvPicPr>
        <p:blipFill>
          <a:blip r:embed="rId3">
            <a:alphaModFix/>
          </a:blip>
          <a:stretch>
            <a:fillRect/>
          </a:stretch>
        </p:blipFill>
        <p:spPr>
          <a:xfrm>
            <a:off x="2469113" y="2147400"/>
            <a:ext cx="4205776" cy="267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a:t>
            </a:r>
            <a:r>
              <a:rPr lang="en"/>
              <a:t> the Mutables</a:t>
            </a:r>
            <a:endParaRPr/>
          </a:p>
        </p:txBody>
      </p:sp>
      <p:sp>
        <p:nvSpPr>
          <p:cNvPr id="102" name="Google Shape;102;p1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Mutable types are like chameleons, they can change their appearance (values).</a:t>
            </a:r>
            <a:endParaRPr sz="1900"/>
          </a:p>
          <a:p>
            <a:pPr indent="-374650" lvl="0" marL="457200" rtl="0" algn="l">
              <a:spcBef>
                <a:spcPts val="0"/>
              </a:spcBef>
              <a:spcAft>
                <a:spcPts val="0"/>
              </a:spcAft>
              <a:buSzPts val="2300"/>
              <a:buChar char="●"/>
            </a:pPr>
            <a:r>
              <a:rPr lang="en" sz="1900"/>
              <a:t>Key Players: list, dict, set.</a:t>
            </a:r>
            <a:endParaRPr sz="1900"/>
          </a:p>
          <a:p>
            <a:pPr indent="-374650" lvl="0" marL="457200" rtl="0" algn="l">
              <a:spcBef>
                <a:spcPts val="0"/>
              </a:spcBef>
              <a:spcAft>
                <a:spcPts val="0"/>
              </a:spcAft>
              <a:buSzPts val="2300"/>
              <a:buChar char="●"/>
            </a:pPr>
            <a:r>
              <a:rPr lang="en" sz="1900"/>
              <a:t>Characteristics:</a:t>
            </a:r>
            <a:endParaRPr sz="1900"/>
          </a:p>
          <a:p>
            <a:pPr indent="-349250" lvl="1" marL="914400" rtl="0" algn="l">
              <a:spcBef>
                <a:spcPts val="0"/>
              </a:spcBef>
              <a:spcAft>
                <a:spcPts val="0"/>
              </a:spcAft>
              <a:buSzPts val="1900"/>
              <a:buChar char="○"/>
            </a:pPr>
            <a:r>
              <a:rPr lang="en" sz="1700"/>
              <a:t>Lists are like backpacks - items can be added, removed, or changed.</a:t>
            </a:r>
            <a:endParaRPr sz="1700"/>
          </a:p>
          <a:p>
            <a:pPr indent="-349250" lvl="1" marL="914400" rtl="0" algn="l">
              <a:spcBef>
                <a:spcPts val="0"/>
              </a:spcBef>
              <a:spcAft>
                <a:spcPts val="0"/>
              </a:spcAft>
              <a:buSzPts val="1900"/>
              <a:buChar char="○"/>
            </a:pPr>
            <a:r>
              <a:rPr lang="en" sz="1700"/>
              <a:t>Dictionaries are like filing cabinets - you can add new files or rearrange existing ones.</a:t>
            </a:r>
            <a:endParaRPr sz="1700"/>
          </a:p>
          <a:p>
            <a:pPr indent="-349250" lvl="1" marL="914400" rtl="0" algn="l">
              <a:spcBef>
                <a:spcPts val="0"/>
              </a:spcBef>
              <a:spcAft>
                <a:spcPts val="0"/>
              </a:spcAft>
              <a:buSzPts val="1900"/>
              <a:buChar char="○"/>
            </a:pPr>
            <a:r>
              <a:rPr lang="en" sz="1700"/>
              <a:t>Sets are like party guest lists - guests (elements) can come and go.</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Meeting the Immutables</a:t>
            </a:r>
            <a:endParaRPr/>
          </a:p>
        </p:txBody>
      </p:sp>
      <p:sp>
        <p:nvSpPr>
          <p:cNvPr id="108" name="Google Shape;108;p1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Immutable types are like mountains, solid and unchanging.</a:t>
            </a:r>
            <a:endParaRPr sz="2100"/>
          </a:p>
          <a:p>
            <a:pPr indent="-387350" lvl="0" marL="457200" rtl="0" algn="l">
              <a:spcBef>
                <a:spcPts val="0"/>
              </a:spcBef>
              <a:spcAft>
                <a:spcPts val="0"/>
              </a:spcAft>
              <a:buSzPts val="2500"/>
              <a:buChar char="●"/>
            </a:pPr>
            <a:r>
              <a:rPr lang="en" sz="2100"/>
              <a:t>Key Players: int, float, str, tuple.</a:t>
            </a:r>
            <a:endParaRPr sz="2100"/>
          </a:p>
          <a:p>
            <a:pPr indent="-387350" lvl="0" marL="457200" rtl="0" algn="l">
              <a:spcBef>
                <a:spcPts val="0"/>
              </a:spcBef>
              <a:spcAft>
                <a:spcPts val="0"/>
              </a:spcAft>
              <a:buSzPts val="2500"/>
              <a:buChar char="●"/>
            </a:pPr>
            <a:r>
              <a:rPr lang="en" sz="2100"/>
              <a:t>Characteristics:</a:t>
            </a:r>
            <a:endParaRPr sz="2100"/>
          </a:p>
          <a:p>
            <a:pPr indent="-361950" lvl="1" marL="914400" rtl="0" algn="l">
              <a:spcBef>
                <a:spcPts val="0"/>
              </a:spcBef>
              <a:spcAft>
                <a:spcPts val="0"/>
              </a:spcAft>
              <a:buSzPts val="2100"/>
              <a:buChar char="○"/>
            </a:pPr>
            <a:r>
              <a:rPr lang="en" sz="1900"/>
              <a:t>Integers and Floats are like carved stones, their value etched forever.</a:t>
            </a:r>
            <a:endParaRPr sz="1900"/>
          </a:p>
          <a:p>
            <a:pPr indent="-361950" lvl="1" marL="914400" rtl="0" algn="l">
              <a:spcBef>
                <a:spcPts val="0"/>
              </a:spcBef>
              <a:spcAft>
                <a:spcPts val="0"/>
              </a:spcAft>
              <a:buSzPts val="2100"/>
              <a:buChar char="○"/>
            </a:pPr>
            <a:r>
              <a:rPr lang="en" sz="1900"/>
              <a:t>Strings are like stars in the sky, a fixed pattern of characters.</a:t>
            </a:r>
            <a:endParaRPr sz="1900"/>
          </a:p>
          <a:p>
            <a:pPr indent="-361950" lvl="1" marL="914400" rtl="0" algn="l">
              <a:spcBef>
                <a:spcPts val="0"/>
              </a:spcBef>
              <a:spcAft>
                <a:spcPts val="0"/>
              </a:spcAft>
              <a:buSzPts val="2100"/>
              <a:buChar char="○"/>
            </a:pPr>
            <a:r>
              <a:rPr lang="en" sz="1900"/>
              <a:t>Tuples are like time capsules, once sealed, their contents remain the same.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mmer Springboard">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