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PT Sans Narrow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12dfbc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12dfbc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f9af380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f9af380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f9af380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f9af380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9af3805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9af3805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9af3805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f9af3805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f9af3805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f9af3805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f9af3805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f9af3805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f9af3805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f9af3805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ae6f54b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ae6f54b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ae6f54b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ae6f54b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f9af3805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f9af380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f9af38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f9af38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f9af3805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f9af3805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f9af3805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f9af3805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acca122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acca122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acca122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acca122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acca122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acca122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acca122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acca122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acca122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acca122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ae6f54b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ae6f54b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f9af380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f9af380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9af3805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f9af3805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f9af380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f9af380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f9af3805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f9af380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f9af380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f9af380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f9af380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f9af380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f9af380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f9af380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f9af380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f9af380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9af380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9af380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Font typeface="Montserrat"/>
              <a:buNone/>
              <a:defRPr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1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" name="Google Shape;20;p4"/>
          <p:cNvGrpSpPr/>
          <p:nvPr/>
        </p:nvGrpSpPr>
        <p:grpSpPr>
          <a:xfrm>
            <a:off x="1004151" y="3969098"/>
            <a:ext cx="7136668" cy="152400"/>
            <a:chOff x="1346435" y="3969088"/>
            <a:chExt cx="6452100" cy="152400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Font typeface="Montserrat"/>
              <a:buNone/>
              <a:defRPr sz="3500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1004144" y="793424"/>
            <a:ext cx="7136668" cy="152400"/>
            <a:chOff x="1346429" y="1011300"/>
            <a:chExt cx="6452100" cy="152400"/>
          </a:xfrm>
        </p:grpSpPr>
        <p:cxnSp>
          <p:nvCxnSpPr>
            <p:cNvPr id="25" name="Google Shape;25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96D0"/>
              </a:buClr>
              <a:buSzPts val="2000"/>
              <a:buFont typeface="Montserrat"/>
              <a:buNone/>
              <a:defRPr sz="2000">
                <a:solidFill>
                  <a:srgbClr val="5496D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100"/>
              <a:buNone/>
              <a:defRPr sz="2500"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8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5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21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496D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None/>
              <a:defRPr sz="3500">
                <a:solidFill>
                  <a:srgbClr val="F7942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000"/>
              <a:buFont typeface="Montserrat"/>
              <a:buChar char="■"/>
              <a:defRPr b="0" i="0" sz="10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800"/>
              <a:buFont typeface="Montserrat"/>
              <a:buChar char="●"/>
              <a:defRPr b="0" i="0" sz="8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Springboard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OOP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OOP is great for reusability; code can be reused through different mechanisms like inheritance, saving time and reducing errors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OOP is also scalable; it is easier to maintain complex systems by building upon existing objects and classes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Encapsulation provides a clear modular structure for programs, making OOP good for defining abstract datatypes where implementation details are hidden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Abstraction and polymorphism increase the flexibility and efficiency of the code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OOP is a powerful paradigm that structures software design around data, or objects, rather than functions and logic. By understanding and applying OOP principles, you can write more organized, efficient, and scalable code.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Class in Python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Use the following code structure to create classes:</a:t>
            </a:r>
            <a:endParaRPr sz="18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01" y="1686189"/>
            <a:ext cx="5737601" cy="20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__init__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The </a:t>
            </a:r>
            <a:r>
              <a:rPr b="1" lang="en" sz="1800"/>
              <a:t>__init__</a:t>
            </a:r>
            <a:r>
              <a:rPr lang="en" sz="1800"/>
              <a:t> method is called automatically every time the class is being used to create a new object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Initializes the object’s attributes with values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You can have as many methods as you would like and they can take in whatever parameters you wish, but each method should have </a:t>
            </a:r>
            <a:r>
              <a:rPr b="1" lang="en" sz="1800"/>
              <a:t>self</a:t>
            </a:r>
            <a:r>
              <a:rPr lang="en" sz="1800"/>
              <a:t> as a parameter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600"/>
              <a:t>s</a:t>
            </a:r>
            <a:r>
              <a:rPr b="1" lang="en" sz="1600"/>
              <a:t>elf</a:t>
            </a:r>
            <a:r>
              <a:rPr lang="en" sz="1600"/>
              <a:t> gives the method a way to access the attributes and other methods of the class instance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 other words, </a:t>
            </a:r>
            <a:r>
              <a:rPr b="1" lang="en" sz="1600"/>
              <a:t>self</a:t>
            </a:r>
            <a:r>
              <a:rPr lang="en" sz="1600"/>
              <a:t> is a way to refer to the object itself while you are doing things inside of the object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 from a Class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Once a class has been defined, you can create objects (</a:t>
            </a:r>
            <a:r>
              <a:rPr b="1" lang="en" sz="1800"/>
              <a:t>instance</a:t>
            </a:r>
            <a:r>
              <a:rPr lang="en" sz="1800"/>
              <a:t>s) of that class like so: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</a:t>
            </a:r>
            <a:r>
              <a:rPr b="1" lang="en" sz="1800"/>
              <a:t>y_object = ClassName(“Value1”, “Value2”)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See the next slide for a more concrete example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 from a Class (Cont’d)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Here is an example of a Dog class and an </a:t>
            </a:r>
            <a:r>
              <a:rPr b="1" lang="en" sz="1800"/>
              <a:t>instance</a:t>
            </a:r>
            <a:r>
              <a:rPr lang="en" sz="1800"/>
              <a:t> of that class named </a:t>
            </a:r>
            <a:r>
              <a:rPr b="1" lang="en" sz="1800"/>
              <a:t>my_dog</a:t>
            </a:r>
            <a:r>
              <a:rPr lang="en" sz="1800"/>
              <a:t>:</a:t>
            </a:r>
            <a:endParaRPr sz="18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25" y="1805175"/>
            <a:ext cx="6264176" cy="26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 from a Class (Cont’d)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In this example, we have a class named </a:t>
            </a:r>
            <a:r>
              <a:rPr b="1" lang="en" sz="1800"/>
              <a:t>Dog</a:t>
            </a:r>
            <a:r>
              <a:rPr lang="en" sz="1800"/>
              <a:t>, meaning that we are allowed to make </a:t>
            </a:r>
            <a:r>
              <a:rPr b="1" lang="en" sz="1800"/>
              <a:t>Dog</a:t>
            </a:r>
            <a:r>
              <a:rPr lang="en" sz="1800"/>
              <a:t> type objects in our code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We use this class by defining an instance of </a:t>
            </a:r>
            <a:r>
              <a:rPr b="1" lang="en" sz="1800"/>
              <a:t>Dog</a:t>
            </a:r>
            <a:r>
              <a:rPr lang="en" sz="1800"/>
              <a:t> which we called </a:t>
            </a:r>
            <a:r>
              <a:rPr b="1" lang="en" sz="1800"/>
              <a:t>my_dog</a:t>
            </a:r>
            <a:r>
              <a:rPr lang="en" sz="1800"/>
              <a:t>, which has name </a:t>
            </a:r>
            <a:r>
              <a:rPr b="1" lang="en" sz="1800"/>
              <a:t>Doug</a:t>
            </a:r>
            <a:r>
              <a:rPr lang="en" sz="1800"/>
              <a:t> and age </a:t>
            </a:r>
            <a:r>
              <a:rPr b="1" lang="en" sz="1800"/>
              <a:t>4</a:t>
            </a:r>
            <a:endParaRPr b="1"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We then see an example of using a method by calling </a:t>
            </a:r>
            <a:r>
              <a:rPr b="1" lang="en" sz="1800"/>
              <a:t>Dog</a:t>
            </a:r>
            <a:r>
              <a:rPr lang="en" sz="1800"/>
              <a:t>’s </a:t>
            </a:r>
            <a:r>
              <a:rPr b="1" lang="en" sz="1800"/>
              <a:t>bark()</a:t>
            </a:r>
            <a:r>
              <a:rPr lang="en" sz="1800"/>
              <a:t> method, which prints a statement with the dog’s </a:t>
            </a:r>
            <a:r>
              <a:rPr b="1" lang="en" sz="1800"/>
              <a:t>name</a:t>
            </a:r>
            <a:r>
              <a:rPr lang="en" sz="1800"/>
              <a:t> attribute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Object Attributes and Functions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Attributes are defined within the class’s </a:t>
            </a:r>
            <a:r>
              <a:rPr b="1" lang="en" sz="1800"/>
              <a:t>__init__</a:t>
            </a:r>
            <a:r>
              <a:rPr lang="en" sz="1800"/>
              <a:t> method, allowing for different instances of the same class to hold different values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Use the following syntax: </a:t>
            </a:r>
            <a:r>
              <a:rPr b="1" lang="en" sz="1800"/>
              <a:t>object.attribute</a:t>
            </a:r>
            <a:r>
              <a:rPr lang="en" sz="1800"/>
              <a:t> to access the attributes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For example, if we have an instance of a </a:t>
            </a:r>
            <a:r>
              <a:rPr b="1" lang="en" sz="1600"/>
              <a:t>Car</a:t>
            </a:r>
            <a:r>
              <a:rPr lang="en" sz="1600"/>
              <a:t> class named </a:t>
            </a:r>
            <a:r>
              <a:rPr b="1" lang="en" sz="1600"/>
              <a:t>my_car</a:t>
            </a:r>
            <a:r>
              <a:rPr lang="en" sz="1600"/>
              <a:t> with attributes </a:t>
            </a:r>
            <a:r>
              <a:rPr b="1" lang="en" sz="1600"/>
              <a:t>make</a:t>
            </a:r>
            <a:r>
              <a:rPr lang="en" sz="1600"/>
              <a:t> and </a:t>
            </a:r>
            <a:r>
              <a:rPr b="1" lang="en" sz="1600"/>
              <a:t>model</a:t>
            </a:r>
            <a:r>
              <a:rPr lang="en" sz="1600"/>
              <a:t>, we can say </a:t>
            </a:r>
            <a:r>
              <a:rPr b="1" lang="en" sz="1600"/>
              <a:t>print(my_car.make)</a:t>
            </a:r>
            <a:r>
              <a:rPr lang="en" sz="1600"/>
              <a:t> to print the </a:t>
            </a:r>
            <a:r>
              <a:rPr b="1" lang="en" sz="1600"/>
              <a:t>make</a:t>
            </a:r>
            <a:r>
              <a:rPr lang="en" sz="1600"/>
              <a:t> of </a:t>
            </a:r>
            <a:r>
              <a:rPr lang="en" sz="1600"/>
              <a:t>the</a:t>
            </a:r>
            <a:r>
              <a:rPr lang="en" sz="1600"/>
              <a:t> </a:t>
            </a:r>
            <a:r>
              <a:rPr b="1" lang="en" sz="1600"/>
              <a:t>Car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Object Attributes and Functions (Cont’d)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Methods, similar to attributes, are accessed using a period, but they are callable, meaning you can execute the method’s code on the object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For example, if we have an instance of a </a:t>
            </a:r>
            <a:r>
              <a:rPr b="1" lang="en" sz="1700"/>
              <a:t>Dog</a:t>
            </a:r>
            <a:r>
              <a:rPr lang="en" sz="1700"/>
              <a:t> class named </a:t>
            </a:r>
            <a:r>
              <a:rPr b="1" lang="en" sz="1700"/>
              <a:t>my_dog</a:t>
            </a:r>
            <a:r>
              <a:rPr lang="en" sz="1700"/>
              <a:t> and there is a </a:t>
            </a:r>
            <a:r>
              <a:rPr b="1" lang="en" sz="1700"/>
              <a:t>bark()</a:t>
            </a:r>
            <a:r>
              <a:rPr lang="en" sz="1700"/>
              <a:t> method, we can call this method by using </a:t>
            </a:r>
            <a:r>
              <a:rPr b="1" lang="en" sz="1700"/>
              <a:t>my_dog.bark()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Encapsulation</a:t>
            </a:r>
            <a:r>
              <a:rPr lang="en" sz="1800"/>
              <a:t> is the bundling of data (</a:t>
            </a:r>
            <a:r>
              <a:rPr b="1" lang="en" sz="1800"/>
              <a:t>attributes</a:t>
            </a:r>
            <a:r>
              <a:rPr lang="en" sz="1800"/>
              <a:t>) and methods into a single unit called a class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Involved restricting access to some of the object’s components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Protects the object’s integrity by preventing - or, in Python’s case, discouraging - external code from directly accessing its internal state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7: OOP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“Private” Members in Python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Unlike some other languages, Python does not have a strict way to create </a:t>
            </a:r>
            <a:r>
              <a:rPr b="1" lang="en" sz="1700"/>
              <a:t>private</a:t>
            </a:r>
            <a:r>
              <a:rPr lang="en" sz="1700"/>
              <a:t> methods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If you have an attribute or method that should only be used internally within a class, prepend a single leading underscore to the attribute / method name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If you have an attribute or method that should not be used externally and also should not be used by subclasses, prepend two leading underscores to the attribute / method name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Python will use “name mangling” to make it difficult for subclasses to accidentally use the same name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This concept is certainly a bit </a:t>
            </a:r>
            <a:r>
              <a:rPr i="1" lang="en" sz="1800"/>
              <a:t>abstract</a:t>
            </a:r>
            <a:r>
              <a:rPr lang="en" sz="1800"/>
              <a:t>, but it is very useful, as it reduces complexity and isolates the impact of changes made to the code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Abstraction</a:t>
            </a:r>
            <a:r>
              <a:rPr lang="en" sz="1800"/>
              <a:t> involves hiding the complex implementation details of a system and exposing only the necessary parts of it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In Python, abstraction is done through abstract classes and methods (example on next page)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Abstract classes cannot be instantiated on their own; they require subclasses (covered tomorrow)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(Cont’d)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Below is an example of an abstraction (note use of import and @ statements)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Note that it does not make sense to find the area or perimeter “Shape” on </a:t>
            </a:r>
            <a:r>
              <a:rPr lang="en" sz="1600"/>
              <a:t>its</a:t>
            </a:r>
            <a:r>
              <a:rPr lang="en" sz="1600"/>
              <a:t> own - in real life, you need a </a:t>
            </a:r>
            <a:r>
              <a:rPr lang="en" sz="1600"/>
              <a:t>tangible</a:t>
            </a:r>
            <a:r>
              <a:rPr lang="en" sz="1600"/>
              <a:t> shape to be able to find its area / perimeter; you can’t just find the perimeter of “Shape.”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However, we can grasp what a “Rectangle” or a “Circle” is and what their areas / perimeters are; “Rectangle” is a Shape and “Circle” is a Shape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More on this later with inheritance / subclasses</a:t>
            </a:r>
            <a:endParaRPr sz="14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825" y="1314800"/>
            <a:ext cx="3642350" cy="1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Output…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Predict the output of the following code snippets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							</a:t>
            </a:r>
            <a:endParaRPr sz="180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00" y="1435076"/>
            <a:ext cx="4745342" cy="35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5281225" y="1608425"/>
            <a:ext cx="388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Snippet 1: What will be printed when we run this snippet?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A)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Coffee Ready!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B)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Please add more water!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C)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AttributeError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D)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None of the above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Output… (Cont’d)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5471200" y="1608425"/>
            <a:ext cx="336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Snippet 2: What will be printed when we run this snippet?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A)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B)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C)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D)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8850"/>
            <a:ext cx="5166399" cy="3527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Output… (Cont’d)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6450"/>
            <a:ext cx="4417800" cy="3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5433200" y="1297050"/>
            <a:ext cx="300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Snippet 3: What will be printed when we run this snippet?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A)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B)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C)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160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D) </a:t>
            </a:r>
            <a:r>
              <a:rPr b="1" lang="en" sz="1600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rPr>
              <a:t>80</a:t>
            </a:r>
            <a:endParaRPr sz="1600">
              <a:solidFill>
                <a:srgbClr val="3467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Now it’s time to work through today’s practice problems!  Complete all of the problems in the Google Colab notebook.</a:t>
            </a:r>
            <a:endParaRPr sz="20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713" y="1954228"/>
            <a:ext cx="5268576" cy="26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Thing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Before we move on, take a few minutes as partners or groups to discuss the following questions: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What makes an object unique in OOP?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How do constructors (</a:t>
            </a:r>
            <a:r>
              <a:rPr b="1" lang="en" sz="1700"/>
              <a:t>__init__</a:t>
            </a:r>
            <a:r>
              <a:rPr lang="en" sz="1700"/>
              <a:t> methods) contribute to the functionality of an object?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Discuss how creating objects from classes allows for more modular and maintainable code compared to solely using functions and global variables.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Development Time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The final project may seem </a:t>
            </a:r>
            <a:r>
              <a:rPr lang="en" sz="1900"/>
              <a:t>daunting</a:t>
            </a:r>
            <a:r>
              <a:rPr lang="en" sz="1900"/>
              <a:t> (it is certainly a lot of work!), so let’s take some time to work on it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Use this time to make meaningful progress on your project and ask your professor any important questions you may have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You could also use this time to try to implement objects into your project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Pause: Discussion Time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Before getting into today’s content, take some time to make sure you understand the following topics by </a:t>
            </a:r>
            <a:r>
              <a:rPr lang="en" sz="1800"/>
              <a:t>discussing them in groups or as a </a:t>
            </a:r>
            <a:r>
              <a:rPr b="1" lang="en" sz="1800"/>
              <a:t>class</a:t>
            </a:r>
            <a:r>
              <a:rPr lang="en" sz="1800"/>
              <a:t> (no pun intended)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Variables and data types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Functions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Imports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Object-Oriented Programming (OOP) is a programming paradigm that uses “objects” to model real-world or abstract features, behaviors, and interactions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OOP organizes software design around data and the methods that operate on these objects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00" y="2920550"/>
            <a:ext cx="2048000" cy="2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OOP?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OOP helps manage software complexity by mimicking how we perceive things in the real world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Allows programmers to structure software in a way that is easier to understand, modify, and extend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Terminology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Class</a:t>
            </a:r>
            <a:r>
              <a:rPr lang="en" sz="1800"/>
              <a:t>: a blueprint or template from which objects are created.  Classes define the attributes and methods necessary to create objects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Object</a:t>
            </a:r>
            <a:r>
              <a:rPr lang="en" sz="1800"/>
              <a:t>: an instance of a class.  Objects have states (attributes / properties) and behaviors (methods / functions) defined by their class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Attribute</a:t>
            </a:r>
            <a:r>
              <a:rPr lang="en" sz="1800"/>
              <a:t>: a characteristic of an object.  Attributes are data stored inside an object or class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Method</a:t>
            </a:r>
            <a:r>
              <a:rPr lang="en" sz="1800"/>
              <a:t>: a function defined inside a class that describes the behaviors of an object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Pillars of OOP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There are a few important pillars of OOP that make the paradigm so powerful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Encapsulation</a:t>
            </a:r>
            <a:r>
              <a:rPr lang="en" sz="1800"/>
              <a:t>: bundling of data (attributes) and methods that operate on the data into a single unit (class) and controlling access to the properties of an object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Abstraction</a:t>
            </a:r>
            <a:r>
              <a:rPr lang="en" sz="1800"/>
              <a:t>: hiding the complex reality while exposing only the necessary parts; allows focusing on what an object does instead of how it does it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Pillars of OOP (Cont’d)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These next two pillars will be covered tomorrow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Inh</a:t>
            </a:r>
            <a:r>
              <a:rPr b="1" lang="en" sz="1800"/>
              <a:t>eritance</a:t>
            </a:r>
            <a:r>
              <a:rPr lang="en" sz="1800"/>
              <a:t>: A mechanism for one class to inherit the attributes and methods of another class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1800"/>
              <a:t>Polymorphism</a:t>
            </a:r>
            <a:r>
              <a:rPr lang="en" sz="1800"/>
              <a:t>: The ability of different classes to respond to the same method call in different ways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mmer Springboard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